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0" r:id="rId6"/>
    <p:sldId id="261" r:id="rId7"/>
    <p:sldId id="264" r:id="rId8"/>
    <p:sldId id="265" r:id="rId9"/>
    <p:sldId id="266" r:id="rId10"/>
    <p:sldId id="262" r:id="rId11"/>
    <p:sldId id="263" r:id="rId12"/>
    <p:sldId id="267" r:id="rId1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FF"/>
    <a:srgbClr val="FF9933"/>
    <a:srgbClr val="FF9900"/>
    <a:srgbClr val="6666FF"/>
    <a:srgbClr val="FF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3A96A-B0F0-4004-A9D4-CA05EBF07E31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0862A-AD73-4277-A975-7693072B8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342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22BEC-36F8-4DC0-822D-E7C4F753F364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94EB-05CD-411E-95C5-4BBD3EE9A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802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22BEC-36F8-4DC0-822D-E7C4F753F364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94EB-05CD-411E-95C5-4BBD3EE9A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56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22BEC-36F8-4DC0-822D-E7C4F753F364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94EB-05CD-411E-95C5-4BBD3EE9A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301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22BEC-36F8-4DC0-822D-E7C4F753F364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94EB-05CD-411E-95C5-4BBD3EE9A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9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22BEC-36F8-4DC0-822D-E7C4F753F364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94EB-05CD-411E-95C5-4BBD3EE9A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53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22BEC-36F8-4DC0-822D-E7C4F753F364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94EB-05CD-411E-95C5-4BBD3EE9A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00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22BEC-36F8-4DC0-822D-E7C4F753F364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94EB-05CD-411E-95C5-4BBD3EE9A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200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22BEC-36F8-4DC0-822D-E7C4F753F364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94EB-05CD-411E-95C5-4BBD3EE9A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788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22BEC-36F8-4DC0-822D-E7C4F753F364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94EB-05CD-411E-95C5-4BBD3EE9A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39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22BEC-36F8-4DC0-822D-E7C4F753F364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94EB-05CD-411E-95C5-4BBD3EE9A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578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22BEC-36F8-4DC0-822D-E7C4F753F364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94EB-05CD-411E-95C5-4BBD3EE9A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69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22BEC-36F8-4DC0-822D-E7C4F753F364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294EB-05CD-411E-95C5-4BBD3EE9A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237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Quantitative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Descriptive statistics</a:t>
            </a:r>
          </a:p>
        </p:txBody>
      </p:sp>
    </p:spTree>
    <p:extLst>
      <p:ext uri="{BB962C8B-B14F-4D97-AF65-F5344CB8AC3E}">
        <p14:creationId xmlns:p14="http://schemas.microsoft.com/office/powerpoint/2010/main" val="2745519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Graphical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You will be given a worksheet which contains the details of a number of studies.  Your task is the decide which kind of graph would be most appropriate in each case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i="1" dirty="0"/>
              <a:t>Choose from the following options:</a:t>
            </a:r>
          </a:p>
          <a:p>
            <a:pPr marL="0" indent="0">
              <a:buNone/>
            </a:pPr>
            <a:endParaRPr lang="en-GB" b="1" i="1" dirty="0"/>
          </a:p>
          <a:p>
            <a:r>
              <a:rPr lang="en-GB" dirty="0">
                <a:solidFill>
                  <a:srgbClr val="002060"/>
                </a:solidFill>
              </a:rPr>
              <a:t>Bar Chart</a:t>
            </a:r>
          </a:p>
          <a:p>
            <a:r>
              <a:rPr lang="en-GB" dirty="0">
                <a:solidFill>
                  <a:srgbClr val="002060"/>
                </a:solidFill>
              </a:rPr>
              <a:t>Histogram</a:t>
            </a:r>
          </a:p>
          <a:p>
            <a:r>
              <a:rPr lang="en-GB" dirty="0" err="1">
                <a:solidFill>
                  <a:srgbClr val="002060"/>
                </a:solidFill>
              </a:rPr>
              <a:t>Scattergram</a:t>
            </a:r>
            <a:endParaRPr lang="en-GB" dirty="0">
              <a:solidFill>
                <a:srgbClr val="00206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85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endParaRPr lang="en-GB" sz="3600" dirty="0"/>
          </a:p>
          <a:p>
            <a:pPr lvl="3"/>
            <a:r>
              <a:rPr lang="en-GB" sz="3600" dirty="0" err="1"/>
              <a:t>Scattergram</a:t>
            </a:r>
            <a:endParaRPr lang="en-GB" sz="3600" dirty="0"/>
          </a:p>
          <a:p>
            <a:pPr lvl="3"/>
            <a:r>
              <a:rPr lang="en-GB" sz="3600" dirty="0"/>
              <a:t>Bar Chart</a:t>
            </a:r>
          </a:p>
          <a:p>
            <a:pPr lvl="3"/>
            <a:r>
              <a:rPr lang="en-GB" sz="3600" dirty="0" err="1"/>
              <a:t>Scattergram</a:t>
            </a:r>
            <a:endParaRPr lang="en-GB" sz="3600" dirty="0"/>
          </a:p>
          <a:p>
            <a:pPr lvl="3"/>
            <a:r>
              <a:rPr lang="en-GB" sz="3600" dirty="0"/>
              <a:t>Histogram</a:t>
            </a:r>
          </a:p>
          <a:p>
            <a:pPr lvl="3"/>
            <a:r>
              <a:rPr lang="en-GB" sz="3600" dirty="0"/>
              <a:t>Bar Chart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66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Graphical Representation:  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3860780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Drawing a histogram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167511" cy="4351338"/>
          </a:xfr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0"/>
          </a:gra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i="1" dirty="0"/>
              <a:t>Draw a histogram to represent the data in the box. Remember the following: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 measure of the continuous variable must be represented in class intervals on the x axis</a:t>
            </a:r>
          </a:p>
          <a:p>
            <a:r>
              <a:rPr lang="en-GB" dirty="0"/>
              <a:t>Each value should only appear in </a:t>
            </a:r>
            <a:r>
              <a:rPr lang="en-GB" b="1" i="1" dirty="0"/>
              <a:t>one </a:t>
            </a:r>
            <a:r>
              <a:rPr lang="en-GB" dirty="0"/>
              <a:t>class interval</a:t>
            </a:r>
          </a:p>
          <a:p>
            <a:r>
              <a:rPr lang="en-GB" dirty="0"/>
              <a:t>The frequency of the continuous variable is plotted on the y axis</a:t>
            </a:r>
          </a:p>
          <a:p>
            <a:r>
              <a:rPr lang="en-GB" dirty="0"/>
              <a:t>The bars should be touching, to show that a variable on a continuum is being represented</a:t>
            </a:r>
          </a:p>
          <a:p>
            <a:r>
              <a:rPr lang="en-GB" dirty="0"/>
              <a:t>Your graph should have an appropriate title and both axes should be labelled correctly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937556"/>
              </p:ext>
            </p:extLst>
          </p:nvPr>
        </p:nvGraphicFramePr>
        <p:xfrm>
          <a:off x="7237046" y="1825625"/>
          <a:ext cx="4116754" cy="4297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58377">
                  <a:extLst>
                    <a:ext uri="{9D8B030D-6E8A-4147-A177-3AD203B41FA5}">
                      <a16:colId xmlns:a16="http://schemas.microsoft.com/office/drawing/2014/main" val="4197163251"/>
                    </a:ext>
                  </a:extLst>
                </a:gridCol>
                <a:gridCol w="2058377">
                  <a:extLst>
                    <a:ext uri="{9D8B030D-6E8A-4147-A177-3AD203B41FA5}">
                      <a16:colId xmlns:a16="http://schemas.microsoft.com/office/drawing/2014/main" val="3487138660"/>
                    </a:ext>
                  </a:extLst>
                </a:gridCol>
              </a:tblGrid>
              <a:tr h="552690">
                <a:tc gridSpan="2">
                  <a:txBody>
                    <a:bodyPr/>
                    <a:lstStyle/>
                    <a:p>
                      <a:r>
                        <a:rPr lang="en-GB" dirty="0"/>
                        <a:t>Scores</a:t>
                      </a:r>
                      <a:r>
                        <a:rPr lang="en-GB" baseline="0" dirty="0"/>
                        <a:t> on an IQ test for a group of year 11 children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743995"/>
                  </a:ext>
                </a:extLst>
              </a:tr>
              <a:tr h="3158229">
                <a:tc>
                  <a:txBody>
                    <a:bodyPr/>
                    <a:lstStyle/>
                    <a:p>
                      <a:r>
                        <a:rPr lang="en-GB" dirty="0"/>
                        <a:t>111                            </a:t>
                      </a:r>
                    </a:p>
                    <a:p>
                      <a:r>
                        <a:rPr lang="en-GB" dirty="0"/>
                        <a:t>120</a:t>
                      </a:r>
                    </a:p>
                    <a:p>
                      <a:r>
                        <a:rPr lang="en-GB" dirty="0"/>
                        <a:t>85</a:t>
                      </a:r>
                    </a:p>
                    <a:p>
                      <a:r>
                        <a:rPr lang="en-GB" dirty="0"/>
                        <a:t>76</a:t>
                      </a:r>
                    </a:p>
                    <a:p>
                      <a:r>
                        <a:rPr lang="en-GB" dirty="0"/>
                        <a:t>105</a:t>
                      </a:r>
                    </a:p>
                    <a:p>
                      <a:r>
                        <a:rPr lang="en-GB" dirty="0"/>
                        <a:t>100</a:t>
                      </a:r>
                    </a:p>
                    <a:p>
                      <a:r>
                        <a:rPr lang="en-GB" dirty="0"/>
                        <a:t>94</a:t>
                      </a:r>
                    </a:p>
                    <a:p>
                      <a:r>
                        <a:rPr lang="en-GB" dirty="0"/>
                        <a:t>107</a:t>
                      </a:r>
                    </a:p>
                    <a:p>
                      <a:r>
                        <a:rPr lang="en-GB" dirty="0"/>
                        <a:t>130</a:t>
                      </a:r>
                    </a:p>
                    <a:p>
                      <a:r>
                        <a:rPr lang="en-GB" dirty="0"/>
                        <a:t>110</a:t>
                      </a:r>
                    </a:p>
                    <a:p>
                      <a:r>
                        <a:rPr lang="en-GB" dirty="0"/>
                        <a:t>91</a:t>
                      </a:r>
                    </a:p>
                    <a:p>
                      <a:r>
                        <a:rPr lang="en-GB" dirty="0"/>
                        <a:t>87</a:t>
                      </a:r>
                    </a:p>
                    <a:p>
                      <a:r>
                        <a:rPr lang="en-GB" dirty="0"/>
                        <a:t>79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116</a:t>
                      </a:r>
                    </a:p>
                    <a:p>
                      <a:r>
                        <a:rPr lang="en-GB" dirty="0"/>
                        <a:t>104</a:t>
                      </a:r>
                    </a:p>
                    <a:p>
                      <a:r>
                        <a:rPr lang="en-GB" dirty="0"/>
                        <a:t>96</a:t>
                      </a:r>
                    </a:p>
                    <a:p>
                      <a:r>
                        <a:rPr lang="en-GB" dirty="0"/>
                        <a:t>73</a:t>
                      </a:r>
                    </a:p>
                    <a:p>
                      <a:r>
                        <a:rPr lang="en-GB" dirty="0"/>
                        <a:t>121</a:t>
                      </a:r>
                    </a:p>
                    <a:p>
                      <a:r>
                        <a:rPr lang="en-GB" dirty="0"/>
                        <a:t>92</a:t>
                      </a:r>
                    </a:p>
                    <a:p>
                      <a:r>
                        <a:rPr lang="en-GB" dirty="0"/>
                        <a:t>108</a:t>
                      </a:r>
                    </a:p>
                    <a:p>
                      <a:r>
                        <a:rPr lang="en-GB" dirty="0"/>
                        <a:t>111</a:t>
                      </a:r>
                    </a:p>
                    <a:p>
                      <a:r>
                        <a:rPr lang="en-GB" dirty="0"/>
                        <a:t>97</a:t>
                      </a:r>
                    </a:p>
                    <a:p>
                      <a:r>
                        <a:rPr lang="en-GB" dirty="0"/>
                        <a:t>98</a:t>
                      </a:r>
                    </a:p>
                    <a:p>
                      <a:r>
                        <a:rPr lang="en-GB" dirty="0"/>
                        <a:t>103</a:t>
                      </a:r>
                    </a:p>
                    <a:p>
                      <a:r>
                        <a:rPr lang="en-GB" dirty="0"/>
                        <a:t>109</a:t>
                      </a:r>
                    </a:p>
                    <a:p>
                      <a:r>
                        <a:rPr lang="en-GB" dirty="0"/>
                        <a:t>99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531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021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Starter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 researcher looking into the psychology of stress decided to investigate reasons why people seek social support. He carried out a case study of a woman who was going through a very stressful period in her life. He used various techniques for collecting data about the types of social support she was receiving and her reasons for it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b="1" i="1" dirty="0"/>
              <a:t>Describe one technique that the researcher could have used to collect data in this study (2 marks)</a:t>
            </a:r>
          </a:p>
          <a:p>
            <a:pPr marL="514350" indent="-514350">
              <a:buAutoNum type="arabicPeriod"/>
            </a:pPr>
            <a:r>
              <a:rPr lang="en-GB" b="1" i="1" dirty="0"/>
              <a:t>Explain one strength and one limitation of conducting a case study (2 + 2 marks)</a:t>
            </a:r>
          </a:p>
        </p:txBody>
      </p:sp>
    </p:spTree>
    <p:extLst>
      <p:ext uri="{BB962C8B-B14F-4D97-AF65-F5344CB8AC3E}">
        <p14:creationId xmlns:p14="http://schemas.microsoft.com/office/powerpoint/2010/main" val="2632467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9449"/>
            <a:ext cx="8856984" cy="554461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dirty="0"/>
              <a:t>Interview /Questionnaire/Content analysis of diary recordings regarding the types of social support she was receiving and her reasons for it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2.   </a:t>
            </a:r>
            <a:r>
              <a:rPr lang="en-GB" b="1" dirty="0">
                <a:sym typeface="Wingdings" panose="05000000000000000000" pitchFamily="2" charset="2"/>
              </a:rPr>
              <a:t>Two of the following:</a:t>
            </a:r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 Rich detailed information- can highlight cause and shed light on unusual behaviour enhancing validity</a:t>
            </a:r>
          </a:p>
          <a:p>
            <a:pPr>
              <a:buFont typeface="Wingdings"/>
              <a:buChar char="J"/>
            </a:pPr>
            <a:r>
              <a:rPr lang="en-GB" dirty="0">
                <a:sym typeface="Wingdings" panose="05000000000000000000" pitchFamily="2" charset="2"/>
              </a:rPr>
              <a:t>Contributes to the understanding of abnormal or rare behaviour which may lead to better understanding and possible interventions/treatments</a:t>
            </a:r>
          </a:p>
          <a:p>
            <a:pPr>
              <a:buFont typeface="Wingdings"/>
              <a:buChar char="J"/>
            </a:pPr>
            <a:r>
              <a:rPr lang="en-GB" dirty="0">
                <a:sym typeface="Wingdings" panose="05000000000000000000" pitchFamily="2" charset="2"/>
              </a:rPr>
              <a:t>Generates hypotheses for future study which could involve more experimental or scientific methods enhancing validity</a:t>
            </a:r>
          </a:p>
          <a:p>
            <a:pPr>
              <a:buFont typeface="Wingdings"/>
              <a:buChar char="J"/>
            </a:pPr>
            <a:r>
              <a:rPr lang="en-GB" dirty="0">
                <a:sym typeface="Wingdings" panose="05000000000000000000" pitchFamily="2" charset="2"/>
              </a:rPr>
              <a:t>High ecological validity- Based on true cases in the real world</a:t>
            </a:r>
          </a:p>
          <a:p>
            <a:pPr>
              <a:buFont typeface="Wingdings"/>
              <a:buChar char="L"/>
            </a:pP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Generalisability- only one case or very small sample size</a:t>
            </a:r>
          </a:p>
          <a:p>
            <a:pPr>
              <a:buFont typeface="Wingdings"/>
              <a:buChar char="L"/>
            </a:pP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Subjective interpretation and bias which may impact the validity of the findings </a:t>
            </a:r>
          </a:p>
          <a:p>
            <a:pPr>
              <a:buFont typeface="Wingdings"/>
              <a:buChar char="L"/>
            </a:pP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Anecdotal evidence- inaccuracy/ bias/demand characteristics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So…Low validity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23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Starter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i="1" dirty="0">
                <a:solidFill>
                  <a:schemeClr val="accent2">
                    <a:lumMod val="50000"/>
                  </a:schemeClr>
                </a:solidFill>
              </a:rPr>
              <a:t>Answer in pairs on MWBs</a:t>
            </a:r>
          </a:p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does the term ‘measure of central </a:t>
            </a:r>
            <a:r>
              <a:rPr lang="en-GB" dirty="0" err="1"/>
              <a:t>tendancy</a:t>
            </a:r>
            <a:r>
              <a:rPr lang="en-GB" dirty="0"/>
              <a:t>’ mean?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does the term ‘measure </a:t>
            </a:r>
            <a:r>
              <a:rPr lang="en-GB"/>
              <a:t>of dispersion’ </a:t>
            </a:r>
            <a:r>
              <a:rPr lang="en-GB" dirty="0"/>
              <a:t>mean?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advantage does using the mean have over using the median?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advantage does using a median have over using the mean?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When would it not be possible to use the mode?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information does a standard deviation give us?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would a high standard deviation suggest about the mean?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information does a range give us?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When would it be most appropriate to use the standard deviation and when would it be most appropriate to use the range?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62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Starter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39043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does the term ‘measure of central </a:t>
            </a:r>
            <a:r>
              <a:rPr lang="en-GB" dirty="0" err="1"/>
              <a:t>tendancy</a:t>
            </a:r>
            <a:r>
              <a:rPr lang="en-GB" dirty="0"/>
              <a:t> mean?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does the term ‘measure of dispersion mean?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advantage does using the mean have over using the median?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advantage does using a median have over using the mean?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When would it not be possible to use the mode?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information does a standard deviation give us?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would a high standard deviation suggest about the mean?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information does a range give us?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When would it be most appropriate to use the standard deviation and when would it be most appropriate to use the range?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231988" y="1825625"/>
            <a:ext cx="5002069" cy="452431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It refers to a figure that most represents the data set, otherwise known as an average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It refers to how the data is spread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It uses all the data / it is more mathematical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It is not distorted by </a:t>
            </a:r>
            <a:r>
              <a:rPr lang="en-GB" dirty="0" err="1"/>
              <a:t>outlyers</a:t>
            </a: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When there is no score that is more common than the others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The average distance of each score from the mean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That the mean is not that representative as a typical value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How far the distance is from the lowest score to the highest score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When the mean has been used as a measure of central tendency / when the median has been used as a measure of central tendency</a:t>
            </a:r>
          </a:p>
        </p:txBody>
      </p:sp>
    </p:spTree>
    <p:extLst>
      <p:ext uri="{BB962C8B-B14F-4D97-AF65-F5344CB8AC3E}">
        <p14:creationId xmlns:p14="http://schemas.microsoft.com/office/powerpoint/2010/main" val="252282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505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Applying what you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Complete the worksheet in pairs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Did you get it right?</a:t>
            </a:r>
          </a:p>
          <a:p>
            <a:pPr marL="0" indent="0">
              <a:buNone/>
            </a:pPr>
            <a:endParaRPr lang="en-GB" b="1" dirty="0"/>
          </a:p>
          <a:p>
            <a:pPr marL="514350" indent="-514350">
              <a:buAutoNum type="arabicPeriod"/>
            </a:pPr>
            <a:r>
              <a:rPr lang="en-GB" dirty="0"/>
              <a:t>Participants took longer to make a correct identification using the simultaneous line-up, than when using the sequential line-line </a:t>
            </a:r>
            <a:r>
              <a:rPr lang="en-GB" dirty="0">
                <a:solidFill>
                  <a:srgbClr val="FF0000"/>
                </a:solidFill>
              </a:rPr>
              <a:t>(1 mark).  </a:t>
            </a:r>
            <a:r>
              <a:rPr lang="en-GB" dirty="0"/>
              <a:t>This is indicated by the fact that the mean in the simultaneous line-up was higher than that for the sequential line-up </a:t>
            </a:r>
            <a:r>
              <a:rPr lang="en-GB" dirty="0">
                <a:solidFill>
                  <a:srgbClr val="FF0000"/>
                </a:solidFill>
              </a:rPr>
              <a:t>(1 mark).  </a:t>
            </a:r>
            <a:r>
              <a:rPr lang="en-GB" dirty="0"/>
              <a:t>However, the standard deviation was higher in the simultaneous line-up, indicating that there was more variation in the scores in that condition </a:t>
            </a:r>
            <a:r>
              <a:rPr lang="en-GB" dirty="0">
                <a:solidFill>
                  <a:srgbClr val="FF0000"/>
                </a:solidFill>
              </a:rPr>
              <a:t>(1 mark).  </a:t>
            </a:r>
            <a:r>
              <a:rPr lang="en-GB" dirty="0"/>
              <a:t>Therefore, the mean was more representative in the Sequential condition </a:t>
            </a:r>
            <a:r>
              <a:rPr lang="en-GB" dirty="0">
                <a:solidFill>
                  <a:srgbClr val="FF0000"/>
                </a:solidFill>
              </a:rPr>
              <a:t>(1 mark)</a:t>
            </a:r>
          </a:p>
          <a:p>
            <a:pPr marL="514350" indent="-514350">
              <a:buAutoNum type="arabicPeriod"/>
            </a:pPr>
            <a:endParaRPr lang="en-GB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en-GB" dirty="0"/>
              <a:t>The median would be a suitable measure of tendency for this data </a:t>
            </a:r>
            <a:r>
              <a:rPr lang="en-GB" dirty="0">
                <a:solidFill>
                  <a:srgbClr val="FF0000"/>
                </a:solidFill>
              </a:rPr>
              <a:t>(1 mark).  </a:t>
            </a:r>
            <a:r>
              <a:rPr lang="en-GB" dirty="0"/>
              <a:t>This is because the outlier of 6 in the random list would distort the mean, whereas the median wouldn’t be affected by it </a:t>
            </a:r>
            <a:r>
              <a:rPr lang="en-GB" dirty="0">
                <a:solidFill>
                  <a:srgbClr val="FF0000"/>
                </a:solidFill>
              </a:rPr>
              <a:t>(1 mark)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2346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Measure of central tendency/dispersion:  </a:t>
            </a:r>
            <a:r>
              <a:rPr lang="en-GB" dirty="0">
                <a:solidFill>
                  <a:srgbClr val="FFFF00"/>
                </a:solidFill>
              </a:rPr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i="1" dirty="0">
                <a:solidFill>
                  <a:schemeClr val="accent2">
                    <a:lumMod val="50000"/>
                  </a:schemeClr>
                </a:solidFill>
              </a:rPr>
              <a:t>Draw out the table below on MWBs: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898599"/>
              </p:ext>
            </p:extLst>
          </p:nvPr>
        </p:nvGraphicFramePr>
        <p:xfrm>
          <a:off x="838200" y="2888774"/>
          <a:ext cx="8128002" cy="30175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73442057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44811466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80901002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65712202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17934843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438416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Median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Standard deviation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734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Strengths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991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weaknesses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232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798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04512"/>
          </a:xfrm>
        </p:spPr>
        <p:txBody>
          <a:bodyPr/>
          <a:lstStyle/>
          <a:p>
            <a:pPr marL="0" indent="0">
              <a:buNone/>
            </a:pPr>
            <a:r>
              <a:rPr lang="en-GB" b="1" i="1" dirty="0">
                <a:solidFill>
                  <a:schemeClr val="accent2">
                    <a:lumMod val="50000"/>
                  </a:schemeClr>
                </a:solidFill>
              </a:rPr>
              <a:t>Now put the each number in the correct box in the table.  You are allowed to use each evaluation more than once if necessary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Measure of central tendency/dispersion:  </a:t>
            </a:r>
            <a:r>
              <a:rPr lang="en-GB" dirty="0">
                <a:solidFill>
                  <a:srgbClr val="FFFF00"/>
                </a:solidFill>
              </a:rPr>
              <a:t>Evaluation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199" y="2747508"/>
            <a:ext cx="377298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AutoNum type="arabicPeriod"/>
            </a:pPr>
            <a:r>
              <a:rPr lang="en-GB" dirty="0"/>
              <a:t>Once arranged in order it is easy to calculate</a:t>
            </a:r>
            <a:endParaRPr lang="en-GB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Very easy to calculate</a:t>
            </a:r>
          </a:p>
          <a:p>
            <a:pPr marL="342900" indent="-342900">
              <a:buFontTx/>
              <a:buAutoNum type="arabicPeriod"/>
            </a:pPr>
            <a:r>
              <a:rPr lang="en-GB" dirty="0"/>
              <a:t>A more precise measure of dispersion as it includes all values in the final calculation</a:t>
            </a:r>
          </a:p>
          <a:p>
            <a:pPr marL="342900" indent="-342900">
              <a:buFontTx/>
              <a:buAutoNum type="arabicPeriod"/>
            </a:pPr>
            <a:r>
              <a:rPr lang="en-GB" dirty="0"/>
              <a:t>Not very useful if there are several of them</a:t>
            </a:r>
          </a:p>
          <a:p>
            <a:pPr marL="342900" indent="-342900">
              <a:buFontTx/>
              <a:buAutoNum type="arabicPeriod"/>
            </a:pPr>
            <a:r>
              <a:rPr lang="en-GB" dirty="0"/>
              <a:t>It only takes into account the two most extreme values (may be unrepresentative of the whole data set)</a:t>
            </a:r>
          </a:p>
          <a:p>
            <a:pPr marL="342900" indent="-342900">
              <a:buFontTx/>
              <a:buAutoNum type="arabicPeriod"/>
            </a:pPr>
            <a:endParaRPr lang="en-GB" dirty="0"/>
          </a:p>
          <a:p>
            <a:pPr marL="342900" lvl="0" indent="-342900">
              <a:buAutoNum type="arabicPeriod"/>
            </a:pPr>
            <a:endParaRPr lang="en-GB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11188" y="2730137"/>
            <a:ext cx="393192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6.   Can’t be used if no score appears </a:t>
            </a:r>
          </a:p>
          <a:p>
            <a:r>
              <a:rPr lang="en-GB" dirty="0"/>
              <a:t>      more than once</a:t>
            </a:r>
          </a:p>
          <a:p>
            <a:pPr marL="342900" lvl="0" indent="-342900">
              <a:buAutoNum type="arabicPeriod" startAt="7"/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May not be a number that appears </a:t>
            </a:r>
          </a:p>
          <a:p>
            <a:pPr lvl="0"/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       in the data set</a:t>
            </a:r>
          </a:p>
          <a:p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8.   The most sensitive as it includes all</a:t>
            </a:r>
          </a:p>
          <a:p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       the scores/values in the data set</a:t>
            </a:r>
          </a:p>
          <a:p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       within the calculation</a:t>
            </a:r>
            <a:endParaRPr lang="en-GB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9.   Easily distorted by extreme values</a:t>
            </a:r>
          </a:p>
          <a:p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en-GB" dirty="0"/>
              <a:t>It can be affected by a extreme</a:t>
            </a:r>
          </a:p>
          <a:p>
            <a:r>
              <a:rPr lang="en-GB" dirty="0"/>
              <a:t>       values</a:t>
            </a:r>
          </a:p>
          <a:p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11. May not be a number that appears</a:t>
            </a:r>
          </a:p>
          <a:p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      in the data set</a:t>
            </a:r>
          </a:p>
          <a:p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en-GB" dirty="0"/>
              <a:t>Very easy to calculate</a:t>
            </a:r>
            <a:endParaRPr lang="en-GB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GB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5"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543109" y="2751816"/>
            <a:ext cx="343553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13. By hand it can be complicated</a:t>
            </a:r>
          </a:p>
          <a:p>
            <a:r>
              <a:rPr lang="en-GB" dirty="0"/>
              <a:t>      to carry out</a:t>
            </a:r>
          </a:p>
          <a:p>
            <a:pPr marL="342900" lvl="0" indent="-342900">
              <a:buAutoNum type="arabicPeriod" startAt="14"/>
            </a:pPr>
            <a:r>
              <a:rPr lang="en-GB" dirty="0"/>
              <a:t>Due to the above point, it’s more representative of set of scores</a:t>
            </a:r>
          </a:p>
          <a:p>
            <a:pPr marL="342900" indent="-342900">
              <a:buFontTx/>
              <a:buAutoNum type="arabicPeriod" startAt="14"/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Unaffected by extreme values</a:t>
            </a:r>
          </a:p>
          <a:p>
            <a:pPr marL="342900" indent="-342900">
              <a:buFontTx/>
              <a:buAutoNum type="arabicPeriod" startAt="14"/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Not affected by extreme scores</a:t>
            </a:r>
          </a:p>
          <a:p>
            <a:pPr marL="342900" indent="-342900">
              <a:buFontTx/>
              <a:buAutoNum type="arabicPeriod" startAt="14"/>
            </a:pPr>
            <a:r>
              <a:rPr lang="en-GB" dirty="0"/>
              <a:t>It is not as sensitive as the mean, as not all scores are included. In final calculation</a:t>
            </a:r>
          </a:p>
          <a:p>
            <a:pPr marL="342900" lvl="0" indent="-342900">
              <a:buAutoNum type="arabicPeriod" startAt="14"/>
            </a:pPr>
            <a:endParaRPr lang="en-GB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154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597579"/>
              </p:ext>
            </p:extLst>
          </p:nvPr>
        </p:nvGraphicFramePr>
        <p:xfrm>
          <a:off x="838200" y="1802673"/>
          <a:ext cx="10515600" cy="475445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73442057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4811466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80901002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65712202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17934843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38416437"/>
                    </a:ext>
                  </a:extLst>
                </a:gridCol>
              </a:tblGrid>
              <a:tr h="39188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Median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Standard deviation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734221"/>
                  </a:ext>
                </a:extLst>
              </a:tr>
              <a:tr h="2026490">
                <a:tc>
                  <a:txBody>
                    <a:bodyPr/>
                    <a:lstStyle/>
                    <a:p>
                      <a:r>
                        <a:rPr lang="en-GB" sz="2000" b="1" dirty="0"/>
                        <a:t>Strengths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r>
                        <a:rPr lang="en-GB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The most sensitive as it includes all the scores/values in the data set within the calculation</a:t>
                      </a: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GB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Due to the above point, it’s more representative of set of scores.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</a:t>
                      </a:r>
                      <a:r>
                        <a:rPr lang="en-GB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Not affected by extreme scores</a:t>
                      </a: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Once arranged in order the median is easy to calculate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en-GB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Very easy to calculate</a:t>
                      </a: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 </a:t>
                      </a:r>
                      <a:r>
                        <a:rPr lang="en-GB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Unaffected by extreme values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en-GB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Very easy to calculate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more precise measure of dispersion than the range as it includes all values in the final calculation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991113"/>
                  </a:ext>
                </a:extLst>
              </a:tr>
              <a:tr h="2026490">
                <a:tc>
                  <a:txBody>
                    <a:bodyPr/>
                    <a:lstStyle/>
                    <a:p>
                      <a:r>
                        <a:rPr lang="en-GB" sz="2000" b="1" dirty="0"/>
                        <a:t>weaknesses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r>
                        <a:rPr lang="en-GB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Easily distorted by extreme values</a:t>
                      </a: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r>
                        <a:rPr lang="en-GB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May not be a number that appears in the data</a:t>
                      </a:r>
                      <a:r>
                        <a:rPr lang="en-GB" sz="140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set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en-GB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It is </a:t>
                      </a:r>
                      <a:r>
                        <a:rPr lang="en-GB" sz="14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sensitive as the mean, as not all scores are included. In final calculation</a:t>
                      </a:r>
                    </a:p>
                    <a:p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r>
                        <a:rPr lang="en-GB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May not be a number that appears in the data</a:t>
                      </a:r>
                      <a:r>
                        <a:rPr lang="en-GB" sz="140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set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Not very useful if there are several modes</a:t>
                      </a:r>
                    </a:p>
                    <a:p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Can’t be used if no score appears more than once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It only takes into account the two most extreme values (may be unrepresentative of the whole data set)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It can be affected by a extreme values</a:t>
                      </a:r>
                    </a:p>
                    <a:p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 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 hand it can be complicated to carry out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232245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Measure of central tendency/dispersion:  </a:t>
            </a:r>
            <a:r>
              <a:rPr lang="en-GB" dirty="0">
                <a:solidFill>
                  <a:srgbClr val="FFFF00"/>
                </a:solidFill>
              </a:rPr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2147060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1372</Words>
  <Application>Microsoft Office PowerPoint</Application>
  <PresentationFormat>Widescreen</PresentationFormat>
  <Paragraphs>183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Quantitative Analysis</vt:lpstr>
      <vt:lpstr>Starter Question</vt:lpstr>
      <vt:lpstr>Answers</vt:lpstr>
      <vt:lpstr>Starter Questions</vt:lpstr>
      <vt:lpstr>Starter Questions</vt:lpstr>
      <vt:lpstr>Applying what you know</vt:lpstr>
      <vt:lpstr>Measure of central tendency/dispersion:  Evaluation</vt:lpstr>
      <vt:lpstr>Measure of central tendency/dispersion:  Evaluation</vt:lpstr>
      <vt:lpstr>Measure of central tendency/dispersion:  Evaluation</vt:lpstr>
      <vt:lpstr>Graphical Representation</vt:lpstr>
      <vt:lpstr>Graphical Representation:  Answers</vt:lpstr>
      <vt:lpstr>Drawing a histogram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Analysis</dc:title>
  <dc:creator>Stacey Marks</dc:creator>
  <cp:lastModifiedBy>Stacey Marks</cp:lastModifiedBy>
  <cp:revision>43</cp:revision>
  <cp:lastPrinted>2019-04-30T11:26:38Z</cp:lastPrinted>
  <dcterms:created xsi:type="dcterms:W3CDTF">2019-04-30T09:58:09Z</dcterms:created>
  <dcterms:modified xsi:type="dcterms:W3CDTF">2021-05-13T11:47:30Z</dcterms:modified>
</cp:coreProperties>
</file>