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009999"/>
    <a:srgbClr val="99CC00"/>
    <a:srgbClr val="FF6600"/>
    <a:srgbClr val="FFCC00"/>
    <a:srgbClr val="CC99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DF5ABF-D418-47AD-821F-661F7234C5B8}"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25257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F5ABF-D418-47AD-821F-661F7234C5B8}"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172390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F5ABF-D418-47AD-821F-661F7234C5B8}"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64662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F5ABF-D418-47AD-821F-661F7234C5B8}"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112156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DF5ABF-D418-47AD-821F-661F7234C5B8}"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7667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DF5ABF-D418-47AD-821F-661F7234C5B8}" type="datetimeFigureOut">
              <a:rPr lang="en-GB" smtClean="0"/>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273201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DF5ABF-D418-47AD-821F-661F7234C5B8}" type="datetimeFigureOut">
              <a:rPr lang="en-GB" smtClean="0"/>
              <a:t>25/03/2019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413429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DF5ABF-D418-47AD-821F-661F7234C5B8}" type="datetimeFigureOut">
              <a:rPr lang="en-GB" smtClean="0"/>
              <a:t>25/03/2019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345541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F5ABF-D418-47AD-821F-661F7234C5B8}" type="datetimeFigureOut">
              <a:rPr lang="en-GB" smtClean="0"/>
              <a:t>25/03/2019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19063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DF5ABF-D418-47AD-821F-661F7234C5B8}" type="datetimeFigureOut">
              <a:rPr lang="en-GB" smtClean="0"/>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343906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DF5ABF-D418-47AD-821F-661F7234C5B8}" type="datetimeFigureOut">
              <a:rPr lang="en-GB" smtClean="0"/>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9F7FBE-421F-4701-B950-ABB4E24ED1FA}" type="slidenum">
              <a:rPr lang="en-GB" smtClean="0"/>
              <a:t>‹#›</a:t>
            </a:fld>
            <a:endParaRPr lang="en-GB"/>
          </a:p>
        </p:txBody>
      </p:sp>
    </p:spTree>
    <p:extLst>
      <p:ext uri="{BB962C8B-B14F-4D97-AF65-F5344CB8AC3E}">
        <p14:creationId xmlns:p14="http://schemas.microsoft.com/office/powerpoint/2010/main" val="297379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5ABF-D418-47AD-821F-661F7234C5B8}" type="datetimeFigureOut">
              <a:rPr lang="en-GB" smtClean="0"/>
              <a:t>25/03/2019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F7FBE-421F-4701-B950-ABB4E24ED1FA}" type="slidenum">
              <a:rPr lang="en-GB" smtClean="0"/>
              <a:t>‹#›</a:t>
            </a:fld>
            <a:endParaRPr lang="en-GB"/>
          </a:p>
        </p:txBody>
      </p:sp>
    </p:spTree>
    <p:extLst>
      <p:ext uri="{BB962C8B-B14F-4D97-AF65-F5344CB8AC3E}">
        <p14:creationId xmlns:p14="http://schemas.microsoft.com/office/powerpoint/2010/main" val="295305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60000"/>
              <a:lumOff val="40000"/>
            </a:schemeClr>
          </a:solidFill>
        </p:spPr>
        <p:txBody>
          <a:bodyPr/>
          <a:lstStyle/>
          <a:p>
            <a:r>
              <a:rPr lang="en-GB" dirty="0" smtClean="0">
                <a:solidFill>
                  <a:schemeClr val="bg1"/>
                </a:solidFill>
              </a:rPr>
              <a:t>Experiments:  Recap</a:t>
            </a:r>
            <a:endParaRPr lang="en-GB" dirty="0">
              <a:solidFill>
                <a:schemeClr val="bg1"/>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45153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FFC000"/>
          </a:solidFill>
        </p:spPr>
        <p:txBody>
          <a:bodyPr/>
          <a:lstStyle/>
          <a:p>
            <a:r>
              <a:rPr lang="en-GB" dirty="0" smtClean="0">
                <a:solidFill>
                  <a:schemeClr val="bg1"/>
                </a:solidFill>
              </a:rPr>
              <a:t>Evaluation of Experiments</a:t>
            </a:r>
            <a:endParaRPr lang="en-GB" dirty="0">
              <a:solidFill>
                <a:schemeClr val="bg1"/>
              </a:solidFill>
            </a:endParaRPr>
          </a:p>
        </p:txBody>
      </p:sp>
      <p:sp>
        <p:nvSpPr>
          <p:cNvPr id="5" name="Text Placeholder 4"/>
          <p:cNvSpPr>
            <a:spLocks noGrp="1"/>
          </p:cNvSpPr>
          <p:nvPr>
            <p:ph type="body" idx="1"/>
          </p:nvPr>
        </p:nvSpPr>
        <p:spPr>
          <a:xfrm>
            <a:off x="839789" y="1681163"/>
            <a:ext cx="10515600" cy="823912"/>
          </a:xfrm>
          <a:solidFill>
            <a:schemeClr val="accent6">
              <a:lumMod val="40000"/>
              <a:lumOff val="60000"/>
            </a:schemeClr>
          </a:solidFill>
        </p:spPr>
        <p:txBody>
          <a:bodyPr>
            <a:normAutofit/>
          </a:bodyPr>
          <a:lstStyle/>
          <a:p>
            <a:r>
              <a:rPr lang="en-GB" i="1" dirty="0">
                <a:solidFill>
                  <a:schemeClr val="bg2">
                    <a:lumMod val="25000"/>
                  </a:schemeClr>
                </a:solidFill>
              </a:rPr>
              <a:t>Now write the number associated with each of the following </a:t>
            </a:r>
            <a:r>
              <a:rPr lang="en-GB" i="1">
                <a:solidFill>
                  <a:schemeClr val="bg2">
                    <a:lumMod val="25000"/>
                  </a:schemeClr>
                </a:solidFill>
              </a:rPr>
              <a:t>evaluation </a:t>
            </a:r>
            <a:r>
              <a:rPr lang="en-GB" i="1" smtClean="0">
                <a:solidFill>
                  <a:schemeClr val="bg2">
                    <a:lumMod val="25000"/>
                  </a:schemeClr>
                </a:solidFill>
              </a:rPr>
              <a:t>points </a:t>
            </a:r>
            <a:r>
              <a:rPr lang="en-GB" i="1" dirty="0">
                <a:solidFill>
                  <a:schemeClr val="bg2">
                    <a:lumMod val="25000"/>
                  </a:schemeClr>
                </a:solidFill>
              </a:rPr>
              <a:t>in the correct box or boxes in your </a:t>
            </a:r>
            <a:r>
              <a:rPr lang="en-GB" i="1" dirty="0" smtClean="0">
                <a:solidFill>
                  <a:schemeClr val="bg2">
                    <a:lumMod val="25000"/>
                  </a:schemeClr>
                </a:solidFill>
              </a:rPr>
              <a:t>table</a:t>
            </a:r>
            <a:endParaRPr lang="en-GB" i="1" dirty="0">
              <a:solidFill>
                <a:schemeClr val="bg2">
                  <a:lumMod val="25000"/>
                </a:schemeClr>
              </a:solidFill>
            </a:endParaRPr>
          </a:p>
        </p:txBody>
      </p:sp>
      <p:sp>
        <p:nvSpPr>
          <p:cNvPr id="3" name="Content Placeholder 2"/>
          <p:cNvSpPr>
            <a:spLocks noGrp="1"/>
          </p:cNvSpPr>
          <p:nvPr>
            <p:ph sz="half" idx="2"/>
          </p:nvPr>
        </p:nvSpPr>
        <p:spPr>
          <a:xfrm>
            <a:off x="839788" y="2831647"/>
            <a:ext cx="5157787" cy="3684588"/>
          </a:xfrm>
        </p:spPr>
        <p:txBody>
          <a:bodyPr>
            <a:normAutofit lnSpcReduction="10000"/>
          </a:bodyPr>
          <a:lstStyle/>
          <a:p>
            <a:pPr marL="514350" indent="-514350">
              <a:buFont typeface="+mj-lt"/>
              <a:buAutoNum type="arabicPeriod"/>
            </a:pPr>
            <a:r>
              <a:rPr lang="en-GB" dirty="0"/>
              <a:t>High ecological (external) </a:t>
            </a:r>
            <a:r>
              <a:rPr lang="en-GB" dirty="0" smtClean="0"/>
              <a:t>validity</a:t>
            </a:r>
          </a:p>
          <a:p>
            <a:pPr marL="514350" indent="-514350">
              <a:buFont typeface="+mj-lt"/>
              <a:buAutoNum type="arabicPeriod"/>
            </a:pPr>
            <a:r>
              <a:rPr lang="en-GB" dirty="0"/>
              <a:t>Low level of control over </a:t>
            </a:r>
            <a:r>
              <a:rPr lang="en-GB" dirty="0" smtClean="0"/>
              <a:t>extraneous variables</a:t>
            </a:r>
          </a:p>
          <a:p>
            <a:pPr marL="514350" indent="-514350">
              <a:buFont typeface="+mj-lt"/>
              <a:buAutoNum type="arabicPeriod"/>
            </a:pPr>
            <a:r>
              <a:rPr lang="en-GB" dirty="0" smtClean="0">
                <a:solidFill>
                  <a:schemeClr val="bg2">
                    <a:lumMod val="25000"/>
                  </a:schemeClr>
                </a:solidFill>
              </a:rPr>
              <a:t>High replicability</a:t>
            </a:r>
          </a:p>
          <a:p>
            <a:pPr marL="514350" indent="-514350">
              <a:buFont typeface="+mj-lt"/>
              <a:buAutoNum type="arabicPeriod"/>
            </a:pPr>
            <a:r>
              <a:rPr lang="en-GB" dirty="0" smtClean="0">
                <a:solidFill>
                  <a:schemeClr val="bg2">
                    <a:lumMod val="25000"/>
                  </a:schemeClr>
                </a:solidFill>
              </a:rPr>
              <a:t>High control over extraneous variables</a:t>
            </a:r>
          </a:p>
          <a:p>
            <a:pPr marL="514350" indent="-514350">
              <a:buFont typeface="+mj-lt"/>
              <a:buAutoNum type="arabicPeriod"/>
            </a:pPr>
            <a:r>
              <a:rPr lang="en-GB" dirty="0" smtClean="0">
                <a:solidFill>
                  <a:schemeClr val="bg2">
                    <a:lumMod val="25000"/>
                  </a:schemeClr>
                </a:solidFill>
              </a:rPr>
              <a:t>Individual differences may affect the results</a:t>
            </a:r>
            <a:endParaRPr lang="en-GB" dirty="0">
              <a:solidFill>
                <a:schemeClr val="bg2">
                  <a:lumMod val="25000"/>
                </a:schemeClr>
              </a:solidFill>
            </a:endParaRPr>
          </a:p>
        </p:txBody>
      </p:sp>
      <p:sp>
        <p:nvSpPr>
          <p:cNvPr id="7" name="Content Placeholder 6"/>
          <p:cNvSpPr>
            <a:spLocks noGrp="1"/>
          </p:cNvSpPr>
          <p:nvPr>
            <p:ph sz="quarter" idx="4"/>
          </p:nvPr>
        </p:nvSpPr>
        <p:spPr>
          <a:xfrm>
            <a:off x="6172200" y="2815591"/>
            <a:ext cx="5183188" cy="3684588"/>
          </a:xfrm>
        </p:spPr>
        <p:txBody>
          <a:bodyPr/>
          <a:lstStyle/>
          <a:p>
            <a:pPr marL="514350" indent="-514350">
              <a:buAutoNum type="arabicPeriod" startAt="6"/>
            </a:pPr>
            <a:r>
              <a:rPr lang="en-GB" dirty="0" smtClean="0"/>
              <a:t>Low population validity</a:t>
            </a:r>
          </a:p>
          <a:p>
            <a:pPr marL="514350" indent="-514350">
              <a:buAutoNum type="arabicPeriod" startAt="6"/>
            </a:pPr>
            <a:r>
              <a:rPr lang="en-GB" dirty="0" smtClean="0"/>
              <a:t>Less control over extraneous variables</a:t>
            </a:r>
          </a:p>
          <a:p>
            <a:pPr marL="514350" indent="-514350">
              <a:buAutoNum type="arabicPeriod" startAt="6"/>
            </a:pPr>
            <a:r>
              <a:rPr lang="en-GB" dirty="0" smtClean="0"/>
              <a:t>Possible demand characteristics</a:t>
            </a:r>
          </a:p>
          <a:p>
            <a:pPr marL="514350" indent="-514350">
              <a:buAutoNum type="arabicPeriod" startAt="6"/>
            </a:pPr>
            <a:r>
              <a:rPr lang="en-GB" dirty="0" smtClean="0"/>
              <a:t>Low replicability</a:t>
            </a:r>
          </a:p>
          <a:p>
            <a:pPr marL="514350" indent="-514350">
              <a:buAutoNum type="arabicPeriod" startAt="6"/>
            </a:pPr>
            <a:r>
              <a:rPr lang="en-GB" dirty="0" smtClean="0"/>
              <a:t>Low ecological validity</a:t>
            </a:r>
          </a:p>
          <a:p>
            <a:pPr marL="514350" indent="-514350">
              <a:buAutoNum type="arabicPeriod" startAt="5"/>
            </a:pPr>
            <a:endParaRPr lang="en-GB" dirty="0"/>
          </a:p>
        </p:txBody>
      </p:sp>
    </p:spTree>
    <p:extLst>
      <p:ext uri="{BB962C8B-B14F-4D97-AF65-F5344CB8AC3E}">
        <p14:creationId xmlns:p14="http://schemas.microsoft.com/office/powerpoint/2010/main" val="4080486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solidFill>
                  <a:schemeClr val="bg1"/>
                </a:solidFill>
              </a:rPr>
              <a:t>Evaluation of Experiments:  </a:t>
            </a:r>
            <a:r>
              <a:rPr lang="en-GB" i="1" dirty="0" smtClean="0">
                <a:solidFill>
                  <a:schemeClr val="accent6">
                    <a:lumMod val="75000"/>
                  </a:schemeClr>
                </a:solidFill>
              </a:rPr>
              <a:t>Did you get it right?</a:t>
            </a:r>
            <a:endParaRPr lang="en-GB" i="1" dirty="0">
              <a:solidFill>
                <a:schemeClr val="accent6">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46491495"/>
              </p:ext>
            </p:extLst>
          </p:nvPr>
        </p:nvGraphicFramePr>
        <p:xfrm>
          <a:off x="838200" y="1803883"/>
          <a:ext cx="8127999" cy="4851400"/>
        </p:xfrm>
        <a:graphic>
          <a:graphicData uri="http://schemas.openxmlformats.org/drawingml/2006/table">
            <a:tbl>
              <a:tblPr firstRow="1" bandRow="1">
                <a:tableStyleId>{C4B1156A-380E-4F78-BDF5-A606A8083BF9}</a:tableStyleId>
              </a:tblPr>
              <a:tblGrid>
                <a:gridCol w="2709333">
                  <a:extLst>
                    <a:ext uri="{9D8B030D-6E8A-4147-A177-3AD203B41FA5}">
                      <a16:colId xmlns:a16="http://schemas.microsoft.com/office/drawing/2014/main" val="1865360474"/>
                    </a:ext>
                  </a:extLst>
                </a:gridCol>
                <a:gridCol w="2709333">
                  <a:extLst>
                    <a:ext uri="{9D8B030D-6E8A-4147-A177-3AD203B41FA5}">
                      <a16:colId xmlns:a16="http://schemas.microsoft.com/office/drawing/2014/main" val="3748888666"/>
                    </a:ext>
                  </a:extLst>
                </a:gridCol>
                <a:gridCol w="2709333">
                  <a:extLst>
                    <a:ext uri="{9D8B030D-6E8A-4147-A177-3AD203B41FA5}">
                      <a16:colId xmlns:a16="http://schemas.microsoft.com/office/drawing/2014/main" val="1942151769"/>
                    </a:ext>
                  </a:extLst>
                </a:gridCol>
              </a:tblGrid>
              <a:tr h="370840">
                <a:tc>
                  <a:txBody>
                    <a:bodyPr/>
                    <a:lstStyle/>
                    <a:p>
                      <a:endParaRPr lang="en-GB" dirty="0"/>
                    </a:p>
                  </a:txBody>
                  <a:tcPr/>
                </a:tc>
                <a:tc>
                  <a:txBody>
                    <a:bodyPr/>
                    <a:lstStyle/>
                    <a:p>
                      <a:r>
                        <a:rPr lang="en-GB" dirty="0" smtClean="0"/>
                        <a:t>Strengths</a:t>
                      </a:r>
                      <a:endParaRPr lang="en-GB" dirty="0"/>
                    </a:p>
                  </a:txBody>
                  <a:tcPr/>
                </a:tc>
                <a:tc>
                  <a:txBody>
                    <a:bodyPr/>
                    <a:lstStyle/>
                    <a:p>
                      <a:r>
                        <a:rPr lang="en-GB" dirty="0" smtClean="0"/>
                        <a:t>Weaknesses</a:t>
                      </a:r>
                      <a:endParaRPr lang="en-GB" dirty="0"/>
                    </a:p>
                  </a:txBody>
                  <a:tcPr/>
                </a:tc>
                <a:extLst>
                  <a:ext uri="{0D108BD9-81ED-4DB2-BD59-A6C34878D82A}">
                    <a16:rowId xmlns:a16="http://schemas.microsoft.com/office/drawing/2014/main" val="2729381430"/>
                  </a:ext>
                </a:extLst>
              </a:tr>
              <a:tr h="370840">
                <a:tc>
                  <a:txBody>
                    <a:bodyPr/>
                    <a:lstStyle/>
                    <a:p>
                      <a:r>
                        <a:rPr lang="en-GB" dirty="0" smtClean="0"/>
                        <a:t>Laboratory Experiment</a:t>
                      </a:r>
                    </a:p>
                    <a:p>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2">
                              <a:lumMod val="25000"/>
                            </a:schemeClr>
                          </a:solidFill>
                        </a:rPr>
                        <a:t>3. High replicability</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2">
                              <a:lumMod val="25000"/>
                            </a:schemeClr>
                          </a:solidFill>
                        </a:rPr>
                        <a:t>4. High control over extraneous variables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8. Possible demand characteristics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 Low ecological validity</a:t>
                      </a:r>
                    </a:p>
                  </a:txBody>
                  <a:tcPr/>
                </a:tc>
                <a:extLst>
                  <a:ext uri="{0D108BD9-81ED-4DB2-BD59-A6C34878D82A}">
                    <a16:rowId xmlns:a16="http://schemas.microsoft.com/office/drawing/2014/main" val="136753135"/>
                  </a:ext>
                </a:extLst>
              </a:tr>
              <a:tr h="370840">
                <a:tc>
                  <a:txBody>
                    <a:bodyPr/>
                    <a:lstStyle/>
                    <a:p>
                      <a:r>
                        <a:rPr lang="en-GB" dirty="0" smtClean="0"/>
                        <a:t>Field Experiment</a:t>
                      </a:r>
                    </a:p>
                    <a:p>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High ecological (external) validity</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 Less control over extraneous variables</a:t>
                      </a:r>
                    </a:p>
                    <a:p>
                      <a:endParaRPr lang="en-GB" dirty="0"/>
                    </a:p>
                  </a:txBody>
                  <a:tcPr/>
                </a:tc>
                <a:extLst>
                  <a:ext uri="{0D108BD9-81ED-4DB2-BD59-A6C34878D82A}">
                    <a16:rowId xmlns:a16="http://schemas.microsoft.com/office/drawing/2014/main" val="1806861929"/>
                  </a:ext>
                </a:extLst>
              </a:tr>
              <a:tr h="370840">
                <a:tc>
                  <a:txBody>
                    <a:bodyPr/>
                    <a:lstStyle/>
                    <a:p>
                      <a:r>
                        <a:rPr lang="en-GB" dirty="0" smtClean="0"/>
                        <a:t>Natural</a:t>
                      </a:r>
                      <a:r>
                        <a:rPr lang="en-GB" baseline="0" dirty="0" smtClean="0"/>
                        <a:t> Experiment</a:t>
                      </a:r>
                    </a:p>
                    <a:p>
                      <a:endParaRPr lang="en-GB" baseline="0" dirty="0" smtClean="0"/>
                    </a:p>
                    <a:p>
                      <a:endParaRPr lang="en-GB"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High ecological (external) validity</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Low level of control over extraneous variables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6. Low population validity</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Low replicability</a:t>
                      </a:r>
                    </a:p>
                  </a:txBody>
                  <a:tcPr/>
                </a:tc>
                <a:extLst>
                  <a:ext uri="{0D108BD9-81ED-4DB2-BD59-A6C34878D82A}">
                    <a16:rowId xmlns:a16="http://schemas.microsoft.com/office/drawing/2014/main" val="3611019132"/>
                  </a:ext>
                </a:extLst>
              </a:tr>
              <a:tr h="370840">
                <a:tc>
                  <a:txBody>
                    <a:bodyPr/>
                    <a:lstStyle/>
                    <a:p>
                      <a:r>
                        <a:rPr lang="en-GB" dirty="0" smtClean="0"/>
                        <a:t>Quasi Experiment</a:t>
                      </a:r>
                    </a:p>
                    <a:p>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2">
                              <a:lumMod val="25000"/>
                            </a:schemeClr>
                          </a:solidFill>
                        </a:rPr>
                        <a:t>3. High replicability</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2">
                              <a:lumMod val="25000"/>
                            </a:schemeClr>
                          </a:solidFill>
                        </a:rPr>
                        <a:t>4. High control over extraneous variables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2">
                              <a:lumMod val="25000"/>
                            </a:schemeClr>
                          </a:solidFill>
                        </a:rPr>
                        <a:t>5. Individual differences may affect the results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8. Possible demand characteristics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 Low ecological validity</a:t>
                      </a:r>
                    </a:p>
                  </a:txBody>
                  <a:tcPr/>
                </a:tc>
                <a:extLst>
                  <a:ext uri="{0D108BD9-81ED-4DB2-BD59-A6C34878D82A}">
                    <a16:rowId xmlns:a16="http://schemas.microsoft.com/office/drawing/2014/main" val="2965127924"/>
                  </a:ext>
                </a:extLst>
              </a:tr>
            </a:tbl>
          </a:graphicData>
        </a:graphic>
      </p:graphicFrame>
    </p:spTree>
    <p:extLst>
      <p:ext uri="{BB962C8B-B14F-4D97-AF65-F5344CB8AC3E}">
        <p14:creationId xmlns:p14="http://schemas.microsoft.com/office/powerpoint/2010/main" val="232735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r>
              <a:rPr lang="en-GB" dirty="0" smtClean="0">
                <a:solidFill>
                  <a:schemeClr val="bg1"/>
                </a:solidFill>
              </a:rPr>
              <a:t>Starter Questions</a:t>
            </a:r>
            <a:endParaRPr lang="en-GB"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b="1" i="1" dirty="0" smtClean="0">
                <a:solidFill>
                  <a:schemeClr val="accent2">
                    <a:lumMod val="50000"/>
                  </a:schemeClr>
                </a:solidFill>
              </a:rPr>
              <a:t>Answer in pairs on paper</a:t>
            </a:r>
          </a:p>
          <a:p>
            <a:pPr marL="0" indent="0">
              <a:buNone/>
            </a:pPr>
            <a:endParaRPr lang="en-GB" b="1" i="1" dirty="0">
              <a:solidFill>
                <a:schemeClr val="accent2">
                  <a:lumMod val="50000"/>
                </a:schemeClr>
              </a:solidFill>
            </a:endParaRPr>
          </a:p>
          <a:p>
            <a:pPr marL="514350" indent="-514350">
              <a:buFont typeface="+mj-lt"/>
              <a:buAutoNum type="arabicPeriod"/>
            </a:pPr>
            <a:r>
              <a:rPr lang="en-GB" dirty="0" smtClean="0"/>
              <a:t>What are the four types of experiment?</a:t>
            </a:r>
          </a:p>
          <a:p>
            <a:pPr marL="514350" indent="-514350">
              <a:buFont typeface="+mj-lt"/>
              <a:buAutoNum type="arabicPeriod"/>
            </a:pPr>
            <a:r>
              <a:rPr lang="en-GB" dirty="0" smtClean="0"/>
              <a:t>What is an independent variable (IV)?</a:t>
            </a:r>
          </a:p>
          <a:p>
            <a:pPr marL="514350" indent="-514350">
              <a:buFont typeface="+mj-lt"/>
              <a:buAutoNum type="arabicPeriod"/>
            </a:pPr>
            <a:r>
              <a:rPr lang="en-GB" dirty="0" smtClean="0"/>
              <a:t>What is a dependent variable (DV)?</a:t>
            </a:r>
          </a:p>
          <a:p>
            <a:pPr marL="514350" indent="-514350">
              <a:buFont typeface="+mj-lt"/>
              <a:buAutoNum type="arabicPeriod"/>
            </a:pPr>
            <a:r>
              <a:rPr lang="en-GB" dirty="0" smtClean="0"/>
              <a:t>What does the term ‘control’ mean in Psychological experiments?</a:t>
            </a:r>
          </a:p>
          <a:p>
            <a:pPr marL="514350" indent="-514350">
              <a:buFont typeface="+mj-lt"/>
              <a:buAutoNum type="arabicPeriod"/>
            </a:pPr>
            <a:r>
              <a:rPr lang="en-GB" dirty="0" smtClean="0"/>
              <a:t>How is a natural experiment different from a quasi experiment?</a:t>
            </a:r>
          </a:p>
          <a:p>
            <a:pPr marL="514350" indent="-514350">
              <a:buFont typeface="+mj-lt"/>
              <a:buAutoNum type="arabicPeriod"/>
            </a:pPr>
            <a:r>
              <a:rPr lang="en-GB" dirty="0" smtClean="0"/>
              <a:t>What is a hypothesis?</a:t>
            </a:r>
          </a:p>
          <a:p>
            <a:pPr marL="514350" indent="-514350">
              <a:buFont typeface="+mj-lt"/>
              <a:buAutoNum type="arabicPeriod"/>
            </a:pPr>
            <a:r>
              <a:rPr lang="en-GB" dirty="0" smtClean="0"/>
              <a:t>Is the following a directional or non-directional hypothesis:  </a:t>
            </a:r>
            <a:r>
              <a:rPr lang="en-GB" i="1" dirty="0" smtClean="0"/>
              <a:t>there will be a difference in the number of errors made on a concentration task between participants who have consumed caffeine and participants who have not consumed caffeine</a:t>
            </a:r>
          </a:p>
          <a:p>
            <a:pPr marL="514350" indent="-514350">
              <a:buFont typeface="+mj-lt"/>
              <a:buAutoNum type="arabicPeriod"/>
            </a:pPr>
            <a:r>
              <a:rPr lang="en-GB" dirty="0" smtClean="0"/>
              <a:t>What does experimental design refer to?</a:t>
            </a:r>
          </a:p>
          <a:p>
            <a:pPr marL="514350" indent="-514350">
              <a:buFont typeface="+mj-lt"/>
              <a:buAutoNum type="arabicPeriod"/>
            </a:pPr>
            <a:r>
              <a:rPr lang="en-GB" dirty="0" smtClean="0"/>
              <a:t>Name the three types of experimental design</a:t>
            </a:r>
          </a:p>
          <a:p>
            <a:pPr marL="514350" indent="-514350">
              <a:buFont typeface="+mj-lt"/>
              <a:buAutoNum type="arabicPeriod"/>
            </a:pPr>
            <a:r>
              <a:rPr lang="en-GB" dirty="0" smtClean="0"/>
              <a:t>What is the difference between an extraneous variable and a confounding variable?</a:t>
            </a:r>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88240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3" y="1904002"/>
            <a:ext cx="4217126" cy="4810306"/>
          </a:xfrm>
        </p:spPr>
        <p:txBody>
          <a:bodyPr>
            <a:normAutofit fontScale="55000" lnSpcReduction="20000"/>
          </a:bodyPr>
          <a:lstStyle/>
          <a:p>
            <a:pPr marL="514350" indent="-514350">
              <a:buFont typeface="+mj-lt"/>
              <a:buAutoNum type="arabicPeriod"/>
            </a:pPr>
            <a:r>
              <a:rPr lang="en-GB" dirty="0" smtClean="0"/>
              <a:t>What are the four types of experiment?</a:t>
            </a:r>
          </a:p>
          <a:p>
            <a:pPr marL="514350" indent="-514350">
              <a:buFont typeface="+mj-lt"/>
              <a:buAutoNum type="arabicPeriod"/>
            </a:pPr>
            <a:r>
              <a:rPr lang="en-GB" dirty="0" smtClean="0"/>
              <a:t>What is an independent variable (IV)?</a:t>
            </a:r>
          </a:p>
          <a:p>
            <a:pPr marL="514350" indent="-514350">
              <a:buFont typeface="+mj-lt"/>
              <a:buAutoNum type="arabicPeriod"/>
            </a:pPr>
            <a:r>
              <a:rPr lang="en-GB" dirty="0" smtClean="0"/>
              <a:t>What is a dependent variable (DV)?</a:t>
            </a:r>
          </a:p>
          <a:p>
            <a:pPr marL="514350" indent="-514350">
              <a:buFont typeface="+mj-lt"/>
              <a:buAutoNum type="arabicPeriod"/>
            </a:pPr>
            <a:r>
              <a:rPr lang="en-GB" dirty="0" smtClean="0"/>
              <a:t>What does the term ‘control’ mean in Psychological experiments?</a:t>
            </a:r>
          </a:p>
          <a:p>
            <a:pPr marL="514350" indent="-514350">
              <a:buFont typeface="+mj-lt"/>
              <a:buAutoNum type="arabicPeriod"/>
            </a:pPr>
            <a:r>
              <a:rPr lang="en-GB" dirty="0" smtClean="0"/>
              <a:t>How is a natural experiment different from a quasi experiment?</a:t>
            </a:r>
          </a:p>
          <a:p>
            <a:pPr marL="514350" indent="-514350">
              <a:buFont typeface="+mj-lt"/>
              <a:buAutoNum type="arabicPeriod"/>
            </a:pPr>
            <a:r>
              <a:rPr lang="en-GB" dirty="0" smtClean="0"/>
              <a:t>What is a hypothesis?</a:t>
            </a:r>
          </a:p>
          <a:p>
            <a:pPr marL="514350" indent="-514350">
              <a:buFont typeface="+mj-lt"/>
              <a:buAutoNum type="arabicPeriod"/>
            </a:pPr>
            <a:r>
              <a:rPr lang="en-GB" dirty="0" smtClean="0"/>
              <a:t>Is the following a directional or non-directional hypothesis:  </a:t>
            </a:r>
            <a:r>
              <a:rPr lang="en-GB" i="1" dirty="0" smtClean="0"/>
              <a:t>there will be a difference in the number of errors made on a concentration task between participants who have consumed caffeine and participants who have not consumed caffeine</a:t>
            </a:r>
          </a:p>
          <a:p>
            <a:pPr marL="514350" indent="-514350">
              <a:buFont typeface="+mj-lt"/>
              <a:buAutoNum type="arabicPeriod"/>
            </a:pPr>
            <a:r>
              <a:rPr lang="en-GB" dirty="0" smtClean="0"/>
              <a:t>What does experimental design refer to?</a:t>
            </a:r>
          </a:p>
          <a:p>
            <a:pPr marL="514350" indent="-514350">
              <a:buFont typeface="+mj-lt"/>
              <a:buAutoNum type="arabicPeriod"/>
            </a:pPr>
            <a:r>
              <a:rPr lang="en-GB" dirty="0" smtClean="0"/>
              <a:t>Name the three types of experimental design</a:t>
            </a:r>
          </a:p>
          <a:p>
            <a:pPr marL="514350" indent="-514350">
              <a:buFont typeface="+mj-lt"/>
              <a:buAutoNum type="arabicPeriod"/>
            </a:pPr>
            <a:r>
              <a:rPr lang="en-GB" dirty="0" smtClean="0"/>
              <a:t>What is the difference between an extraneous variable and a confounding variable?</a:t>
            </a:r>
          </a:p>
          <a:p>
            <a:pPr marL="0" indent="0">
              <a:buNone/>
            </a:pPr>
            <a:endParaRPr lang="en-GB" dirty="0"/>
          </a:p>
        </p:txBody>
      </p:sp>
      <p:sp>
        <p:nvSpPr>
          <p:cNvPr id="4" name="Title 1"/>
          <p:cNvSpPr>
            <a:spLocks noGrp="1"/>
          </p:cNvSpPr>
          <p:nvPr>
            <p:ph type="title"/>
          </p:nvPr>
        </p:nvSpPr>
        <p:spPr>
          <a:solidFill>
            <a:schemeClr val="accent4">
              <a:lumMod val="75000"/>
            </a:schemeClr>
          </a:solidFill>
        </p:spPr>
        <p:txBody>
          <a:bodyPr/>
          <a:lstStyle/>
          <a:p>
            <a:r>
              <a:rPr lang="en-GB" dirty="0" smtClean="0">
                <a:solidFill>
                  <a:schemeClr val="bg1"/>
                </a:solidFill>
              </a:rPr>
              <a:t>Starter Questions:  </a:t>
            </a:r>
            <a:r>
              <a:rPr lang="en-GB" dirty="0" smtClean="0">
                <a:solidFill>
                  <a:schemeClr val="accent4">
                    <a:lumMod val="40000"/>
                    <a:lumOff val="60000"/>
                  </a:schemeClr>
                </a:solidFill>
              </a:rPr>
              <a:t>Answers</a:t>
            </a:r>
            <a:endParaRPr lang="en-GB" dirty="0">
              <a:solidFill>
                <a:schemeClr val="accent4">
                  <a:lumMod val="40000"/>
                  <a:lumOff val="60000"/>
                </a:schemeClr>
              </a:solidFill>
            </a:endParaRPr>
          </a:p>
        </p:txBody>
      </p:sp>
      <p:sp>
        <p:nvSpPr>
          <p:cNvPr id="5" name="TextBox 4"/>
          <p:cNvSpPr txBox="1"/>
          <p:nvPr/>
        </p:nvSpPr>
        <p:spPr>
          <a:xfrm>
            <a:off x="4924698" y="1887764"/>
            <a:ext cx="6844935" cy="4801314"/>
          </a:xfrm>
          <a:prstGeom prst="rect">
            <a:avLst/>
          </a:prstGeom>
          <a:solidFill>
            <a:schemeClr val="accent4">
              <a:lumMod val="20000"/>
              <a:lumOff val="80000"/>
            </a:schemeClr>
          </a:solidFill>
        </p:spPr>
        <p:txBody>
          <a:bodyPr wrap="square" rtlCol="0">
            <a:spAutoFit/>
          </a:bodyPr>
          <a:lstStyle/>
          <a:p>
            <a:pPr marL="342900" indent="-342900">
              <a:buFont typeface="+mj-lt"/>
              <a:buAutoNum type="arabicPeriod"/>
            </a:pPr>
            <a:r>
              <a:rPr lang="en-GB" dirty="0" smtClean="0"/>
              <a:t>Laboratory, field, quasi, natural</a:t>
            </a:r>
          </a:p>
          <a:p>
            <a:pPr marL="342900" indent="-342900">
              <a:buFont typeface="+mj-lt"/>
              <a:buAutoNum type="arabicPeriod"/>
            </a:pPr>
            <a:r>
              <a:rPr lang="en-GB" dirty="0" smtClean="0"/>
              <a:t>The variable being manipulated</a:t>
            </a:r>
          </a:p>
          <a:p>
            <a:pPr marL="342900" indent="-342900">
              <a:buFont typeface="+mj-lt"/>
              <a:buAutoNum type="arabicPeriod"/>
            </a:pPr>
            <a:r>
              <a:rPr lang="en-GB" dirty="0" smtClean="0"/>
              <a:t>The variable being measured</a:t>
            </a:r>
          </a:p>
          <a:p>
            <a:pPr marL="342900" indent="-342900">
              <a:buFont typeface="+mj-lt"/>
              <a:buAutoNum type="arabicPeriod"/>
            </a:pPr>
            <a:r>
              <a:rPr lang="en-GB" dirty="0" smtClean="0"/>
              <a:t>Keeping everything the same between conditions, apart from the IV</a:t>
            </a:r>
          </a:p>
          <a:p>
            <a:pPr marL="342900" indent="-342900">
              <a:buFont typeface="+mj-lt"/>
              <a:buAutoNum type="arabicPeriod"/>
            </a:pPr>
            <a:r>
              <a:rPr lang="en-GB" dirty="0" smtClean="0"/>
              <a:t>In a natural experiment there is no manipulation from the experimenter, in a quasi experiment, the IV occurs naturally, but it takes place in a laboratory setting where the researcher sets up the situation</a:t>
            </a:r>
          </a:p>
          <a:p>
            <a:pPr marL="342900" indent="-342900">
              <a:buFont typeface="+mj-lt"/>
              <a:buAutoNum type="arabicPeriod"/>
            </a:pPr>
            <a:r>
              <a:rPr lang="en-GB" dirty="0" smtClean="0"/>
              <a:t>A statement the researcher makes before the experiment begins, predicting its outcome</a:t>
            </a:r>
          </a:p>
          <a:p>
            <a:pPr marL="342900" indent="-342900">
              <a:buFont typeface="+mj-lt"/>
              <a:buAutoNum type="arabicPeriod"/>
            </a:pPr>
            <a:r>
              <a:rPr lang="en-GB" dirty="0" smtClean="0"/>
              <a:t>Non-directional</a:t>
            </a:r>
          </a:p>
          <a:p>
            <a:pPr marL="342900" indent="-342900">
              <a:buFont typeface="+mj-lt"/>
              <a:buAutoNum type="arabicPeriod"/>
            </a:pPr>
            <a:r>
              <a:rPr lang="en-GB" dirty="0" smtClean="0"/>
              <a:t>The way the participants are used in the study</a:t>
            </a:r>
          </a:p>
          <a:p>
            <a:pPr marL="342900" indent="-342900">
              <a:buFont typeface="+mj-lt"/>
              <a:buAutoNum type="arabicPeriod"/>
            </a:pPr>
            <a:r>
              <a:rPr lang="en-GB" dirty="0" smtClean="0"/>
              <a:t>Independent groups, repeated measures, matched pairs</a:t>
            </a:r>
          </a:p>
          <a:p>
            <a:pPr marL="342900" indent="-342900">
              <a:buFont typeface="+mj-lt"/>
              <a:buAutoNum type="arabicPeriod"/>
            </a:pPr>
            <a:r>
              <a:rPr lang="en-GB" dirty="0" smtClean="0"/>
              <a:t>An extraneous variable is something other than the IV that differs between conditions, whereas a confounding variable is an extraneous variable that has affected the outcome of the experiment </a:t>
            </a:r>
            <a:endParaRPr lang="en-GB" dirty="0"/>
          </a:p>
        </p:txBody>
      </p:sp>
    </p:spTree>
    <p:extLst>
      <p:ext uri="{BB962C8B-B14F-4D97-AF65-F5344CB8AC3E}">
        <p14:creationId xmlns:p14="http://schemas.microsoft.com/office/powerpoint/2010/main" val="416987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GB" dirty="0" smtClean="0">
                <a:solidFill>
                  <a:schemeClr val="bg1"/>
                </a:solidFill>
              </a:rPr>
              <a:t>Writing a hypothesis</a:t>
            </a:r>
            <a:endParaRPr lang="en-GB" dirty="0">
              <a:solidFill>
                <a:schemeClr val="bg1"/>
              </a:solidFill>
            </a:endParaRPr>
          </a:p>
        </p:txBody>
      </p:sp>
      <p:sp>
        <p:nvSpPr>
          <p:cNvPr id="4" name="Text Placeholder 3"/>
          <p:cNvSpPr>
            <a:spLocks noGrp="1"/>
          </p:cNvSpPr>
          <p:nvPr>
            <p:ph type="body" idx="1"/>
          </p:nvPr>
        </p:nvSpPr>
        <p:spPr>
          <a:xfrm>
            <a:off x="839788" y="1681163"/>
            <a:ext cx="10515600" cy="823912"/>
          </a:xfrm>
        </p:spPr>
        <p:txBody>
          <a:bodyPr/>
          <a:lstStyle/>
          <a:p>
            <a:r>
              <a:rPr lang="en-GB" i="1" dirty="0" smtClean="0">
                <a:solidFill>
                  <a:schemeClr val="accent1">
                    <a:lumMod val="50000"/>
                  </a:schemeClr>
                </a:solidFill>
              </a:rPr>
              <a:t>In </a:t>
            </a:r>
            <a:r>
              <a:rPr lang="en-GB" i="1" dirty="0">
                <a:solidFill>
                  <a:schemeClr val="accent1">
                    <a:lumMod val="50000"/>
                  </a:schemeClr>
                </a:solidFill>
              </a:rPr>
              <a:t>pairs, write an operationalised hypothesis for the following </a:t>
            </a:r>
            <a:r>
              <a:rPr lang="en-GB" i="1" dirty="0" smtClean="0">
                <a:solidFill>
                  <a:schemeClr val="accent1">
                    <a:lumMod val="50000"/>
                  </a:schemeClr>
                </a:solidFill>
              </a:rPr>
              <a:t>studies</a:t>
            </a:r>
            <a:endParaRPr lang="en-GB" dirty="0"/>
          </a:p>
        </p:txBody>
      </p:sp>
      <p:sp>
        <p:nvSpPr>
          <p:cNvPr id="3" name="Content Placeholder 2"/>
          <p:cNvSpPr>
            <a:spLocks noGrp="1"/>
          </p:cNvSpPr>
          <p:nvPr>
            <p:ph sz="half" idx="2"/>
          </p:nvPr>
        </p:nvSpPr>
        <p:spPr>
          <a:solidFill>
            <a:schemeClr val="accent6">
              <a:lumMod val="20000"/>
              <a:lumOff val="80000"/>
            </a:schemeClr>
          </a:solidFill>
        </p:spPr>
        <p:txBody>
          <a:bodyPr>
            <a:normAutofit fontScale="77500" lnSpcReduction="20000"/>
          </a:bodyPr>
          <a:lstStyle/>
          <a:p>
            <a:pPr marL="0" indent="0">
              <a:buNone/>
            </a:pPr>
            <a:r>
              <a:rPr lang="en-GB" b="1" dirty="0" smtClean="0"/>
              <a:t>Study 1</a:t>
            </a:r>
          </a:p>
          <a:p>
            <a:pPr marL="0" indent="0">
              <a:buNone/>
            </a:pPr>
            <a:r>
              <a:rPr lang="en-GB" dirty="0" smtClean="0"/>
              <a:t>A researcher wanted to test if drinking alcohol affected reaction times.  Previous research suggests that people’s reaction times are negatively affected by alcohol.  She randomly split her sample into two.  One group drank a measure of strong alcohol, while the other group were given a drink that tasted like alcohol, but had no alcoholic content.  Both groups then waited for half an hour before being asked to individually complete a card matching concentration game </a:t>
            </a:r>
          </a:p>
          <a:p>
            <a:pPr marL="0" indent="0">
              <a:buNone/>
            </a:pPr>
            <a:endParaRPr lang="en-GB" dirty="0"/>
          </a:p>
          <a:p>
            <a:pPr marL="0" indent="0">
              <a:buNone/>
            </a:pPr>
            <a:endParaRPr lang="en-GB" dirty="0"/>
          </a:p>
        </p:txBody>
      </p:sp>
      <p:sp>
        <p:nvSpPr>
          <p:cNvPr id="6" name="Content Placeholder 5"/>
          <p:cNvSpPr>
            <a:spLocks noGrp="1"/>
          </p:cNvSpPr>
          <p:nvPr>
            <p:ph sz="quarter" idx="4"/>
          </p:nvPr>
        </p:nvSpPr>
        <p:spPr>
          <a:solidFill>
            <a:schemeClr val="accent2">
              <a:lumMod val="20000"/>
              <a:lumOff val="80000"/>
            </a:schemeClr>
          </a:solidFill>
        </p:spPr>
        <p:txBody>
          <a:bodyPr>
            <a:normAutofit fontScale="62500" lnSpcReduction="20000"/>
          </a:bodyPr>
          <a:lstStyle/>
          <a:p>
            <a:pPr marL="0" indent="0">
              <a:buNone/>
            </a:pPr>
            <a:r>
              <a:rPr lang="en-GB" b="1" dirty="0" smtClean="0"/>
              <a:t>Study 2</a:t>
            </a:r>
          </a:p>
          <a:p>
            <a:pPr marL="0" indent="0">
              <a:buNone/>
            </a:pPr>
            <a:r>
              <a:rPr lang="en-GB" dirty="0" smtClean="0"/>
              <a:t>A researcher wanted to see if having an experience of being praised influences the likelihood of helping behaviour.  There has been no previous research in this area.   The researcher randomly split participants into one of two conditions.  They were then asked to paint a picture of a landscape.  One group of participants received praise for their landscape from the experimenter, whereas one group did not.  They were then asked to sit in a room individually and wait for the next part of the procedure.  A confederate then staged a loud falling over, just outside the door.  The experimenter recorded whether or not the participant went to the assistance of the confederate </a:t>
            </a:r>
            <a:endParaRPr lang="en-GB" dirty="0"/>
          </a:p>
        </p:txBody>
      </p:sp>
    </p:spTree>
    <p:extLst>
      <p:ext uri="{BB962C8B-B14F-4D97-AF65-F5344CB8AC3E}">
        <p14:creationId xmlns:p14="http://schemas.microsoft.com/office/powerpoint/2010/main" val="2347001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FF7C80"/>
          </a:solidFill>
        </p:spPr>
        <p:txBody>
          <a:bodyPr/>
          <a:lstStyle/>
          <a:p>
            <a:r>
              <a:rPr lang="en-GB" dirty="0" smtClean="0">
                <a:solidFill>
                  <a:schemeClr val="bg1"/>
                </a:solidFill>
              </a:rPr>
              <a:t>Identify the type of experiment</a:t>
            </a:r>
            <a:endParaRPr lang="en-GB" dirty="0">
              <a:solidFill>
                <a:schemeClr val="bg1"/>
              </a:solidFill>
            </a:endParaRPr>
          </a:p>
        </p:txBody>
      </p:sp>
      <p:sp>
        <p:nvSpPr>
          <p:cNvPr id="8" name="Content Placeholder 7"/>
          <p:cNvSpPr>
            <a:spLocks noGrp="1"/>
          </p:cNvSpPr>
          <p:nvPr>
            <p:ph idx="1"/>
          </p:nvPr>
        </p:nvSpPr>
        <p:spPr>
          <a:xfrm>
            <a:off x="838200" y="1838687"/>
            <a:ext cx="7378337" cy="4862559"/>
          </a:xfrm>
        </p:spPr>
        <p:txBody>
          <a:bodyPr>
            <a:normAutofit fontScale="55000" lnSpcReduction="20000"/>
          </a:bodyPr>
          <a:lstStyle/>
          <a:p>
            <a:pPr marL="0" indent="0">
              <a:buNone/>
            </a:pPr>
            <a:r>
              <a:rPr lang="en-GB" dirty="0" smtClean="0"/>
              <a:t>a) A researcher observes the aggressive behaviour of children who have either regularly attended day care or who have been raised at home. </a:t>
            </a:r>
          </a:p>
          <a:p>
            <a:pPr marL="0" indent="0">
              <a:buNone/>
            </a:pPr>
            <a:r>
              <a:rPr lang="en-GB" b="1" dirty="0" smtClean="0">
                <a:solidFill>
                  <a:srgbClr val="7030A0"/>
                </a:solidFill>
              </a:rPr>
              <a:t>NATURAL</a:t>
            </a:r>
          </a:p>
          <a:p>
            <a:pPr marL="0" indent="0">
              <a:buNone/>
            </a:pPr>
            <a:r>
              <a:rPr lang="en-GB" dirty="0" smtClean="0"/>
              <a:t>  </a:t>
            </a:r>
          </a:p>
          <a:p>
            <a:pPr marL="0" indent="0">
              <a:buNone/>
            </a:pPr>
            <a:r>
              <a:rPr lang="en-GB" dirty="0" smtClean="0"/>
              <a:t>b) A researcher asks 50 children to watch a video of an adult punching a teddy bear. He then asks 50 children to watch a video of an adult cuddling a teddy bear. The children are then shown into a room with a teddy bear and told they can play with it. Does the video they watched influence how they play with the teddy bear? </a:t>
            </a:r>
          </a:p>
          <a:p>
            <a:pPr marL="0" indent="0">
              <a:buNone/>
            </a:pPr>
            <a:r>
              <a:rPr lang="en-GB" b="1" dirty="0" smtClean="0">
                <a:solidFill>
                  <a:srgbClr val="7030A0"/>
                </a:solidFill>
              </a:rPr>
              <a:t>LAB</a:t>
            </a:r>
          </a:p>
          <a:p>
            <a:pPr marL="0" indent="0">
              <a:buNone/>
            </a:pPr>
            <a:r>
              <a:rPr lang="en-GB" dirty="0" smtClean="0"/>
              <a:t> </a:t>
            </a:r>
          </a:p>
          <a:p>
            <a:pPr marL="0" indent="0">
              <a:buNone/>
            </a:pPr>
            <a:r>
              <a:rPr lang="en-GB" dirty="0" smtClean="0"/>
              <a:t>c) A researcher wanted to investigate whether males or females differed in their ability to remember a list of 50 words. He gave them 2 minutes to study the list of 50 words then asked them to recall them in any order.  </a:t>
            </a:r>
          </a:p>
          <a:p>
            <a:pPr marL="0" indent="0">
              <a:buNone/>
            </a:pPr>
            <a:r>
              <a:rPr lang="en-GB" b="1" dirty="0" smtClean="0">
                <a:solidFill>
                  <a:srgbClr val="7030A0"/>
                </a:solidFill>
              </a:rPr>
              <a:t>QUASI</a:t>
            </a:r>
          </a:p>
          <a:p>
            <a:pPr marL="0" indent="0">
              <a:buNone/>
            </a:pPr>
            <a:endParaRPr lang="en-GB" dirty="0" smtClean="0"/>
          </a:p>
          <a:p>
            <a:pPr marL="0" indent="0">
              <a:buNone/>
            </a:pPr>
            <a:r>
              <a:rPr lang="en-GB" dirty="0" smtClean="0"/>
              <a:t>d) A researcher wanted to investigate whether people are more likely to obey an authority figure than another member of the public. A confederate dressed as a Security Guard approached people in a high street and told them to pick up litter. Another confederate dressed as a civilian did the same. The researchers then compared the amount of litter that was picked up by the members of the public. </a:t>
            </a:r>
          </a:p>
          <a:p>
            <a:pPr marL="0" indent="0">
              <a:buNone/>
            </a:pPr>
            <a:r>
              <a:rPr lang="en-GB" b="1" dirty="0" smtClean="0">
                <a:solidFill>
                  <a:srgbClr val="7030A0"/>
                </a:solidFill>
              </a:rPr>
              <a:t>FIELD</a:t>
            </a:r>
          </a:p>
          <a:p>
            <a:pPr marL="0" indent="0">
              <a:buNone/>
            </a:pPr>
            <a:endParaRPr lang="en-GB" dirty="0" smtClean="0"/>
          </a:p>
          <a:p>
            <a:pPr marL="0" indent="0">
              <a:buNone/>
            </a:pPr>
            <a:endParaRPr lang="en-GB" dirty="0" smtClean="0"/>
          </a:p>
          <a:p>
            <a:pPr marL="0" indent="0">
              <a:buNone/>
            </a:pPr>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8360" y="1690688"/>
            <a:ext cx="2885440" cy="4869180"/>
          </a:xfrm>
          <a:prstGeom prst="rect">
            <a:avLst/>
          </a:prstGeom>
        </p:spPr>
      </p:pic>
    </p:spTree>
    <p:extLst>
      <p:ext uri="{BB962C8B-B14F-4D97-AF65-F5344CB8AC3E}">
        <p14:creationId xmlns:p14="http://schemas.microsoft.com/office/powerpoint/2010/main" val="320103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animEffect transition="in" filter="fade">
                                      <p:cBhvr>
                                        <p:cTn id="17" dur="500"/>
                                        <p:tgtEl>
                                          <p:spTgt spid="8">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0" end="10"/>
                                            </p:txEl>
                                          </p:spTgt>
                                        </p:tgtEl>
                                        <p:attrNameLst>
                                          <p:attrName>style.visibility</p:attrName>
                                        </p:attrNameLst>
                                      </p:cBhvr>
                                      <p:to>
                                        <p:strVal val="visible"/>
                                      </p:to>
                                    </p:set>
                                    <p:animEffect transition="in" filter="fade">
                                      <p:cBhvr>
                                        <p:cTn id="22"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99FF"/>
          </a:solidFill>
        </p:spPr>
        <p:txBody>
          <a:bodyPr/>
          <a:lstStyle/>
          <a:p>
            <a:r>
              <a:rPr lang="en-GB" dirty="0" smtClean="0">
                <a:solidFill>
                  <a:schemeClr val="bg1"/>
                </a:solidFill>
              </a:rPr>
              <a:t>Experimental design</a:t>
            </a:r>
            <a:endParaRPr lang="en-GB" dirty="0">
              <a:solidFill>
                <a:schemeClr val="bg1"/>
              </a:solidFill>
            </a:endParaRPr>
          </a:p>
        </p:txBody>
      </p:sp>
      <p:sp>
        <p:nvSpPr>
          <p:cNvPr id="3" name="Content Placeholder 2"/>
          <p:cNvSpPr>
            <a:spLocks noGrp="1"/>
          </p:cNvSpPr>
          <p:nvPr>
            <p:ph idx="1"/>
          </p:nvPr>
        </p:nvSpPr>
        <p:spPr>
          <a:xfrm>
            <a:off x="838200" y="1825625"/>
            <a:ext cx="7900851" cy="4351338"/>
          </a:xfrm>
        </p:spPr>
        <p:txBody>
          <a:bodyPr>
            <a:normAutofit fontScale="77500" lnSpcReduction="20000"/>
          </a:bodyPr>
          <a:lstStyle/>
          <a:p>
            <a:pPr marL="0" indent="0">
              <a:buNone/>
            </a:pPr>
            <a:r>
              <a:rPr lang="en-GB" b="1" i="1" dirty="0" smtClean="0">
                <a:solidFill>
                  <a:schemeClr val="accent1">
                    <a:lumMod val="75000"/>
                  </a:schemeClr>
                </a:solidFill>
              </a:rPr>
              <a:t>In pairs, on MWBs, What type of experimental design is being described in the following examples?</a:t>
            </a:r>
          </a:p>
          <a:p>
            <a:pPr marL="0" indent="0">
              <a:buNone/>
            </a:pPr>
            <a:endParaRPr lang="en-GB" b="1" i="1" dirty="0">
              <a:solidFill>
                <a:schemeClr val="accent1">
                  <a:lumMod val="75000"/>
                </a:schemeClr>
              </a:solidFill>
            </a:endParaRPr>
          </a:p>
          <a:p>
            <a:pPr marL="457200" lvl="0" indent="-457200">
              <a:buFont typeface="+mj-lt"/>
              <a:buAutoNum type="arabicPeriod"/>
            </a:pPr>
            <a:r>
              <a:rPr lang="en-GB" dirty="0"/>
              <a:t>Boys and girls are compared on their IQ scores </a:t>
            </a:r>
            <a:r>
              <a:rPr lang="en-GB" dirty="0" smtClean="0"/>
              <a:t> </a:t>
            </a:r>
            <a:endParaRPr lang="en-GB" dirty="0">
              <a:solidFill>
                <a:srgbClr val="7030A0"/>
              </a:solidFill>
            </a:endParaRPr>
          </a:p>
          <a:p>
            <a:pPr marL="457200" lvl="0" indent="-457200">
              <a:buFont typeface="+mj-lt"/>
              <a:buAutoNum type="arabicPeriod"/>
            </a:pPr>
            <a:r>
              <a:rPr lang="en-GB" dirty="0"/>
              <a:t>Hamsters are tested to see if one genetic strain is better at finding food in a maze than another </a:t>
            </a:r>
            <a:r>
              <a:rPr lang="en-GB" dirty="0" smtClean="0"/>
              <a:t> </a:t>
            </a:r>
            <a:endParaRPr lang="en-GB" dirty="0">
              <a:solidFill>
                <a:srgbClr val="7030A0"/>
              </a:solidFill>
            </a:endParaRPr>
          </a:p>
          <a:p>
            <a:pPr marL="457200" lvl="0" indent="-457200">
              <a:buFont typeface="+mj-lt"/>
              <a:buAutoNum type="arabicPeriod"/>
            </a:pPr>
            <a:r>
              <a:rPr lang="en-GB" dirty="0"/>
              <a:t>Reaction time is tested before and after a reaction time training activity to see if test scores improve after training </a:t>
            </a:r>
            <a:r>
              <a:rPr lang="en-GB" dirty="0" smtClean="0"/>
              <a:t> </a:t>
            </a:r>
            <a:endParaRPr lang="en-GB" dirty="0">
              <a:solidFill>
                <a:srgbClr val="7030A0"/>
              </a:solidFill>
            </a:endParaRPr>
          </a:p>
          <a:p>
            <a:pPr marL="457200" lvl="0" indent="-457200">
              <a:buFont typeface="+mj-lt"/>
              <a:buAutoNum type="arabicPeriod"/>
            </a:pPr>
            <a:r>
              <a:rPr lang="en-GB" dirty="0"/>
              <a:t> Students are put in pairs based on their GCSE grades, and then one member of the pair is given a memory test in the morning and one in the afternoon </a:t>
            </a:r>
            <a:endParaRPr lang="en-GB" dirty="0">
              <a:solidFill>
                <a:srgbClr val="7030A0"/>
              </a:solidFill>
            </a:endParaRPr>
          </a:p>
          <a:p>
            <a:pPr marL="457200" lvl="0" indent="-457200">
              <a:buFont typeface="+mj-lt"/>
              <a:buAutoNum type="arabicPeriod"/>
            </a:pPr>
            <a:r>
              <a:rPr lang="en-GB" dirty="0"/>
              <a:t>Three groups of participants are given different word lists to remember, in order to find out whether nouns, verbs or adjectives are easier to remember </a:t>
            </a:r>
            <a:endParaRPr lang="en-GB" dirty="0">
              <a:solidFill>
                <a:srgbClr val="7030A0"/>
              </a:solidFill>
            </a:endParaRPr>
          </a:p>
          <a:p>
            <a:pPr marL="0" indent="0">
              <a:buNone/>
            </a:pPr>
            <a:endParaRPr lang="en-GB" b="1" i="1"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9051" y="1690688"/>
            <a:ext cx="3030583" cy="3633792"/>
          </a:xfrm>
          <a:prstGeom prst="rect">
            <a:avLst/>
          </a:prstGeom>
        </p:spPr>
      </p:pic>
      <p:sp>
        <p:nvSpPr>
          <p:cNvPr id="5" name="12-Point Star 4"/>
          <p:cNvSpPr/>
          <p:nvPr/>
        </p:nvSpPr>
        <p:spPr>
          <a:xfrm>
            <a:off x="6688181" y="2583312"/>
            <a:ext cx="1293223" cy="535577"/>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IGD</a:t>
            </a:r>
            <a:endParaRPr lang="en-GB" dirty="0"/>
          </a:p>
        </p:txBody>
      </p:sp>
      <p:sp>
        <p:nvSpPr>
          <p:cNvPr id="6" name="12-Point Star 5"/>
          <p:cNvSpPr/>
          <p:nvPr/>
        </p:nvSpPr>
        <p:spPr>
          <a:xfrm>
            <a:off x="7028904" y="3844560"/>
            <a:ext cx="1293223" cy="535577"/>
          </a:xfrm>
          <a:prstGeom prst="star12">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RMD</a:t>
            </a:r>
            <a:endParaRPr lang="en-GB" dirty="0"/>
          </a:p>
        </p:txBody>
      </p:sp>
      <p:sp>
        <p:nvSpPr>
          <p:cNvPr id="7" name="12-Point Star 6"/>
          <p:cNvSpPr/>
          <p:nvPr/>
        </p:nvSpPr>
        <p:spPr>
          <a:xfrm>
            <a:off x="4362993" y="4650962"/>
            <a:ext cx="1293223" cy="535577"/>
          </a:xfrm>
          <a:prstGeom prst="star1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MPD</a:t>
            </a:r>
            <a:endParaRPr lang="en-GB" dirty="0"/>
          </a:p>
        </p:txBody>
      </p:sp>
      <p:sp>
        <p:nvSpPr>
          <p:cNvPr id="8" name="12-Point Star 7"/>
          <p:cNvSpPr/>
          <p:nvPr/>
        </p:nvSpPr>
        <p:spPr>
          <a:xfrm>
            <a:off x="5449388" y="3239795"/>
            <a:ext cx="1293223" cy="535577"/>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IGD</a:t>
            </a:r>
            <a:endParaRPr lang="en-GB" dirty="0"/>
          </a:p>
        </p:txBody>
      </p:sp>
      <p:sp>
        <p:nvSpPr>
          <p:cNvPr id="9" name="12-Point Star 8"/>
          <p:cNvSpPr/>
          <p:nvPr/>
        </p:nvSpPr>
        <p:spPr>
          <a:xfrm>
            <a:off x="5264331" y="5641386"/>
            <a:ext cx="1293223" cy="535577"/>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IGD</a:t>
            </a:r>
            <a:endParaRPr lang="en-GB" dirty="0"/>
          </a:p>
        </p:txBody>
      </p:sp>
    </p:spTree>
    <p:extLst>
      <p:ext uri="{BB962C8B-B14F-4D97-AF65-F5344CB8AC3E}">
        <p14:creationId xmlns:p14="http://schemas.microsoft.com/office/powerpoint/2010/main" val="266725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577941"/>
          </a:xfrm>
        </p:spPr>
        <p:txBody>
          <a:bodyPr/>
          <a:lstStyle/>
          <a:p>
            <a:pPr marL="0" indent="0">
              <a:buNone/>
            </a:pPr>
            <a:r>
              <a:rPr lang="en-GB" b="1" i="1" dirty="0" smtClean="0">
                <a:solidFill>
                  <a:schemeClr val="accent1">
                    <a:lumMod val="75000"/>
                  </a:schemeClr>
                </a:solidFill>
              </a:rPr>
              <a:t>On BWBs, </a:t>
            </a:r>
            <a:r>
              <a:rPr lang="en-GB" b="1" i="1" dirty="0">
                <a:solidFill>
                  <a:schemeClr val="accent1">
                    <a:lumMod val="75000"/>
                  </a:schemeClr>
                </a:solidFill>
              </a:rPr>
              <a:t>d</a:t>
            </a:r>
            <a:r>
              <a:rPr lang="en-GB" b="1" i="1" dirty="0" smtClean="0">
                <a:solidFill>
                  <a:schemeClr val="accent1">
                    <a:lumMod val="75000"/>
                  </a:schemeClr>
                </a:solidFill>
              </a:rPr>
              <a:t>raw out and complete the table:</a:t>
            </a:r>
            <a:endParaRPr lang="en-GB" b="1" i="1" dirty="0">
              <a:solidFill>
                <a:schemeClr val="accent1">
                  <a:lumMod val="75000"/>
                </a:schemeClr>
              </a:solidFill>
            </a:endParaRPr>
          </a:p>
        </p:txBody>
      </p:sp>
      <p:sp>
        <p:nvSpPr>
          <p:cNvPr id="4" name="Title 1"/>
          <p:cNvSpPr>
            <a:spLocks noGrp="1"/>
          </p:cNvSpPr>
          <p:nvPr>
            <p:ph type="title"/>
          </p:nvPr>
        </p:nvSpPr>
        <p:spPr>
          <a:solidFill>
            <a:srgbClr val="CC99FF"/>
          </a:solidFill>
        </p:spPr>
        <p:txBody>
          <a:bodyPr/>
          <a:lstStyle/>
          <a:p>
            <a:r>
              <a:rPr lang="en-GB" dirty="0" smtClean="0">
                <a:solidFill>
                  <a:schemeClr val="bg1"/>
                </a:solidFill>
              </a:rPr>
              <a:t>Experimental design</a:t>
            </a:r>
            <a:endParaRPr lang="en-GB"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99890948"/>
              </p:ext>
            </p:extLst>
          </p:nvPr>
        </p:nvGraphicFramePr>
        <p:xfrm>
          <a:off x="838200" y="2770535"/>
          <a:ext cx="8128000" cy="3291840"/>
        </p:xfrm>
        <a:graphic>
          <a:graphicData uri="http://schemas.openxmlformats.org/drawingml/2006/table">
            <a:tbl>
              <a:tblPr firstRow="1" bandRow="1">
                <a:tableStyleId>{EB344D84-9AFB-497E-A393-DC336BA19D2E}</a:tableStyleId>
              </a:tblPr>
              <a:tblGrid>
                <a:gridCol w="2032000">
                  <a:extLst>
                    <a:ext uri="{9D8B030D-6E8A-4147-A177-3AD203B41FA5}">
                      <a16:colId xmlns:a16="http://schemas.microsoft.com/office/drawing/2014/main" val="88353288"/>
                    </a:ext>
                  </a:extLst>
                </a:gridCol>
                <a:gridCol w="2032000">
                  <a:extLst>
                    <a:ext uri="{9D8B030D-6E8A-4147-A177-3AD203B41FA5}">
                      <a16:colId xmlns:a16="http://schemas.microsoft.com/office/drawing/2014/main" val="451825438"/>
                    </a:ext>
                  </a:extLst>
                </a:gridCol>
                <a:gridCol w="2032000">
                  <a:extLst>
                    <a:ext uri="{9D8B030D-6E8A-4147-A177-3AD203B41FA5}">
                      <a16:colId xmlns:a16="http://schemas.microsoft.com/office/drawing/2014/main" val="4027919940"/>
                    </a:ext>
                  </a:extLst>
                </a:gridCol>
                <a:gridCol w="2032000">
                  <a:extLst>
                    <a:ext uri="{9D8B030D-6E8A-4147-A177-3AD203B41FA5}">
                      <a16:colId xmlns:a16="http://schemas.microsoft.com/office/drawing/2014/main" val="2967641472"/>
                    </a:ext>
                  </a:extLst>
                </a:gridCol>
              </a:tblGrid>
              <a:tr h="370840">
                <a:tc>
                  <a:txBody>
                    <a:bodyPr/>
                    <a:lstStyle/>
                    <a:p>
                      <a:endParaRPr lang="en-GB" dirty="0"/>
                    </a:p>
                  </a:txBody>
                  <a:tcPr/>
                </a:tc>
                <a:tc>
                  <a:txBody>
                    <a:bodyPr/>
                    <a:lstStyle/>
                    <a:p>
                      <a:r>
                        <a:rPr lang="en-GB" dirty="0" smtClean="0"/>
                        <a:t>Independent</a:t>
                      </a:r>
                      <a:r>
                        <a:rPr lang="en-GB" baseline="0" dirty="0" smtClean="0"/>
                        <a:t> groups</a:t>
                      </a:r>
                      <a:endParaRPr lang="en-GB" dirty="0"/>
                    </a:p>
                  </a:txBody>
                  <a:tcPr/>
                </a:tc>
                <a:tc>
                  <a:txBody>
                    <a:bodyPr/>
                    <a:lstStyle/>
                    <a:p>
                      <a:r>
                        <a:rPr lang="en-GB" dirty="0" smtClean="0"/>
                        <a:t>Repeated measures</a:t>
                      </a:r>
                      <a:endParaRPr lang="en-GB" dirty="0"/>
                    </a:p>
                  </a:txBody>
                  <a:tcPr/>
                </a:tc>
                <a:tc>
                  <a:txBody>
                    <a:bodyPr/>
                    <a:lstStyle/>
                    <a:p>
                      <a:r>
                        <a:rPr lang="en-GB" dirty="0" smtClean="0"/>
                        <a:t>Matched pairs</a:t>
                      </a:r>
                      <a:endParaRPr lang="en-GB" dirty="0"/>
                    </a:p>
                  </a:txBody>
                  <a:tcPr/>
                </a:tc>
                <a:extLst>
                  <a:ext uri="{0D108BD9-81ED-4DB2-BD59-A6C34878D82A}">
                    <a16:rowId xmlns:a16="http://schemas.microsoft.com/office/drawing/2014/main" val="1697636865"/>
                  </a:ext>
                </a:extLst>
              </a:tr>
              <a:tr h="370840">
                <a:tc>
                  <a:txBody>
                    <a:bodyPr/>
                    <a:lstStyle/>
                    <a:p>
                      <a:r>
                        <a:rPr lang="en-GB" dirty="0" smtClean="0"/>
                        <a:t>Strengths</a:t>
                      </a:r>
                    </a:p>
                    <a:p>
                      <a:endParaRPr lang="en-GB" dirty="0" smtClean="0"/>
                    </a:p>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90060151"/>
                  </a:ext>
                </a:extLst>
              </a:tr>
              <a:tr h="370840">
                <a:tc>
                  <a:txBody>
                    <a:bodyPr/>
                    <a:lstStyle/>
                    <a:p>
                      <a:r>
                        <a:rPr lang="en-GB" dirty="0" smtClean="0"/>
                        <a:t>Weaknesses</a:t>
                      </a:r>
                    </a:p>
                    <a:p>
                      <a:endParaRPr lang="en-GB" dirty="0" smtClean="0"/>
                    </a:p>
                    <a:p>
                      <a:endParaRPr lang="en-GB" dirty="0" smtClean="0"/>
                    </a:p>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282089669"/>
                  </a:ext>
                </a:extLst>
              </a:tr>
            </a:tbl>
          </a:graphicData>
        </a:graphic>
      </p:graphicFrame>
    </p:spTree>
    <p:extLst>
      <p:ext uri="{BB962C8B-B14F-4D97-AF65-F5344CB8AC3E}">
        <p14:creationId xmlns:p14="http://schemas.microsoft.com/office/powerpoint/2010/main" val="1712289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00"/>
          </a:solidFill>
        </p:spPr>
        <p:txBody>
          <a:bodyPr/>
          <a:lstStyle/>
          <a:p>
            <a:r>
              <a:rPr lang="en-GB" dirty="0" smtClean="0">
                <a:solidFill>
                  <a:schemeClr val="bg1"/>
                </a:solidFill>
              </a:rPr>
              <a:t>Validity &amp; Reliability</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b="1" i="1" dirty="0" smtClean="0">
                <a:solidFill>
                  <a:schemeClr val="accent6">
                    <a:lumMod val="75000"/>
                  </a:schemeClr>
                </a:solidFill>
              </a:rPr>
              <a:t>In pairs, draw out and complete the diagram on MWBs:</a:t>
            </a:r>
            <a:endParaRPr lang="en-GB" b="1" i="1" dirty="0">
              <a:solidFill>
                <a:schemeClr val="accent6">
                  <a:lumMod val="75000"/>
                </a:schemeClr>
              </a:solidFill>
            </a:endParaRPr>
          </a:p>
        </p:txBody>
      </p:sp>
      <p:sp>
        <p:nvSpPr>
          <p:cNvPr id="4" name="Rounded Rectangle 3"/>
          <p:cNvSpPr/>
          <p:nvPr/>
        </p:nvSpPr>
        <p:spPr>
          <a:xfrm>
            <a:off x="992777" y="2534194"/>
            <a:ext cx="2560320" cy="1410789"/>
          </a:xfrm>
          <a:prstGeom prst="round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Internal validity</a:t>
            </a:r>
          </a:p>
          <a:p>
            <a:pPr algn="ctr"/>
            <a:r>
              <a:rPr lang="en-GB" dirty="0" smtClean="0"/>
              <a:t>Definition?</a:t>
            </a:r>
            <a:endParaRPr lang="en-GB" dirty="0"/>
          </a:p>
        </p:txBody>
      </p:sp>
      <p:sp>
        <p:nvSpPr>
          <p:cNvPr id="6" name="Quad Arrow 5"/>
          <p:cNvSpPr/>
          <p:nvPr/>
        </p:nvSpPr>
        <p:spPr>
          <a:xfrm>
            <a:off x="5041718" y="3374277"/>
            <a:ext cx="3284220" cy="2286000"/>
          </a:xfrm>
          <a:prstGeom prst="quadArrow">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5403668" y="2534193"/>
            <a:ext cx="2560320" cy="1410789"/>
          </a:xfrm>
          <a:prstGeom prst="roundRect">
            <a:avLst/>
          </a:prstGeom>
          <a:solidFill>
            <a:schemeClr val="accent5">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External validity</a:t>
            </a:r>
          </a:p>
          <a:p>
            <a:pPr algn="ctr"/>
            <a:r>
              <a:rPr lang="en-GB" dirty="0" smtClean="0"/>
              <a:t>Definition?</a:t>
            </a:r>
            <a:endParaRPr lang="en-GB" dirty="0"/>
          </a:p>
        </p:txBody>
      </p:sp>
      <p:sp>
        <p:nvSpPr>
          <p:cNvPr id="7" name="Rounded Rectangle 6"/>
          <p:cNvSpPr/>
          <p:nvPr/>
        </p:nvSpPr>
        <p:spPr>
          <a:xfrm>
            <a:off x="3553096" y="4219303"/>
            <a:ext cx="1488621" cy="1005840"/>
          </a:xfrm>
          <a:prstGeom prst="roundRect">
            <a:avLst/>
          </a:prstGeom>
          <a:solidFill>
            <a:srgbClr val="0099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Name &amp; definition?</a:t>
            </a:r>
            <a:endParaRPr lang="en-GB" dirty="0"/>
          </a:p>
        </p:txBody>
      </p:sp>
      <p:sp>
        <p:nvSpPr>
          <p:cNvPr id="9" name="Rounded Rectangle 8"/>
          <p:cNvSpPr/>
          <p:nvPr/>
        </p:nvSpPr>
        <p:spPr>
          <a:xfrm>
            <a:off x="8325938" y="4219303"/>
            <a:ext cx="1488621" cy="1005840"/>
          </a:xfrm>
          <a:prstGeom prst="roundRect">
            <a:avLst/>
          </a:prstGeom>
          <a:solidFill>
            <a:srgbClr val="6666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Name &amp; definition?</a:t>
            </a:r>
            <a:endParaRPr lang="en-GB" dirty="0"/>
          </a:p>
        </p:txBody>
      </p:sp>
      <p:sp>
        <p:nvSpPr>
          <p:cNvPr id="10" name="Rounded Rectangle 9"/>
          <p:cNvSpPr/>
          <p:nvPr/>
        </p:nvSpPr>
        <p:spPr>
          <a:xfrm>
            <a:off x="5939517" y="5660277"/>
            <a:ext cx="1488621" cy="1005840"/>
          </a:xfrm>
          <a:prstGeom prst="roundRect">
            <a:avLst/>
          </a:prstGeom>
          <a:solidFill>
            <a:schemeClr val="bg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Name &amp; definition?</a:t>
            </a:r>
            <a:endParaRPr lang="en-GB" dirty="0"/>
          </a:p>
        </p:txBody>
      </p:sp>
      <p:sp>
        <p:nvSpPr>
          <p:cNvPr id="11" name="12-Point Star 10"/>
          <p:cNvSpPr/>
          <p:nvPr/>
        </p:nvSpPr>
        <p:spPr>
          <a:xfrm rot="21109862">
            <a:off x="361814" y="4355580"/>
            <a:ext cx="4258492" cy="2340723"/>
          </a:xfrm>
          <a:prstGeom prst="star12">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accent4">
                    <a:lumMod val="50000"/>
                  </a:schemeClr>
                </a:solidFill>
              </a:rPr>
              <a:t>What does the term reliability refer to?</a:t>
            </a:r>
            <a:endParaRPr lang="en-GB" sz="2400" dirty="0">
              <a:solidFill>
                <a:schemeClr val="accent4">
                  <a:lumMod val="50000"/>
                </a:schemeClr>
              </a:solidFill>
            </a:endParaRPr>
          </a:p>
        </p:txBody>
      </p:sp>
    </p:spTree>
    <p:extLst>
      <p:ext uri="{BB962C8B-B14F-4D97-AF65-F5344CB8AC3E}">
        <p14:creationId xmlns:p14="http://schemas.microsoft.com/office/powerpoint/2010/main" val="18587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solidFill>
                  <a:schemeClr val="bg1"/>
                </a:solidFill>
              </a:rPr>
              <a:t>Evaluation of Experiments</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b="1" i="1" dirty="0" smtClean="0">
                <a:solidFill>
                  <a:schemeClr val="accent4">
                    <a:lumMod val="50000"/>
                  </a:schemeClr>
                </a:solidFill>
              </a:rPr>
              <a:t>Draw out the following table on MWBs:</a:t>
            </a:r>
          </a:p>
          <a:p>
            <a:pPr marL="0" indent="0">
              <a:buNone/>
            </a:pPr>
            <a:endParaRPr lang="en-GB" b="1" i="1" dirty="0">
              <a:solidFill>
                <a:schemeClr val="accent4">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42077506"/>
              </p:ext>
            </p:extLst>
          </p:nvPr>
        </p:nvGraphicFramePr>
        <p:xfrm>
          <a:off x="838200" y="2496214"/>
          <a:ext cx="8127999" cy="4028440"/>
        </p:xfrm>
        <a:graphic>
          <a:graphicData uri="http://schemas.openxmlformats.org/drawingml/2006/table">
            <a:tbl>
              <a:tblPr firstRow="1" bandRow="1">
                <a:tableStyleId>{C4B1156A-380E-4F78-BDF5-A606A8083BF9}</a:tableStyleId>
              </a:tblPr>
              <a:tblGrid>
                <a:gridCol w="2709333">
                  <a:extLst>
                    <a:ext uri="{9D8B030D-6E8A-4147-A177-3AD203B41FA5}">
                      <a16:colId xmlns:a16="http://schemas.microsoft.com/office/drawing/2014/main" val="1865360474"/>
                    </a:ext>
                  </a:extLst>
                </a:gridCol>
                <a:gridCol w="2709333">
                  <a:extLst>
                    <a:ext uri="{9D8B030D-6E8A-4147-A177-3AD203B41FA5}">
                      <a16:colId xmlns:a16="http://schemas.microsoft.com/office/drawing/2014/main" val="3748888666"/>
                    </a:ext>
                  </a:extLst>
                </a:gridCol>
                <a:gridCol w="2709333">
                  <a:extLst>
                    <a:ext uri="{9D8B030D-6E8A-4147-A177-3AD203B41FA5}">
                      <a16:colId xmlns:a16="http://schemas.microsoft.com/office/drawing/2014/main" val="1942151769"/>
                    </a:ext>
                  </a:extLst>
                </a:gridCol>
              </a:tblGrid>
              <a:tr h="370840">
                <a:tc>
                  <a:txBody>
                    <a:bodyPr/>
                    <a:lstStyle/>
                    <a:p>
                      <a:endParaRPr lang="en-GB" dirty="0"/>
                    </a:p>
                  </a:txBody>
                  <a:tcPr/>
                </a:tc>
                <a:tc>
                  <a:txBody>
                    <a:bodyPr/>
                    <a:lstStyle/>
                    <a:p>
                      <a:r>
                        <a:rPr lang="en-GB" dirty="0" smtClean="0"/>
                        <a:t>Strengths</a:t>
                      </a:r>
                      <a:endParaRPr lang="en-GB" dirty="0"/>
                    </a:p>
                  </a:txBody>
                  <a:tcPr/>
                </a:tc>
                <a:tc>
                  <a:txBody>
                    <a:bodyPr/>
                    <a:lstStyle/>
                    <a:p>
                      <a:r>
                        <a:rPr lang="en-GB" dirty="0" smtClean="0"/>
                        <a:t>Weaknesses</a:t>
                      </a:r>
                      <a:endParaRPr lang="en-GB" dirty="0"/>
                    </a:p>
                  </a:txBody>
                  <a:tcPr/>
                </a:tc>
                <a:extLst>
                  <a:ext uri="{0D108BD9-81ED-4DB2-BD59-A6C34878D82A}">
                    <a16:rowId xmlns:a16="http://schemas.microsoft.com/office/drawing/2014/main" val="2729381430"/>
                  </a:ext>
                </a:extLst>
              </a:tr>
              <a:tr h="370840">
                <a:tc>
                  <a:txBody>
                    <a:bodyPr/>
                    <a:lstStyle/>
                    <a:p>
                      <a:r>
                        <a:rPr lang="en-GB" dirty="0" smtClean="0"/>
                        <a:t>Laboratory Experiment</a:t>
                      </a:r>
                    </a:p>
                    <a:p>
                      <a:endParaRPr lang="en-GB" dirty="0" smtClean="0"/>
                    </a:p>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36753135"/>
                  </a:ext>
                </a:extLst>
              </a:tr>
              <a:tr h="370840">
                <a:tc>
                  <a:txBody>
                    <a:bodyPr/>
                    <a:lstStyle/>
                    <a:p>
                      <a:r>
                        <a:rPr lang="en-GB" dirty="0" smtClean="0"/>
                        <a:t>Field Experiment</a:t>
                      </a:r>
                    </a:p>
                    <a:p>
                      <a:endParaRPr lang="en-GB" dirty="0" smtClean="0"/>
                    </a:p>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806861929"/>
                  </a:ext>
                </a:extLst>
              </a:tr>
              <a:tr h="370840">
                <a:tc>
                  <a:txBody>
                    <a:bodyPr/>
                    <a:lstStyle/>
                    <a:p>
                      <a:r>
                        <a:rPr lang="en-GB" dirty="0" smtClean="0"/>
                        <a:t>Natural</a:t>
                      </a:r>
                      <a:r>
                        <a:rPr lang="en-GB" baseline="0" dirty="0" smtClean="0"/>
                        <a:t> Experiment</a:t>
                      </a:r>
                    </a:p>
                    <a:p>
                      <a:endParaRPr lang="en-GB" baseline="0" dirty="0" smtClean="0"/>
                    </a:p>
                    <a:p>
                      <a:endParaRPr lang="en-GB" baseline="0" dirty="0" smtClean="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3611019132"/>
                  </a:ext>
                </a:extLst>
              </a:tr>
              <a:tr h="370840">
                <a:tc>
                  <a:txBody>
                    <a:bodyPr/>
                    <a:lstStyle/>
                    <a:p>
                      <a:r>
                        <a:rPr lang="en-GB" dirty="0" smtClean="0"/>
                        <a:t>Quasi Experiment</a:t>
                      </a:r>
                    </a:p>
                    <a:p>
                      <a:endParaRPr lang="en-GB" dirty="0" smtClean="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65127924"/>
                  </a:ext>
                </a:extLst>
              </a:tr>
            </a:tbl>
          </a:graphicData>
        </a:graphic>
      </p:graphicFrame>
    </p:spTree>
    <p:extLst>
      <p:ext uri="{BB962C8B-B14F-4D97-AF65-F5344CB8AC3E}">
        <p14:creationId xmlns:p14="http://schemas.microsoft.com/office/powerpoint/2010/main" val="4022125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1013</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Experiments:  Recap</vt:lpstr>
      <vt:lpstr>Starter Questions</vt:lpstr>
      <vt:lpstr>Starter Questions:  Answers</vt:lpstr>
      <vt:lpstr>Writing a hypothesis</vt:lpstr>
      <vt:lpstr>Identify the type of experiment</vt:lpstr>
      <vt:lpstr>Experimental design</vt:lpstr>
      <vt:lpstr>Experimental design</vt:lpstr>
      <vt:lpstr>Validity &amp; Reliability</vt:lpstr>
      <vt:lpstr>Evaluation of Experiments</vt:lpstr>
      <vt:lpstr>Evaluation of Experiments</vt:lpstr>
      <vt:lpstr>Evaluation of Experiments:  Did you get it 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Recap</dc:title>
  <dc:creator>Stacey Marks</dc:creator>
  <cp:lastModifiedBy>Stacey Marks</cp:lastModifiedBy>
  <cp:revision>40</cp:revision>
  <dcterms:created xsi:type="dcterms:W3CDTF">2019-03-18T14:46:16Z</dcterms:created>
  <dcterms:modified xsi:type="dcterms:W3CDTF">2019-03-25T13:04:47Z</dcterms:modified>
</cp:coreProperties>
</file>