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AFFC19-0D92-4FFA-A10F-759F78388AF0}"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83214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AFFC19-0D92-4FFA-A10F-759F78388AF0}"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136002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AFFC19-0D92-4FFA-A10F-759F78388AF0}"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143847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AFFC19-0D92-4FFA-A10F-759F78388AF0}"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176666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AFFC19-0D92-4FFA-A10F-759F78388AF0}"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110476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AFFC19-0D92-4FFA-A10F-759F78388AF0}"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3833158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AFFC19-0D92-4FFA-A10F-759F78388AF0}"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342185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AFFC19-0D92-4FFA-A10F-759F78388AF0}"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17297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FFC19-0D92-4FFA-A10F-759F78388AF0}"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900316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FFC19-0D92-4FFA-A10F-759F78388AF0}"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114101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FFC19-0D92-4FFA-A10F-759F78388AF0}"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E2FE3-2CAF-4EB2-8287-765568E38646}" type="slidenum">
              <a:rPr lang="en-GB" smtClean="0"/>
              <a:t>‹#›</a:t>
            </a:fld>
            <a:endParaRPr lang="en-GB"/>
          </a:p>
        </p:txBody>
      </p:sp>
    </p:spTree>
    <p:extLst>
      <p:ext uri="{BB962C8B-B14F-4D97-AF65-F5344CB8AC3E}">
        <p14:creationId xmlns:p14="http://schemas.microsoft.com/office/powerpoint/2010/main" val="298735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FFC19-0D92-4FFA-A10F-759F78388AF0}" type="datetimeFigureOut">
              <a:rPr lang="en-GB" smtClean="0"/>
              <a:t>11/02/2021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E2FE3-2CAF-4EB2-8287-765568E38646}" type="slidenum">
              <a:rPr lang="en-GB" smtClean="0"/>
              <a:t>‹#›</a:t>
            </a:fld>
            <a:endParaRPr lang="en-GB"/>
          </a:p>
        </p:txBody>
      </p:sp>
    </p:spTree>
    <p:extLst>
      <p:ext uri="{BB962C8B-B14F-4D97-AF65-F5344CB8AC3E}">
        <p14:creationId xmlns:p14="http://schemas.microsoft.com/office/powerpoint/2010/main" val="645039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GB" dirty="0" smtClean="0"/>
              <a:t>Recidivism Case Studies</a:t>
            </a:r>
            <a:endParaRPr lang="en-GB" dirty="0"/>
          </a:p>
        </p:txBody>
      </p:sp>
      <p:sp>
        <p:nvSpPr>
          <p:cNvPr id="3" name="Subtitle 2"/>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lstStyle/>
          <a:p>
            <a:r>
              <a:rPr lang="en-GB" dirty="0" smtClean="0">
                <a:solidFill>
                  <a:schemeClr val="accent2">
                    <a:lumMod val="75000"/>
                  </a:schemeClr>
                </a:solidFill>
              </a:rPr>
              <a:t>Allocate one case to each group member</a:t>
            </a:r>
            <a:endParaRPr lang="en-GB" dirty="0">
              <a:solidFill>
                <a:schemeClr val="accent2">
                  <a:lumMod val="75000"/>
                </a:schemeClr>
              </a:solidFill>
            </a:endParaRPr>
          </a:p>
        </p:txBody>
      </p:sp>
    </p:spTree>
    <p:extLst>
      <p:ext uri="{BB962C8B-B14F-4D97-AF65-F5344CB8AC3E}">
        <p14:creationId xmlns:p14="http://schemas.microsoft.com/office/powerpoint/2010/main" val="308620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913" y="348649"/>
            <a:ext cx="10515600" cy="1325563"/>
          </a:xfrm>
        </p:spPr>
        <p:style>
          <a:lnRef idx="0">
            <a:schemeClr val="accent2"/>
          </a:lnRef>
          <a:fillRef idx="3">
            <a:schemeClr val="accent2"/>
          </a:fillRef>
          <a:effectRef idx="3">
            <a:schemeClr val="accent2"/>
          </a:effectRef>
          <a:fontRef idx="minor">
            <a:schemeClr val="lt1"/>
          </a:fontRef>
        </p:style>
        <p:txBody>
          <a:bodyPr/>
          <a:lstStyle/>
          <a:p>
            <a:r>
              <a:rPr lang="en-GB" dirty="0" smtClean="0"/>
              <a:t>Case 1</a:t>
            </a:r>
            <a:endParaRPr lang="en-GB" dirty="0"/>
          </a:p>
        </p:txBody>
      </p:sp>
      <p:sp>
        <p:nvSpPr>
          <p:cNvPr id="3" name="Content Placeholder 2"/>
          <p:cNvSpPr>
            <a:spLocks noGrp="1"/>
          </p:cNvSpPr>
          <p:nvPr>
            <p:ph idx="1"/>
          </p:nvPr>
        </p:nvSpPr>
        <p:spPr>
          <a:xfrm>
            <a:off x="1919536" y="1772817"/>
            <a:ext cx="8229600" cy="4525963"/>
          </a:xfrm>
        </p:spPr>
        <p:txBody>
          <a:bodyPr>
            <a:normAutofit fontScale="92500" lnSpcReduction="10000"/>
          </a:bodyPr>
          <a:lstStyle/>
          <a:p>
            <a:pPr marL="0" indent="0">
              <a:buNone/>
            </a:pPr>
            <a:r>
              <a:rPr lang="en-US" dirty="0" smtClean="0"/>
              <a:t>Defendant </a:t>
            </a:r>
            <a:r>
              <a:rPr lang="en-US" dirty="0"/>
              <a:t>charged with unlawfully and maliciously inflicting Grievous Bodily Harm contrary to section 20 of The Offences Against The Person Act </a:t>
            </a:r>
            <a:r>
              <a:rPr lang="en-US" dirty="0" smtClean="0"/>
              <a:t>1861;The </a:t>
            </a:r>
            <a:r>
              <a:rPr lang="en-US" dirty="0"/>
              <a:t>Jury returned a verdict of guilty.</a:t>
            </a:r>
          </a:p>
          <a:p>
            <a:pPr marL="0" indent="0">
              <a:buNone/>
            </a:pPr>
            <a:r>
              <a:rPr lang="en-US" dirty="0" smtClean="0"/>
              <a:t>Raniah</a:t>
            </a:r>
            <a:r>
              <a:rPr lang="en-US" dirty="0"/>
              <a:t> </a:t>
            </a:r>
            <a:r>
              <a:rPr lang="en-US" dirty="0" smtClean="0"/>
              <a:t>was sentenced to a minimum 2 years</a:t>
            </a:r>
            <a:r>
              <a:rPr lang="en-US" dirty="0"/>
              <a:t> </a:t>
            </a:r>
            <a:r>
              <a:rPr lang="en-US" dirty="0" smtClean="0"/>
              <a:t>in prison and after her sentence her family disowned her and friends instantly stopped contact. </a:t>
            </a:r>
          </a:p>
          <a:p>
            <a:pPr marL="0" indent="0">
              <a:buNone/>
            </a:pPr>
            <a:r>
              <a:rPr lang="en-US" dirty="0" smtClean="0"/>
              <a:t>She </a:t>
            </a:r>
            <a:r>
              <a:rPr lang="en-US" dirty="0"/>
              <a:t>has formed a relationship in prison with Chloe and is worried about not seeing Chloe when she leaves and who will support her on the outside</a:t>
            </a:r>
            <a:endParaRPr lang="en-GB" dirty="0"/>
          </a:p>
          <a:p>
            <a:pPr marL="0" indent="0">
              <a:buNone/>
            </a:pPr>
            <a:r>
              <a:rPr lang="en-US" dirty="0" smtClean="0"/>
              <a:t>After the first 16 months she has began to show signs of self harm. </a:t>
            </a:r>
            <a:endParaRPr lang="en-GB" dirty="0"/>
          </a:p>
        </p:txBody>
      </p:sp>
    </p:spTree>
    <p:extLst>
      <p:ext uri="{BB962C8B-B14F-4D97-AF65-F5344CB8AC3E}">
        <p14:creationId xmlns:p14="http://schemas.microsoft.com/office/powerpoint/2010/main" val="291145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Case 2</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Ian has been suffering from addiction since the age of 15. </a:t>
            </a:r>
          </a:p>
          <a:p>
            <a:pPr marL="0" indent="0">
              <a:buNone/>
            </a:pPr>
            <a:r>
              <a:rPr lang="en-GB" dirty="0" smtClean="0"/>
              <a:t>He completed a sentence for armed robbery and served 5 years. </a:t>
            </a:r>
          </a:p>
          <a:p>
            <a:pPr marL="0" indent="0">
              <a:buNone/>
            </a:pPr>
            <a:r>
              <a:rPr lang="en-GB" dirty="0" smtClean="0"/>
              <a:t>Whilst in prison Ian showed signs of anxiety after a riot broke out in his wing. </a:t>
            </a:r>
          </a:p>
          <a:p>
            <a:pPr marL="0" indent="0">
              <a:buNone/>
            </a:pPr>
            <a:r>
              <a:rPr lang="en-GB" dirty="0" smtClean="0"/>
              <a:t>He was exposed to drug taking and his addiction worsened. </a:t>
            </a:r>
          </a:p>
          <a:p>
            <a:pPr marL="0" indent="0">
              <a:buNone/>
            </a:pPr>
            <a:r>
              <a:rPr lang="en-GB" dirty="0" smtClean="0"/>
              <a:t>A week after release Ian attempted to assault a member of the public in aim to get money for drug use</a:t>
            </a:r>
            <a:endParaRPr lang="en-GB" dirty="0"/>
          </a:p>
        </p:txBody>
      </p:sp>
    </p:spTree>
    <p:extLst>
      <p:ext uri="{BB962C8B-B14F-4D97-AF65-F5344CB8AC3E}">
        <p14:creationId xmlns:p14="http://schemas.microsoft.com/office/powerpoint/2010/main" val="1919477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Case 3</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Nigel suffers from severe PTSD after serving in the military and is now as a result homeless. </a:t>
            </a:r>
          </a:p>
          <a:p>
            <a:pPr marL="0" indent="0">
              <a:buNone/>
            </a:pPr>
            <a:r>
              <a:rPr lang="en-GB" dirty="0" smtClean="0"/>
              <a:t>He recently received a sentence for one year in prison for several accounts of theft and assault. </a:t>
            </a:r>
          </a:p>
          <a:p>
            <a:pPr marL="0" indent="0">
              <a:buNone/>
            </a:pPr>
            <a:r>
              <a:rPr lang="en-GB" dirty="0" smtClean="0"/>
              <a:t>Nigel recently wrote to a family member from prison describing how </a:t>
            </a:r>
            <a:r>
              <a:rPr lang="en-GB" i="1" dirty="0" smtClean="0"/>
              <a:t>“its not so bad in here.. For once I have a bed to sleep in and regular meals to eat. I’ve even got someone to look out for me... I’m not sleeping at the moment worrying about how I’ll be on the outside.”</a:t>
            </a:r>
          </a:p>
          <a:p>
            <a:pPr marL="0" indent="0">
              <a:buNone/>
            </a:pPr>
            <a:endParaRPr lang="en-GB" dirty="0"/>
          </a:p>
        </p:txBody>
      </p:sp>
    </p:spTree>
    <p:extLst>
      <p:ext uri="{BB962C8B-B14F-4D97-AF65-F5344CB8AC3E}">
        <p14:creationId xmlns:p14="http://schemas.microsoft.com/office/powerpoint/2010/main" val="695209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675" y="256675"/>
            <a:ext cx="9708320" cy="1143000"/>
          </a:xfrm>
        </p:spPr>
        <p:style>
          <a:lnRef idx="0">
            <a:schemeClr val="accent2"/>
          </a:lnRef>
          <a:fillRef idx="3">
            <a:schemeClr val="accent2"/>
          </a:fillRef>
          <a:effectRef idx="3">
            <a:schemeClr val="accent2"/>
          </a:effectRef>
          <a:fontRef idx="minor">
            <a:schemeClr val="lt1"/>
          </a:fontRef>
        </p:style>
        <p:txBody>
          <a:bodyPr/>
          <a:lstStyle/>
          <a:p>
            <a:r>
              <a:rPr lang="en-GB" dirty="0" smtClean="0"/>
              <a:t>Case 4</a:t>
            </a:r>
            <a:endParaRPr lang="en-GB" dirty="0"/>
          </a:p>
        </p:txBody>
      </p:sp>
      <p:sp>
        <p:nvSpPr>
          <p:cNvPr id="3" name="Content Placeholder 2"/>
          <p:cNvSpPr>
            <a:spLocks noGrp="1"/>
          </p:cNvSpPr>
          <p:nvPr>
            <p:ph idx="1"/>
          </p:nvPr>
        </p:nvSpPr>
        <p:spPr>
          <a:xfrm>
            <a:off x="1991544" y="1700809"/>
            <a:ext cx="8229600" cy="4525963"/>
          </a:xfrm>
        </p:spPr>
        <p:txBody>
          <a:bodyPr>
            <a:normAutofit/>
          </a:bodyPr>
          <a:lstStyle/>
          <a:p>
            <a:pPr marL="0" indent="0">
              <a:buNone/>
            </a:pPr>
            <a:r>
              <a:rPr lang="en-GB" dirty="0" smtClean="0"/>
              <a:t>Ollie is a young offender. </a:t>
            </a:r>
          </a:p>
          <a:p>
            <a:pPr marL="0" indent="0">
              <a:buNone/>
            </a:pPr>
            <a:r>
              <a:rPr lang="en-GB" dirty="0" smtClean="0"/>
              <a:t>He recently applied for eight employment roles in customer service but has not been offered an interview for any of the positions. He also recently applied for a health and social care programme at his local college but was turned away as he would not be offered a placement</a:t>
            </a:r>
          </a:p>
          <a:p>
            <a:pPr marL="0" indent="0">
              <a:buNone/>
            </a:pPr>
            <a:r>
              <a:rPr lang="en-GB" dirty="0" smtClean="0"/>
              <a:t>Ollie has recently got in with the wrong crowd and has started displaying anti social behaviour.</a:t>
            </a:r>
            <a:endParaRPr lang="en-GB" dirty="0"/>
          </a:p>
          <a:p>
            <a:pPr marL="0" indent="0">
              <a:buNone/>
            </a:pPr>
            <a:r>
              <a:rPr lang="en-GB" dirty="0" smtClean="0"/>
              <a:t> </a:t>
            </a:r>
            <a:endParaRPr lang="en-GB" dirty="0"/>
          </a:p>
        </p:txBody>
      </p:sp>
    </p:spTree>
    <p:extLst>
      <p:ext uri="{BB962C8B-B14F-4D97-AF65-F5344CB8AC3E}">
        <p14:creationId xmlns:p14="http://schemas.microsoft.com/office/powerpoint/2010/main" val="1664778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355</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Recidivism Case Studies</vt:lpstr>
      <vt:lpstr>Case 1</vt:lpstr>
      <vt:lpstr>Case 2</vt:lpstr>
      <vt:lpstr>Case 3</vt:lpstr>
      <vt:lpstr>Case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Recidivism Case Studies</dc:title>
  <dc:creator>Stacey</dc:creator>
  <cp:lastModifiedBy>Stacey</cp:lastModifiedBy>
  <cp:revision>2</cp:revision>
  <dcterms:created xsi:type="dcterms:W3CDTF">2021-02-11T14:47:19Z</dcterms:created>
  <dcterms:modified xsi:type="dcterms:W3CDTF">2021-02-11T14:49:34Z</dcterms:modified>
</cp:coreProperties>
</file>