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5.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9900"/>
    <a:srgbClr val="CC66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E4D2195-F206-420A-B9DB-3CCA1FBA1D24}"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BD9285-7031-4E87-AA10-5CE51E463542}" type="slidenum">
              <a:rPr lang="en-GB" smtClean="0"/>
              <a:t>‹#›</a:t>
            </a:fld>
            <a:endParaRPr lang="en-GB"/>
          </a:p>
        </p:txBody>
      </p:sp>
    </p:spTree>
    <p:extLst>
      <p:ext uri="{BB962C8B-B14F-4D97-AF65-F5344CB8AC3E}">
        <p14:creationId xmlns:p14="http://schemas.microsoft.com/office/powerpoint/2010/main" val="3459121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4D2195-F206-420A-B9DB-3CCA1FBA1D24}"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BD9285-7031-4E87-AA10-5CE51E463542}" type="slidenum">
              <a:rPr lang="en-GB" smtClean="0"/>
              <a:t>‹#›</a:t>
            </a:fld>
            <a:endParaRPr lang="en-GB"/>
          </a:p>
        </p:txBody>
      </p:sp>
    </p:spTree>
    <p:extLst>
      <p:ext uri="{BB962C8B-B14F-4D97-AF65-F5344CB8AC3E}">
        <p14:creationId xmlns:p14="http://schemas.microsoft.com/office/powerpoint/2010/main" val="2038052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4D2195-F206-420A-B9DB-3CCA1FBA1D24}"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BD9285-7031-4E87-AA10-5CE51E463542}" type="slidenum">
              <a:rPr lang="en-GB" smtClean="0"/>
              <a:t>‹#›</a:t>
            </a:fld>
            <a:endParaRPr lang="en-GB"/>
          </a:p>
        </p:txBody>
      </p:sp>
    </p:spTree>
    <p:extLst>
      <p:ext uri="{BB962C8B-B14F-4D97-AF65-F5344CB8AC3E}">
        <p14:creationId xmlns:p14="http://schemas.microsoft.com/office/powerpoint/2010/main" val="423426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4D2195-F206-420A-B9DB-3CCA1FBA1D24}"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BD9285-7031-4E87-AA10-5CE51E463542}" type="slidenum">
              <a:rPr lang="en-GB" smtClean="0"/>
              <a:t>‹#›</a:t>
            </a:fld>
            <a:endParaRPr lang="en-GB"/>
          </a:p>
        </p:txBody>
      </p:sp>
    </p:spTree>
    <p:extLst>
      <p:ext uri="{BB962C8B-B14F-4D97-AF65-F5344CB8AC3E}">
        <p14:creationId xmlns:p14="http://schemas.microsoft.com/office/powerpoint/2010/main" val="3832094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E4D2195-F206-420A-B9DB-3CCA1FBA1D24}"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BD9285-7031-4E87-AA10-5CE51E463542}" type="slidenum">
              <a:rPr lang="en-GB" smtClean="0"/>
              <a:t>‹#›</a:t>
            </a:fld>
            <a:endParaRPr lang="en-GB"/>
          </a:p>
        </p:txBody>
      </p:sp>
    </p:spTree>
    <p:extLst>
      <p:ext uri="{BB962C8B-B14F-4D97-AF65-F5344CB8AC3E}">
        <p14:creationId xmlns:p14="http://schemas.microsoft.com/office/powerpoint/2010/main" val="3963614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E4D2195-F206-420A-B9DB-3CCA1FBA1D24}" type="datetimeFigureOut">
              <a:rPr lang="en-GB" smtClean="0"/>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BD9285-7031-4E87-AA10-5CE51E463542}" type="slidenum">
              <a:rPr lang="en-GB" smtClean="0"/>
              <a:t>‹#›</a:t>
            </a:fld>
            <a:endParaRPr lang="en-GB"/>
          </a:p>
        </p:txBody>
      </p:sp>
    </p:spTree>
    <p:extLst>
      <p:ext uri="{BB962C8B-B14F-4D97-AF65-F5344CB8AC3E}">
        <p14:creationId xmlns:p14="http://schemas.microsoft.com/office/powerpoint/2010/main" val="4165105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E4D2195-F206-420A-B9DB-3CCA1FBA1D24}" type="datetimeFigureOut">
              <a:rPr lang="en-GB" smtClean="0"/>
              <a:t>26/11/2020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3BD9285-7031-4E87-AA10-5CE51E463542}" type="slidenum">
              <a:rPr lang="en-GB" smtClean="0"/>
              <a:t>‹#›</a:t>
            </a:fld>
            <a:endParaRPr lang="en-GB"/>
          </a:p>
        </p:txBody>
      </p:sp>
    </p:spTree>
    <p:extLst>
      <p:ext uri="{BB962C8B-B14F-4D97-AF65-F5344CB8AC3E}">
        <p14:creationId xmlns:p14="http://schemas.microsoft.com/office/powerpoint/2010/main" val="2604844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E4D2195-F206-420A-B9DB-3CCA1FBA1D24}" type="datetimeFigureOut">
              <a:rPr lang="en-GB" smtClean="0"/>
              <a:t>26/11/2020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3BD9285-7031-4E87-AA10-5CE51E463542}" type="slidenum">
              <a:rPr lang="en-GB" smtClean="0"/>
              <a:t>‹#›</a:t>
            </a:fld>
            <a:endParaRPr lang="en-GB"/>
          </a:p>
        </p:txBody>
      </p:sp>
    </p:spTree>
    <p:extLst>
      <p:ext uri="{BB962C8B-B14F-4D97-AF65-F5344CB8AC3E}">
        <p14:creationId xmlns:p14="http://schemas.microsoft.com/office/powerpoint/2010/main" val="2764806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4D2195-F206-420A-B9DB-3CCA1FBA1D24}" type="datetimeFigureOut">
              <a:rPr lang="en-GB" smtClean="0"/>
              <a:t>26/11/2020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3BD9285-7031-4E87-AA10-5CE51E463542}" type="slidenum">
              <a:rPr lang="en-GB" smtClean="0"/>
              <a:t>‹#›</a:t>
            </a:fld>
            <a:endParaRPr lang="en-GB"/>
          </a:p>
        </p:txBody>
      </p:sp>
    </p:spTree>
    <p:extLst>
      <p:ext uri="{BB962C8B-B14F-4D97-AF65-F5344CB8AC3E}">
        <p14:creationId xmlns:p14="http://schemas.microsoft.com/office/powerpoint/2010/main" val="2975285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4D2195-F206-420A-B9DB-3CCA1FBA1D24}" type="datetimeFigureOut">
              <a:rPr lang="en-GB" smtClean="0"/>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BD9285-7031-4E87-AA10-5CE51E463542}" type="slidenum">
              <a:rPr lang="en-GB" smtClean="0"/>
              <a:t>‹#›</a:t>
            </a:fld>
            <a:endParaRPr lang="en-GB"/>
          </a:p>
        </p:txBody>
      </p:sp>
    </p:spTree>
    <p:extLst>
      <p:ext uri="{BB962C8B-B14F-4D97-AF65-F5344CB8AC3E}">
        <p14:creationId xmlns:p14="http://schemas.microsoft.com/office/powerpoint/2010/main" val="3787569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4D2195-F206-420A-B9DB-3CCA1FBA1D24}" type="datetimeFigureOut">
              <a:rPr lang="en-GB" smtClean="0"/>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BD9285-7031-4E87-AA10-5CE51E463542}" type="slidenum">
              <a:rPr lang="en-GB" smtClean="0"/>
              <a:t>‹#›</a:t>
            </a:fld>
            <a:endParaRPr lang="en-GB"/>
          </a:p>
        </p:txBody>
      </p:sp>
    </p:spTree>
    <p:extLst>
      <p:ext uri="{BB962C8B-B14F-4D97-AF65-F5344CB8AC3E}">
        <p14:creationId xmlns:p14="http://schemas.microsoft.com/office/powerpoint/2010/main" val="3596987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4D2195-F206-420A-B9DB-3CCA1FBA1D24}" type="datetimeFigureOut">
              <a:rPr lang="en-GB" smtClean="0"/>
              <a:t>26/11/2020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BD9285-7031-4E87-AA10-5CE51E463542}" type="slidenum">
              <a:rPr lang="en-GB" smtClean="0"/>
              <a:t>‹#›</a:t>
            </a:fld>
            <a:endParaRPr lang="en-GB"/>
          </a:p>
        </p:txBody>
      </p:sp>
    </p:spTree>
    <p:extLst>
      <p:ext uri="{BB962C8B-B14F-4D97-AF65-F5344CB8AC3E}">
        <p14:creationId xmlns:p14="http://schemas.microsoft.com/office/powerpoint/2010/main" val="2181741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quizlet.com/_4n3fq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C000"/>
          </a:solidFill>
        </p:spPr>
        <p:txBody>
          <a:bodyPr/>
          <a:lstStyle/>
          <a:p>
            <a:r>
              <a:rPr lang="en-GB" b="1" dirty="0" smtClean="0">
                <a:solidFill>
                  <a:schemeClr val="bg1"/>
                </a:solidFill>
              </a:rPr>
              <a:t>Reductionism vs holism</a:t>
            </a:r>
            <a:endParaRPr lang="en-GB" b="1" dirty="0">
              <a:solidFill>
                <a:schemeClr val="bg1"/>
              </a:solidFill>
            </a:endParaRP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041054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692741"/>
          </a:xfrm>
        </p:spPr>
        <p:txBody>
          <a:bodyPr>
            <a:normAutofit fontScale="77500" lnSpcReduction="20000"/>
          </a:bodyPr>
          <a:lstStyle/>
          <a:p>
            <a:pPr marL="0" indent="0">
              <a:buNone/>
            </a:pPr>
            <a:r>
              <a:rPr lang="en-GB" sz="3600" b="1" dirty="0" smtClean="0">
                <a:solidFill>
                  <a:schemeClr val="accent2">
                    <a:lumMod val="75000"/>
                  </a:schemeClr>
                </a:solidFill>
              </a:rPr>
              <a:t>PEEL point 3</a:t>
            </a:r>
          </a:p>
          <a:p>
            <a:pPr marL="0" indent="0">
              <a:buNone/>
            </a:pPr>
            <a:endParaRPr lang="en-GB" b="1" dirty="0"/>
          </a:p>
          <a:p>
            <a:pPr marL="0" indent="0">
              <a:buNone/>
            </a:pPr>
            <a:r>
              <a:rPr lang="en-GB" b="1" dirty="0"/>
              <a:t>Holism considers all levels of explanations but cannot be tested</a:t>
            </a:r>
            <a:endParaRPr lang="en-GB" dirty="0"/>
          </a:p>
          <a:p>
            <a:pPr marL="0" indent="0">
              <a:buNone/>
            </a:pPr>
            <a:r>
              <a:rPr lang="en-GB" dirty="0"/>
              <a:t>Holism attempts to consider all different levels of explanation as it aims to provide a </a:t>
            </a:r>
            <a:r>
              <a:rPr lang="en-GB" b="1" dirty="0"/>
              <a:t>complete understanding</a:t>
            </a:r>
            <a:r>
              <a:rPr lang="en-GB" dirty="0"/>
              <a:t> of human behaviour. Humanists advocate for a Holistic view of human behaviour and argue that human subjective experience cannot be understood through investigating single parts (reductionism). Humanists believe behaviour can only be fully understood through the studying of the whole person including the consideration of </a:t>
            </a:r>
            <a:r>
              <a:rPr lang="en-GB" b="1" dirty="0"/>
              <a:t>free will</a:t>
            </a:r>
            <a:r>
              <a:rPr lang="en-GB" dirty="0"/>
              <a:t> and </a:t>
            </a:r>
            <a:r>
              <a:rPr lang="en-GB" b="1" dirty="0"/>
              <a:t>human motivation</a:t>
            </a:r>
            <a:r>
              <a:rPr lang="en-GB" dirty="0"/>
              <a:t>. However Holism along with the Humanistic approach have been criticised due to its </a:t>
            </a:r>
            <a:r>
              <a:rPr lang="en-GB" b="1" dirty="0"/>
              <a:t>untestable nature</a:t>
            </a:r>
            <a:r>
              <a:rPr lang="en-GB" dirty="0"/>
              <a:t> and the inability to objectively evidence behaviour adopting a holistic approach. Reductionists support the need to study the whole person but stress that this can only be achieved through the process of initially breaking the behaviour down into small measureable parts</a:t>
            </a:r>
            <a:r>
              <a:rPr lang="en-GB" dirty="0" smtClean="0"/>
              <a:t>.</a:t>
            </a:r>
          </a:p>
          <a:p>
            <a:pPr marL="0" indent="0">
              <a:buNone/>
            </a:pPr>
            <a:endParaRPr lang="en-GB" dirty="0"/>
          </a:p>
          <a:p>
            <a:pPr marL="0" indent="0">
              <a:buNone/>
            </a:pPr>
            <a:r>
              <a:rPr lang="en-GB" sz="3600" b="1" i="1" dirty="0">
                <a:solidFill>
                  <a:srgbClr val="FF0000"/>
                </a:solidFill>
              </a:rPr>
              <a:t>Reorder the point if you got it muddled</a:t>
            </a:r>
            <a:endParaRPr lang="en-GB" sz="3600" b="1" dirty="0">
              <a:solidFill>
                <a:srgbClr val="FF0000"/>
              </a:solidFill>
            </a:endParaRPr>
          </a:p>
          <a:p>
            <a:pPr marL="0" indent="0">
              <a:buNone/>
            </a:pPr>
            <a:endParaRPr lang="en-GB" dirty="0"/>
          </a:p>
          <a:p>
            <a:pPr marL="0" indent="0">
              <a:buNone/>
            </a:pPr>
            <a:endParaRPr lang="en-GB" b="1" dirty="0"/>
          </a:p>
        </p:txBody>
      </p:sp>
      <p:sp>
        <p:nvSpPr>
          <p:cNvPr id="4" name="Title 1"/>
          <p:cNvSpPr>
            <a:spLocks noGrp="1"/>
          </p:cNvSpPr>
          <p:nvPr>
            <p:ph type="title"/>
          </p:nvPr>
        </p:nvSpPr>
        <p:spPr>
          <a:solidFill>
            <a:srgbClr val="FF9900"/>
          </a:solidFill>
        </p:spPr>
        <p:txBody>
          <a:bodyPr/>
          <a:lstStyle/>
          <a:p>
            <a:pPr algn="ctr"/>
            <a:r>
              <a:rPr lang="en-GB" b="1" dirty="0" smtClean="0">
                <a:solidFill>
                  <a:schemeClr val="bg1"/>
                </a:solidFill>
              </a:rPr>
              <a:t>Evaluation of reductionism vs holism</a:t>
            </a:r>
            <a:br>
              <a:rPr lang="en-GB" b="1" dirty="0" smtClean="0">
                <a:solidFill>
                  <a:schemeClr val="bg1"/>
                </a:solidFill>
              </a:rPr>
            </a:br>
            <a:r>
              <a:rPr lang="en-GB" b="1" i="1" dirty="0" smtClean="0">
                <a:solidFill>
                  <a:schemeClr val="accent6">
                    <a:lumMod val="40000"/>
                    <a:lumOff val="60000"/>
                  </a:schemeClr>
                </a:solidFill>
              </a:rPr>
              <a:t>Did you get it right?</a:t>
            </a:r>
            <a:endParaRPr lang="en-GB" b="1" i="1" dirty="0">
              <a:solidFill>
                <a:schemeClr val="accent6">
                  <a:lumMod val="40000"/>
                  <a:lumOff val="60000"/>
                </a:schemeClr>
              </a:solidFill>
            </a:endParaRPr>
          </a:p>
        </p:txBody>
      </p:sp>
    </p:spTree>
    <p:extLst>
      <p:ext uri="{BB962C8B-B14F-4D97-AF65-F5344CB8AC3E}">
        <p14:creationId xmlns:p14="http://schemas.microsoft.com/office/powerpoint/2010/main" val="340224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9FF99"/>
          </a:solidFill>
        </p:spPr>
        <p:txBody>
          <a:bodyPr/>
          <a:lstStyle/>
          <a:p>
            <a:pPr algn="ctr"/>
            <a:r>
              <a:rPr lang="en-GB" b="1" dirty="0" smtClean="0">
                <a:solidFill>
                  <a:schemeClr val="bg1"/>
                </a:solidFill>
              </a:rPr>
              <a:t>Snap Plan</a:t>
            </a:r>
            <a:endParaRPr lang="en-GB" b="1" dirty="0">
              <a:solidFill>
                <a:schemeClr val="bg1"/>
              </a:solidFill>
            </a:endParaRPr>
          </a:p>
        </p:txBody>
      </p:sp>
      <p:sp>
        <p:nvSpPr>
          <p:cNvPr id="3" name="Content Placeholder 2"/>
          <p:cNvSpPr>
            <a:spLocks noGrp="1"/>
          </p:cNvSpPr>
          <p:nvPr>
            <p:ph idx="1"/>
          </p:nvPr>
        </p:nvSpPr>
        <p:spPr/>
        <p:txBody>
          <a:bodyPr/>
          <a:lstStyle/>
          <a:p>
            <a:pPr marL="0" indent="0">
              <a:buNone/>
            </a:pPr>
            <a:r>
              <a:rPr lang="en-GB" b="1" i="1" dirty="0" smtClean="0"/>
              <a:t>Write a snap plan for the following essay title using the correctly laid out evaluation points you have in front of you for the AO3</a:t>
            </a:r>
          </a:p>
          <a:p>
            <a:pPr marL="0" indent="0">
              <a:buNone/>
            </a:pPr>
            <a:endParaRPr lang="en-GB" b="1" i="1" dirty="0"/>
          </a:p>
          <a:p>
            <a:pPr marL="0" indent="0">
              <a:buNone/>
            </a:pPr>
            <a:r>
              <a:rPr lang="en-GB" dirty="0" smtClean="0"/>
              <a:t>Discuss the reductionism vs holism debate in Psychology (16 marks)</a:t>
            </a:r>
            <a:endParaRPr lang="en-GB" dirty="0"/>
          </a:p>
        </p:txBody>
      </p:sp>
    </p:spTree>
    <p:extLst>
      <p:ext uri="{BB962C8B-B14F-4D97-AF65-F5344CB8AC3E}">
        <p14:creationId xmlns:p14="http://schemas.microsoft.com/office/powerpoint/2010/main" val="1924539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lstStyle/>
          <a:p>
            <a:pPr algn="ctr"/>
            <a:r>
              <a:rPr lang="en-GB" b="1" dirty="0" smtClean="0">
                <a:solidFill>
                  <a:schemeClr val="bg1"/>
                </a:solidFill>
              </a:rPr>
              <a:t>How much do you remember from the preparation work?</a:t>
            </a:r>
            <a:endParaRPr lang="en-GB" b="1" dirty="0">
              <a:solidFill>
                <a:schemeClr val="bg1"/>
              </a:solidFill>
            </a:endParaRPr>
          </a:p>
        </p:txBody>
      </p:sp>
      <p:pic>
        <p:nvPicPr>
          <p:cNvPr id="6" name="Content Placeholder 5">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2042953"/>
            <a:ext cx="3634740" cy="3634740"/>
          </a:xfrm>
        </p:spPr>
      </p:pic>
      <p:sp>
        <p:nvSpPr>
          <p:cNvPr id="7" name="TextBox 6"/>
          <p:cNvSpPr txBox="1"/>
          <p:nvPr/>
        </p:nvSpPr>
        <p:spPr>
          <a:xfrm>
            <a:off x="5408022" y="2042953"/>
            <a:ext cx="5553891" cy="3416320"/>
          </a:xfrm>
          <a:prstGeom prst="rect">
            <a:avLst/>
          </a:prstGeom>
          <a:noFill/>
        </p:spPr>
        <p:txBody>
          <a:bodyPr wrap="square" rtlCol="0">
            <a:spAutoFit/>
          </a:bodyPr>
          <a:lstStyle/>
          <a:p>
            <a:r>
              <a:rPr lang="en-GB" sz="3600" dirty="0" smtClean="0"/>
              <a:t>You have 5 minutes to look through your notes before taking a Quizlet</a:t>
            </a:r>
          </a:p>
          <a:p>
            <a:endParaRPr lang="en-GB" sz="3600" dirty="0"/>
          </a:p>
          <a:p>
            <a:r>
              <a:rPr lang="en-GB" sz="3600" b="1" i="1" dirty="0" smtClean="0"/>
              <a:t>Now take the </a:t>
            </a:r>
            <a:r>
              <a:rPr lang="en-GB" sz="3600" b="1" i="1" dirty="0"/>
              <a:t>Q</a:t>
            </a:r>
            <a:r>
              <a:rPr lang="en-GB" sz="3600" b="1" i="1" dirty="0" smtClean="0"/>
              <a:t>uizlet to find out what you remember</a:t>
            </a:r>
            <a:endParaRPr lang="en-GB" sz="3600" b="1" i="1" dirty="0"/>
          </a:p>
        </p:txBody>
      </p:sp>
    </p:spTree>
    <p:extLst>
      <p:ext uri="{BB962C8B-B14F-4D97-AF65-F5344CB8AC3E}">
        <p14:creationId xmlns:p14="http://schemas.microsoft.com/office/powerpoint/2010/main" val="16928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9CCFF"/>
          </a:solidFill>
        </p:spPr>
        <p:txBody>
          <a:bodyPr/>
          <a:lstStyle/>
          <a:p>
            <a:pPr algn="ctr"/>
            <a:r>
              <a:rPr lang="en-GB" b="1" dirty="0" smtClean="0">
                <a:solidFill>
                  <a:schemeClr val="bg1"/>
                </a:solidFill>
              </a:rPr>
              <a:t>Applying the levels of explanation</a:t>
            </a:r>
            <a:endParaRPr lang="en-GB" b="1" dirty="0">
              <a:solidFill>
                <a:schemeClr val="bg1"/>
              </a:solidFill>
            </a:endParaRPr>
          </a:p>
        </p:txBody>
      </p:sp>
      <p:sp>
        <p:nvSpPr>
          <p:cNvPr id="3" name="Content Placeholder 2"/>
          <p:cNvSpPr>
            <a:spLocks noGrp="1"/>
          </p:cNvSpPr>
          <p:nvPr>
            <p:ph idx="1"/>
          </p:nvPr>
        </p:nvSpPr>
        <p:spPr>
          <a:xfrm>
            <a:off x="838200" y="1825625"/>
            <a:ext cx="5536474" cy="2981506"/>
          </a:xfrm>
        </p:spPr>
        <p:txBody>
          <a:bodyPr/>
          <a:lstStyle/>
          <a:p>
            <a:r>
              <a:rPr lang="en-GB" dirty="0" smtClean="0"/>
              <a:t>Using the cases on the right, give an explanation of the behaviour at each level of explanation</a:t>
            </a:r>
          </a:p>
          <a:p>
            <a:endParaRPr lang="en-GB" dirty="0"/>
          </a:p>
          <a:p>
            <a:r>
              <a:rPr lang="en-GB" dirty="0" smtClean="0"/>
              <a:t>You should include Psychological evidence in your explanations</a:t>
            </a:r>
            <a:endParaRPr lang="en-GB" dirty="0"/>
          </a:p>
        </p:txBody>
      </p:sp>
      <p:sp>
        <p:nvSpPr>
          <p:cNvPr id="4" name="TextBox 3"/>
          <p:cNvSpPr txBox="1"/>
          <p:nvPr/>
        </p:nvSpPr>
        <p:spPr>
          <a:xfrm>
            <a:off x="838200" y="4807131"/>
            <a:ext cx="5124995" cy="1785104"/>
          </a:xfrm>
          <a:prstGeom prst="rect">
            <a:avLst/>
          </a:prstGeom>
          <a:solidFill>
            <a:schemeClr val="accent4">
              <a:lumMod val="60000"/>
              <a:lumOff val="40000"/>
            </a:schemeClr>
          </a:solidFill>
        </p:spPr>
        <p:txBody>
          <a:bodyPr wrap="square" rtlCol="0">
            <a:spAutoFit/>
          </a:bodyPr>
          <a:lstStyle/>
          <a:p>
            <a:pPr algn="ctr"/>
            <a:r>
              <a:rPr lang="en-GB" sz="2000" b="1" dirty="0" smtClean="0"/>
              <a:t>Levels of explanation:  </a:t>
            </a:r>
          </a:p>
          <a:p>
            <a:endParaRPr lang="en-GB" dirty="0"/>
          </a:p>
          <a:p>
            <a:r>
              <a:rPr lang="en-GB" dirty="0" smtClean="0"/>
              <a:t>biological </a:t>
            </a:r>
            <a:r>
              <a:rPr lang="en-GB" b="1" dirty="0" smtClean="0">
                <a:solidFill>
                  <a:srgbClr val="002060"/>
                </a:solidFill>
              </a:rPr>
              <a:t>lowest</a:t>
            </a:r>
          </a:p>
          <a:p>
            <a:r>
              <a:rPr lang="en-GB" dirty="0" smtClean="0"/>
              <a:t>Psychological </a:t>
            </a:r>
            <a:r>
              <a:rPr lang="en-GB" b="1" dirty="0" smtClean="0">
                <a:solidFill>
                  <a:srgbClr val="002060"/>
                </a:solidFill>
              </a:rPr>
              <a:t>middle </a:t>
            </a:r>
            <a:r>
              <a:rPr lang="en-GB" dirty="0" smtClean="0"/>
              <a:t>(e.g. behaviourist, cognitive)</a:t>
            </a:r>
          </a:p>
          <a:p>
            <a:r>
              <a:rPr lang="en-GB" dirty="0" smtClean="0"/>
              <a:t>Social/cultural </a:t>
            </a:r>
            <a:r>
              <a:rPr lang="en-GB" b="1" dirty="0" smtClean="0">
                <a:solidFill>
                  <a:srgbClr val="002060"/>
                </a:solidFill>
              </a:rPr>
              <a:t>highest</a:t>
            </a:r>
          </a:p>
          <a:p>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99017" y="1851886"/>
            <a:ext cx="1905349" cy="1270233"/>
          </a:xfrm>
          <a:prstGeom prst="rect">
            <a:avLst/>
          </a:prstGeom>
        </p:spPr>
      </p:pic>
      <p:sp>
        <p:nvSpPr>
          <p:cNvPr id="6" name="TextBox 5"/>
          <p:cNvSpPr txBox="1"/>
          <p:nvPr/>
        </p:nvSpPr>
        <p:spPr>
          <a:xfrm>
            <a:off x="9627326" y="1985554"/>
            <a:ext cx="1632857" cy="923330"/>
          </a:xfrm>
          <a:prstGeom prst="rect">
            <a:avLst/>
          </a:prstGeom>
          <a:noFill/>
        </p:spPr>
        <p:txBody>
          <a:bodyPr wrap="square" rtlCol="0">
            <a:spAutoFit/>
          </a:bodyPr>
          <a:lstStyle/>
          <a:p>
            <a:r>
              <a:rPr lang="en-GB" b="1" dirty="0" smtClean="0"/>
              <a:t>Gemma is suffering from depression</a:t>
            </a:r>
            <a:endParaRPr lang="en-GB" b="1"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6948" y="3155672"/>
            <a:ext cx="2127418" cy="1417188"/>
          </a:xfrm>
          <a:prstGeom prst="rect">
            <a:avLst/>
          </a:prstGeom>
        </p:spPr>
      </p:pic>
      <p:sp>
        <p:nvSpPr>
          <p:cNvPr id="8" name="TextBox 7"/>
          <p:cNvSpPr txBox="1"/>
          <p:nvPr/>
        </p:nvSpPr>
        <p:spPr>
          <a:xfrm>
            <a:off x="9627324" y="3400706"/>
            <a:ext cx="1632857" cy="646331"/>
          </a:xfrm>
          <a:prstGeom prst="rect">
            <a:avLst/>
          </a:prstGeom>
          <a:noFill/>
        </p:spPr>
        <p:txBody>
          <a:bodyPr wrap="square" rtlCol="0">
            <a:spAutoFit/>
          </a:bodyPr>
          <a:lstStyle/>
          <a:p>
            <a:r>
              <a:rPr lang="en-GB" b="1" dirty="0" smtClean="0"/>
              <a:t>Mark is very aggressive</a:t>
            </a:r>
            <a:endParaRPr lang="en-GB" b="1" dirty="0"/>
          </a:p>
        </p:txBody>
      </p:sp>
      <p:pic>
        <p:nvPicPr>
          <p:cNvPr id="9" name="Picture 8"/>
          <p:cNvPicPr>
            <a:picLocks noChangeAspect="1"/>
          </p:cNvPicPr>
          <p:nvPr/>
        </p:nvPicPr>
        <p:blipFill rotWithShape="1">
          <a:blip r:embed="rId4" cstate="print">
            <a:extLst>
              <a:ext uri="{28A0092B-C50C-407E-A947-70E740481C1C}">
                <a14:useLocalDpi xmlns:a14="http://schemas.microsoft.com/office/drawing/2010/main" val="0"/>
              </a:ext>
            </a:extLst>
          </a:blip>
          <a:srcRect b="33714"/>
          <a:stretch/>
        </p:blipFill>
        <p:spPr>
          <a:xfrm>
            <a:off x="7257526" y="4807131"/>
            <a:ext cx="1729719" cy="1709270"/>
          </a:xfrm>
          <a:prstGeom prst="rect">
            <a:avLst/>
          </a:prstGeom>
        </p:spPr>
      </p:pic>
      <p:sp>
        <p:nvSpPr>
          <p:cNvPr id="10" name="TextBox 9"/>
          <p:cNvSpPr txBox="1"/>
          <p:nvPr/>
        </p:nvSpPr>
        <p:spPr>
          <a:xfrm>
            <a:off x="9627324" y="4942068"/>
            <a:ext cx="1632857" cy="923330"/>
          </a:xfrm>
          <a:prstGeom prst="rect">
            <a:avLst/>
          </a:prstGeom>
          <a:noFill/>
        </p:spPr>
        <p:txBody>
          <a:bodyPr wrap="square" rtlCol="0">
            <a:spAutoFit/>
          </a:bodyPr>
          <a:lstStyle/>
          <a:p>
            <a:r>
              <a:rPr lang="en-GB" b="1" dirty="0" smtClean="0"/>
              <a:t>Shirley loves going to parties</a:t>
            </a:r>
            <a:endParaRPr lang="en-GB" b="1" dirty="0"/>
          </a:p>
        </p:txBody>
      </p:sp>
    </p:spTree>
    <p:extLst>
      <p:ext uri="{BB962C8B-B14F-4D97-AF65-F5344CB8AC3E}">
        <p14:creationId xmlns:p14="http://schemas.microsoft.com/office/powerpoint/2010/main" val="2788649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66FF"/>
          </a:solidFill>
        </p:spPr>
        <p:txBody>
          <a:bodyPr/>
          <a:lstStyle/>
          <a:p>
            <a:pPr algn="ctr"/>
            <a:r>
              <a:rPr lang="en-GB" b="1" dirty="0" smtClean="0">
                <a:solidFill>
                  <a:schemeClr val="bg1"/>
                </a:solidFill>
              </a:rPr>
              <a:t>Exam practice</a:t>
            </a:r>
            <a:endParaRPr lang="en-GB" b="1"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3200" b="1" dirty="0" smtClean="0">
                <a:effectLst/>
              </a:rPr>
              <a:t>Answer the exam questions individually and self-mark using the guidance given</a:t>
            </a:r>
          </a:p>
          <a:p>
            <a:pPr marL="0" indent="0">
              <a:buNone/>
            </a:pPr>
            <a:endParaRPr lang="en-US" b="1" dirty="0"/>
          </a:p>
          <a:p>
            <a:pPr marL="0" indent="0">
              <a:buNone/>
            </a:pPr>
            <a:r>
              <a:rPr lang="en-US" b="1" dirty="0" smtClean="0">
                <a:effectLst/>
              </a:rPr>
              <a:t>1. Briefly outline what psychologists mean by ‘levels of explanation’.</a:t>
            </a:r>
          </a:p>
          <a:p>
            <a:pPr marL="0" indent="0">
              <a:buNone/>
            </a:pPr>
            <a:r>
              <a:rPr lang="en-US" b="1" dirty="0" smtClean="0">
                <a:effectLst/>
              </a:rPr>
              <a:t>								(Total 2 marks)</a:t>
            </a:r>
          </a:p>
          <a:p>
            <a:pPr marL="0" indent="0">
              <a:buNone/>
            </a:pPr>
            <a:r>
              <a:rPr lang="en-US" b="1" dirty="0" smtClean="0">
                <a:solidFill>
                  <a:srgbClr val="002060"/>
                </a:solidFill>
              </a:rPr>
              <a:t>Suggested answer:</a:t>
            </a:r>
          </a:p>
          <a:p>
            <a:pPr marL="0" indent="0">
              <a:buNone/>
            </a:pPr>
            <a:r>
              <a:rPr lang="en-US" dirty="0" smtClean="0">
                <a:solidFill>
                  <a:srgbClr val="002060"/>
                </a:solidFill>
                <a:effectLst/>
              </a:rPr>
              <a:t>The lowest level of explanation is a biological one, where </a:t>
            </a:r>
            <a:r>
              <a:rPr lang="en-US" dirty="0" err="1" smtClean="0">
                <a:solidFill>
                  <a:srgbClr val="002060"/>
                </a:solidFill>
                <a:effectLst/>
              </a:rPr>
              <a:t>behaviour</a:t>
            </a:r>
            <a:r>
              <a:rPr lang="en-US" dirty="0" smtClean="0">
                <a:solidFill>
                  <a:srgbClr val="002060"/>
                </a:solidFill>
                <a:effectLst/>
              </a:rPr>
              <a:t> is explained through its simplest parts, e.g. hormones, genes (1 mark), whereas the highest level of explanation is where </a:t>
            </a:r>
            <a:r>
              <a:rPr lang="en-US" dirty="0" err="1" smtClean="0">
                <a:solidFill>
                  <a:srgbClr val="002060"/>
                </a:solidFill>
                <a:effectLst/>
              </a:rPr>
              <a:t>behaviour</a:t>
            </a:r>
            <a:r>
              <a:rPr lang="en-US" dirty="0" smtClean="0">
                <a:solidFill>
                  <a:srgbClr val="002060"/>
                </a:solidFill>
                <a:effectLst/>
              </a:rPr>
              <a:t> is explained through social and cultural factors, e.g. </a:t>
            </a:r>
            <a:r>
              <a:rPr lang="en-US" dirty="0" smtClean="0">
                <a:solidFill>
                  <a:srgbClr val="002060"/>
                </a:solidFill>
              </a:rPr>
              <a:t>the presence of others (1 mark)</a:t>
            </a:r>
            <a:endParaRPr lang="en-US" dirty="0" smtClean="0">
              <a:solidFill>
                <a:srgbClr val="002060"/>
              </a:solidFill>
              <a:effectLst/>
            </a:endParaRPr>
          </a:p>
          <a:p>
            <a:pPr marL="0" indent="0">
              <a:buNone/>
            </a:pPr>
            <a:endParaRPr lang="en-GB" dirty="0"/>
          </a:p>
        </p:txBody>
      </p:sp>
    </p:spTree>
    <p:extLst>
      <p:ext uri="{BB962C8B-B14F-4D97-AF65-F5344CB8AC3E}">
        <p14:creationId xmlns:p14="http://schemas.microsoft.com/office/powerpoint/2010/main" val="400692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GB" dirty="0" smtClean="0"/>
              <a:t>2. </a:t>
            </a:r>
            <a:r>
              <a:rPr lang="en-US" i="1" dirty="0" err="1" smtClean="0">
                <a:effectLst/>
              </a:rPr>
              <a:t>Dr</a:t>
            </a:r>
            <a:r>
              <a:rPr lang="en-US" i="1" dirty="0" smtClean="0">
                <a:effectLst/>
              </a:rPr>
              <a:t> Grant and </a:t>
            </a:r>
            <a:r>
              <a:rPr lang="en-US" i="1" dirty="0" err="1" smtClean="0">
                <a:effectLst/>
              </a:rPr>
              <a:t>Dr</a:t>
            </a:r>
            <a:r>
              <a:rPr lang="en-US" i="1" dirty="0" smtClean="0">
                <a:effectLst/>
              </a:rPr>
              <a:t> Austin both study people with depression. </a:t>
            </a:r>
            <a:r>
              <a:rPr lang="en-US" i="1" dirty="0" err="1" smtClean="0">
                <a:effectLst/>
              </a:rPr>
              <a:t>Dr</a:t>
            </a:r>
            <a:r>
              <a:rPr lang="en-US" i="1" dirty="0" smtClean="0">
                <a:effectLst/>
              </a:rPr>
              <a:t> Grant carries out experimental research to investigate the brain chemistry of people with depression. </a:t>
            </a:r>
            <a:r>
              <a:rPr lang="en-US" i="1" dirty="0" err="1" smtClean="0">
                <a:effectLst/>
              </a:rPr>
              <a:t>Dr</a:t>
            </a:r>
            <a:r>
              <a:rPr lang="en-US" i="1" dirty="0" smtClean="0">
                <a:effectLst/>
              </a:rPr>
              <a:t> Austin carries out unstructured interviews with people with depression to find out about their symptoms and various aspects of their lives, including their general </a:t>
            </a:r>
            <a:r>
              <a:rPr lang="en-US" i="1" dirty="0" err="1" smtClean="0">
                <a:effectLst/>
              </a:rPr>
              <a:t>behaviour</a:t>
            </a:r>
            <a:r>
              <a:rPr lang="en-US" i="1" dirty="0" smtClean="0">
                <a:effectLst/>
              </a:rPr>
              <a:t> and their relationships.</a:t>
            </a:r>
          </a:p>
          <a:p>
            <a:pPr marL="0" indent="0">
              <a:buNone/>
            </a:pPr>
            <a:endParaRPr lang="en-US" b="1" dirty="0"/>
          </a:p>
          <a:p>
            <a:pPr marL="0" indent="0">
              <a:buNone/>
            </a:pPr>
            <a:r>
              <a:rPr lang="en-US" b="1" dirty="0" smtClean="0">
                <a:effectLst/>
              </a:rPr>
              <a:t>Referring to the item above, explain what is meant by holism and reductionism  (4 marks)</a:t>
            </a:r>
          </a:p>
          <a:p>
            <a:pPr marL="0" indent="0">
              <a:buNone/>
            </a:pPr>
            <a:endParaRPr lang="en-US" b="1" dirty="0"/>
          </a:p>
          <a:p>
            <a:pPr marL="0" indent="0">
              <a:buNone/>
            </a:pPr>
            <a:r>
              <a:rPr lang="en-US" b="1" dirty="0" smtClean="0">
                <a:solidFill>
                  <a:schemeClr val="accent1">
                    <a:lumMod val="50000"/>
                  </a:schemeClr>
                </a:solidFill>
              </a:rPr>
              <a:t>Mark scheme:</a:t>
            </a:r>
            <a:endParaRPr lang="en-US" b="1" dirty="0" smtClean="0">
              <a:solidFill>
                <a:schemeClr val="accent1">
                  <a:lumMod val="50000"/>
                </a:schemeClr>
              </a:solidFill>
              <a:effectLst/>
            </a:endParaRPr>
          </a:p>
          <a:p>
            <a:pPr marL="0" indent="0">
              <a:buNone/>
            </a:pPr>
            <a:endParaRPr lang="en-US" b="1" dirty="0">
              <a:solidFill>
                <a:schemeClr val="accent1">
                  <a:lumMod val="50000"/>
                </a:schemeClr>
              </a:solidFill>
            </a:endParaRPr>
          </a:p>
          <a:p>
            <a:pPr marL="0" indent="0">
              <a:buNone/>
            </a:pPr>
            <a:r>
              <a:rPr lang="en-US" b="1" dirty="0" smtClean="0">
                <a:solidFill>
                  <a:schemeClr val="accent1">
                    <a:lumMod val="50000"/>
                  </a:schemeClr>
                </a:solidFill>
                <a:effectLst/>
              </a:rPr>
              <a:t>•   Holism – focus on the whole system or person</a:t>
            </a:r>
          </a:p>
          <a:p>
            <a:pPr marL="0" indent="0">
              <a:buNone/>
            </a:pPr>
            <a:r>
              <a:rPr lang="en-US" b="1" dirty="0" smtClean="0">
                <a:solidFill>
                  <a:schemeClr val="accent1">
                    <a:lumMod val="50000"/>
                  </a:schemeClr>
                </a:solidFill>
                <a:effectLst/>
              </a:rPr>
              <a:t>•   Reductionism – focus on constituent elements or smaller, simpler aspects</a:t>
            </a:r>
          </a:p>
          <a:p>
            <a:pPr marL="0" indent="0">
              <a:buNone/>
            </a:pPr>
            <a:r>
              <a:rPr lang="en-US" b="1" dirty="0" smtClean="0">
                <a:solidFill>
                  <a:schemeClr val="accent1">
                    <a:lumMod val="50000"/>
                  </a:schemeClr>
                </a:solidFill>
                <a:effectLst/>
              </a:rPr>
              <a:t>•   </a:t>
            </a:r>
            <a:r>
              <a:rPr lang="en-US" b="1" dirty="0" err="1" smtClean="0">
                <a:solidFill>
                  <a:schemeClr val="accent1">
                    <a:lumMod val="50000"/>
                  </a:schemeClr>
                </a:solidFill>
                <a:effectLst/>
              </a:rPr>
              <a:t>Dr</a:t>
            </a:r>
            <a:r>
              <a:rPr lang="en-US" b="1" dirty="0" smtClean="0">
                <a:solidFill>
                  <a:schemeClr val="accent1">
                    <a:lumMod val="50000"/>
                  </a:schemeClr>
                </a:solidFill>
                <a:effectLst/>
              </a:rPr>
              <a:t> Grant takes a reductionist approach focusing just on biological mechanism</a:t>
            </a:r>
          </a:p>
          <a:p>
            <a:pPr marL="0" indent="0">
              <a:buNone/>
            </a:pPr>
            <a:r>
              <a:rPr lang="en-US" b="1" dirty="0" smtClean="0">
                <a:solidFill>
                  <a:schemeClr val="accent1">
                    <a:lumMod val="50000"/>
                  </a:schemeClr>
                </a:solidFill>
                <a:effectLst/>
              </a:rPr>
              <a:t>•   </a:t>
            </a:r>
            <a:r>
              <a:rPr lang="en-US" b="1" dirty="0" err="1" smtClean="0">
                <a:solidFill>
                  <a:schemeClr val="accent1">
                    <a:lumMod val="50000"/>
                  </a:schemeClr>
                </a:solidFill>
                <a:effectLst/>
              </a:rPr>
              <a:t>Dr</a:t>
            </a:r>
            <a:r>
              <a:rPr lang="en-US" b="1" dirty="0" smtClean="0">
                <a:solidFill>
                  <a:schemeClr val="accent1">
                    <a:lumMod val="50000"/>
                  </a:schemeClr>
                </a:solidFill>
                <a:effectLst/>
              </a:rPr>
              <a:t> Austin takes a more holistic approach focusing on broader experiences and 	circumstances</a:t>
            </a:r>
          </a:p>
          <a:p>
            <a:pPr marL="0" indent="0">
              <a:buNone/>
            </a:pPr>
            <a:endParaRPr lang="en-US" b="1" dirty="0" smtClean="0">
              <a:effectLst/>
            </a:endParaRPr>
          </a:p>
          <a:p>
            <a:pPr marL="0" indent="0">
              <a:buNone/>
            </a:pPr>
            <a:endParaRPr lang="en-GB" dirty="0"/>
          </a:p>
        </p:txBody>
      </p:sp>
      <p:sp>
        <p:nvSpPr>
          <p:cNvPr id="4" name="Title 1"/>
          <p:cNvSpPr>
            <a:spLocks noGrp="1"/>
          </p:cNvSpPr>
          <p:nvPr>
            <p:ph type="title"/>
          </p:nvPr>
        </p:nvSpPr>
        <p:spPr>
          <a:solidFill>
            <a:srgbClr val="CC66FF"/>
          </a:solidFill>
        </p:spPr>
        <p:txBody>
          <a:bodyPr/>
          <a:lstStyle/>
          <a:p>
            <a:pPr algn="ctr"/>
            <a:r>
              <a:rPr lang="en-GB" b="1" dirty="0" smtClean="0">
                <a:solidFill>
                  <a:schemeClr val="bg1"/>
                </a:solidFill>
              </a:rPr>
              <a:t>Exam practice</a:t>
            </a:r>
            <a:endParaRPr lang="en-GB" b="1" dirty="0">
              <a:solidFill>
                <a:schemeClr val="bg1"/>
              </a:solidFill>
            </a:endParaRPr>
          </a:p>
        </p:txBody>
      </p:sp>
    </p:spTree>
    <p:extLst>
      <p:ext uri="{BB962C8B-B14F-4D97-AF65-F5344CB8AC3E}">
        <p14:creationId xmlns:p14="http://schemas.microsoft.com/office/powerpoint/2010/main" val="209558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fade">
                                      <p:cBhvr>
                                        <p:cTn id="16" dur="500"/>
                                        <p:tgtEl>
                                          <p:spTgt spid="3">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fade">
                                      <p:cBhvr>
                                        <p:cTn id="1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GB" b="1" i="1" dirty="0" smtClean="0"/>
              <a:t>In pairs, discuss the following questions:</a:t>
            </a:r>
          </a:p>
          <a:p>
            <a:pPr marL="0" indent="0">
              <a:buNone/>
            </a:pPr>
            <a:endParaRPr lang="en-GB" b="1" i="1" dirty="0"/>
          </a:p>
          <a:p>
            <a:pPr marL="514350" indent="-514350">
              <a:buFont typeface="+mj-lt"/>
              <a:buAutoNum type="arabicPeriod"/>
            </a:pPr>
            <a:r>
              <a:rPr lang="en-GB" dirty="0" smtClean="0"/>
              <a:t>How might reductionism be more useful than holism?</a:t>
            </a:r>
          </a:p>
          <a:p>
            <a:pPr marL="514350" indent="-514350">
              <a:buFont typeface="+mj-lt"/>
              <a:buAutoNum type="arabicPeriod"/>
            </a:pPr>
            <a:endParaRPr lang="en-GB" dirty="0"/>
          </a:p>
          <a:p>
            <a:pPr marL="514350" indent="-514350">
              <a:buFont typeface="+mj-lt"/>
              <a:buAutoNum type="arabicPeriod"/>
            </a:pPr>
            <a:r>
              <a:rPr lang="en-GB" dirty="0" smtClean="0"/>
              <a:t>What are the disadvantages of using a reductionist approach?</a:t>
            </a:r>
          </a:p>
          <a:p>
            <a:pPr marL="514350" indent="-514350">
              <a:buFont typeface="+mj-lt"/>
              <a:buAutoNum type="arabicPeriod"/>
            </a:pPr>
            <a:endParaRPr lang="en-GB" dirty="0"/>
          </a:p>
          <a:p>
            <a:pPr marL="514350" indent="-514350">
              <a:buFont typeface="+mj-lt"/>
              <a:buAutoNum type="arabicPeriod"/>
            </a:pPr>
            <a:r>
              <a:rPr lang="en-GB" dirty="0" smtClean="0"/>
              <a:t>What advantage does holism have over reductionism?</a:t>
            </a:r>
          </a:p>
          <a:p>
            <a:pPr marL="514350" indent="-514350">
              <a:buFont typeface="+mj-lt"/>
              <a:buAutoNum type="arabicPeriod"/>
            </a:pPr>
            <a:endParaRPr lang="en-GB" dirty="0"/>
          </a:p>
          <a:p>
            <a:pPr marL="514350" indent="-514350">
              <a:buFont typeface="+mj-lt"/>
              <a:buAutoNum type="arabicPeriod"/>
            </a:pPr>
            <a:r>
              <a:rPr lang="en-GB" dirty="0" smtClean="0"/>
              <a:t>What is the disadvantage of a </a:t>
            </a:r>
            <a:r>
              <a:rPr lang="en-GB" smtClean="0"/>
              <a:t>holistic approach?</a:t>
            </a:r>
            <a:endParaRPr lang="en-GB" dirty="0" smtClean="0"/>
          </a:p>
          <a:p>
            <a:pPr marL="0" indent="0">
              <a:buNone/>
            </a:pPr>
            <a:endParaRPr lang="en-GB" b="1" i="1" dirty="0"/>
          </a:p>
          <a:p>
            <a:pPr marL="0" indent="0">
              <a:buNone/>
            </a:pPr>
            <a:endParaRPr lang="en-GB" dirty="0"/>
          </a:p>
        </p:txBody>
      </p:sp>
      <p:sp>
        <p:nvSpPr>
          <p:cNvPr id="4" name="Title 1"/>
          <p:cNvSpPr>
            <a:spLocks noGrp="1"/>
          </p:cNvSpPr>
          <p:nvPr>
            <p:ph type="title"/>
          </p:nvPr>
        </p:nvSpPr>
        <p:spPr>
          <a:solidFill>
            <a:srgbClr val="FF9900"/>
          </a:solidFill>
        </p:spPr>
        <p:txBody>
          <a:bodyPr/>
          <a:lstStyle/>
          <a:p>
            <a:pPr algn="ctr"/>
            <a:r>
              <a:rPr lang="en-GB" b="1" dirty="0" smtClean="0">
                <a:solidFill>
                  <a:schemeClr val="bg1"/>
                </a:solidFill>
              </a:rPr>
              <a:t>Evaluation of reductionism vs holism</a:t>
            </a:r>
            <a:endParaRPr lang="en-GB" b="1" dirty="0">
              <a:solidFill>
                <a:schemeClr val="bg1"/>
              </a:solidFill>
            </a:endParaRPr>
          </a:p>
        </p:txBody>
      </p:sp>
    </p:spTree>
    <p:extLst>
      <p:ext uri="{BB962C8B-B14F-4D97-AF65-F5344CB8AC3E}">
        <p14:creationId xmlns:p14="http://schemas.microsoft.com/office/powerpoint/2010/main" val="3000276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9900"/>
          </a:solidFill>
        </p:spPr>
        <p:txBody>
          <a:bodyPr/>
          <a:lstStyle/>
          <a:p>
            <a:pPr algn="ctr"/>
            <a:r>
              <a:rPr lang="en-GB" b="1" dirty="0" smtClean="0">
                <a:solidFill>
                  <a:schemeClr val="bg1"/>
                </a:solidFill>
              </a:rPr>
              <a:t>Evaluation of reductionism vs holism</a:t>
            </a:r>
            <a:endParaRPr lang="en-GB" b="1" dirty="0">
              <a:solidFill>
                <a:schemeClr val="bg1"/>
              </a:solidFill>
            </a:endParaRPr>
          </a:p>
        </p:txBody>
      </p:sp>
      <p:sp>
        <p:nvSpPr>
          <p:cNvPr id="3" name="Content Placeholder 2"/>
          <p:cNvSpPr>
            <a:spLocks noGrp="1"/>
          </p:cNvSpPr>
          <p:nvPr>
            <p:ph idx="1"/>
          </p:nvPr>
        </p:nvSpPr>
        <p:spPr>
          <a:xfrm>
            <a:off x="838200" y="1944730"/>
            <a:ext cx="6829697" cy="4456069"/>
          </a:xfrm>
        </p:spPr>
        <p:txBody>
          <a:bodyPr>
            <a:normAutofit fontScale="85000" lnSpcReduction="20000"/>
          </a:bodyPr>
          <a:lstStyle/>
          <a:p>
            <a:r>
              <a:rPr lang="en-GB" dirty="0" smtClean="0"/>
              <a:t>You will be given a set of cards which, put together, will make up three complete PEEL points for the </a:t>
            </a:r>
            <a:r>
              <a:rPr lang="en-GB" b="1" dirty="0" smtClean="0"/>
              <a:t>evaluation of reductionism vs holism</a:t>
            </a:r>
            <a:r>
              <a:rPr lang="en-GB" dirty="0" smtClean="0"/>
              <a:t>.  Each card contains one sentence of evaluation</a:t>
            </a:r>
            <a:endParaRPr lang="en-GB" dirty="0"/>
          </a:p>
          <a:p>
            <a:endParaRPr lang="en-GB" dirty="0" smtClean="0"/>
          </a:p>
          <a:p>
            <a:r>
              <a:rPr lang="en-GB" dirty="0" smtClean="0"/>
              <a:t>Your first task is to sort them into three piles, one for each separate </a:t>
            </a:r>
            <a:r>
              <a:rPr lang="en-GB" b="1" dirty="0" smtClean="0"/>
              <a:t>PEEL</a:t>
            </a:r>
            <a:r>
              <a:rPr lang="en-GB" dirty="0" smtClean="0"/>
              <a:t> point</a:t>
            </a:r>
          </a:p>
          <a:p>
            <a:endParaRPr lang="en-GB" dirty="0"/>
          </a:p>
          <a:p>
            <a:r>
              <a:rPr lang="en-GB" dirty="0" smtClean="0"/>
              <a:t>Next, put each pile of sentences in the </a:t>
            </a:r>
            <a:r>
              <a:rPr lang="en-GB" b="1" dirty="0" smtClean="0"/>
              <a:t>correct order</a:t>
            </a:r>
            <a:r>
              <a:rPr lang="en-GB" dirty="0" smtClean="0"/>
              <a:t> – this will require quite a lot of thought</a:t>
            </a:r>
          </a:p>
          <a:p>
            <a:endParaRPr lang="en-GB" dirty="0"/>
          </a:p>
          <a:p>
            <a:r>
              <a:rPr lang="en-GB" dirty="0" err="1" smtClean="0"/>
              <a:t>Lasty</a:t>
            </a:r>
            <a:r>
              <a:rPr lang="en-GB" dirty="0" smtClean="0"/>
              <a:t>, once the PEEL points are in the correct order, arrange the three points in a </a:t>
            </a:r>
            <a:r>
              <a:rPr lang="en-GB" b="1" dirty="0" smtClean="0"/>
              <a:t>logical order</a:t>
            </a:r>
            <a:endParaRPr lang="en-GB"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9968" y="2013220"/>
            <a:ext cx="3213832" cy="2413550"/>
          </a:xfrm>
          <a:prstGeom prst="rect">
            <a:avLst/>
          </a:prstGeom>
        </p:spPr>
      </p:pic>
      <p:sp>
        <p:nvSpPr>
          <p:cNvPr id="5" name="TextBox 4"/>
          <p:cNvSpPr txBox="1"/>
          <p:nvPr/>
        </p:nvSpPr>
        <p:spPr>
          <a:xfrm>
            <a:off x="8139968" y="4691473"/>
            <a:ext cx="3213832" cy="954107"/>
          </a:xfrm>
          <a:prstGeom prst="rect">
            <a:avLst/>
          </a:prstGeom>
          <a:solidFill>
            <a:schemeClr val="accent1">
              <a:lumMod val="20000"/>
              <a:lumOff val="80000"/>
            </a:schemeClr>
          </a:solidFill>
        </p:spPr>
        <p:txBody>
          <a:bodyPr wrap="square" rtlCol="0">
            <a:spAutoFit/>
          </a:bodyPr>
          <a:lstStyle/>
          <a:p>
            <a:r>
              <a:rPr lang="en-GB" sz="2800" dirty="0"/>
              <a:t>N</a:t>
            </a:r>
            <a:r>
              <a:rPr lang="en-GB" sz="2800" dirty="0" smtClean="0"/>
              <a:t>o looking at the information packs!</a:t>
            </a:r>
            <a:endParaRPr lang="en-GB" sz="2800" dirty="0"/>
          </a:p>
        </p:txBody>
      </p:sp>
    </p:spTree>
    <p:extLst>
      <p:ext uri="{BB962C8B-B14F-4D97-AF65-F5344CB8AC3E}">
        <p14:creationId xmlns:p14="http://schemas.microsoft.com/office/powerpoint/2010/main" val="132570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GB" sz="3300" b="1" dirty="0" smtClean="0">
                <a:solidFill>
                  <a:schemeClr val="accent2">
                    <a:lumMod val="75000"/>
                  </a:schemeClr>
                </a:solidFill>
              </a:rPr>
              <a:t>Peel point 1</a:t>
            </a:r>
          </a:p>
          <a:p>
            <a:pPr marL="0" indent="0">
              <a:buNone/>
            </a:pPr>
            <a:endParaRPr lang="en-GB" b="1" dirty="0"/>
          </a:p>
          <a:p>
            <a:pPr marL="0" indent="0">
              <a:buNone/>
            </a:pPr>
            <a:r>
              <a:rPr lang="en-GB" b="1" dirty="0"/>
              <a:t>Reductionism supports a scientific approach </a:t>
            </a:r>
            <a:endParaRPr lang="en-GB" dirty="0"/>
          </a:p>
          <a:p>
            <a:pPr marL="0" indent="0">
              <a:buNone/>
            </a:pPr>
            <a:r>
              <a:rPr lang="en-GB" dirty="0"/>
              <a:t>Reducing behaviour to form that can be studied is useful in Psychology as it allows for </a:t>
            </a:r>
            <a:r>
              <a:rPr lang="en-GB" b="1" dirty="0"/>
              <a:t>experimental </a:t>
            </a:r>
            <a:r>
              <a:rPr lang="en-GB" dirty="0"/>
              <a:t>research to take place. By breaking behaviour down we can isolate operationalised </a:t>
            </a:r>
            <a:r>
              <a:rPr lang="en-GB" b="1" dirty="0"/>
              <a:t>variables</a:t>
            </a:r>
            <a:r>
              <a:rPr lang="en-GB" dirty="0"/>
              <a:t> </a:t>
            </a:r>
            <a:r>
              <a:rPr lang="en-GB" dirty="0" smtClean="0"/>
              <a:t>that </a:t>
            </a:r>
            <a:r>
              <a:rPr lang="en-GB" dirty="0"/>
              <a:t>can be manipulated and controlled in a laboratory setting. These variables can then be measured to determine the contribution it has to behaviour. Experimental research has produced an array of </a:t>
            </a:r>
            <a:r>
              <a:rPr lang="en-GB" b="1" dirty="0"/>
              <a:t>useful findings</a:t>
            </a:r>
            <a:r>
              <a:rPr lang="en-GB" dirty="0"/>
              <a:t> including the role of our biology in psychological illness which has helped inform the development of drug treatments which have been shown to be effective alone or in combination with other treatments. </a:t>
            </a:r>
            <a:endParaRPr lang="en-GB" dirty="0" smtClean="0"/>
          </a:p>
          <a:p>
            <a:pPr marL="0" indent="0">
              <a:buNone/>
            </a:pPr>
            <a:endParaRPr lang="en-GB" b="1" dirty="0"/>
          </a:p>
          <a:p>
            <a:pPr marL="0" indent="0">
              <a:buNone/>
            </a:pPr>
            <a:r>
              <a:rPr lang="en-GB" sz="3300" b="1" i="1" dirty="0" smtClean="0">
                <a:solidFill>
                  <a:srgbClr val="FF0000"/>
                </a:solidFill>
              </a:rPr>
              <a:t>Reorder the point if you got it muddled</a:t>
            </a:r>
            <a:endParaRPr lang="en-GB" sz="3300" b="1" i="1" dirty="0">
              <a:solidFill>
                <a:srgbClr val="FF0000"/>
              </a:solidFill>
            </a:endParaRPr>
          </a:p>
        </p:txBody>
      </p:sp>
      <p:sp>
        <p:nvSpPr>
          <p:cNvPr id="4" name="Title 1"/>
          <p:cNvSpPr>
            <a:spLocks noGrp="1"/>
          </p:cNvSpPr>
          <p:nvPr>
            <p:ph type="title"/>
          </p:nvPr>
        </p:nvSpPr>
        <p:spPr>
          <a:solidFill>
            <a:srgbClr val="FF9900"/>
          </a:solidFill>
        </p:spPr>
        <p:txBody>
          <a:bodyPr/>
          <a:lstStyle/>
          <a:p>
            <a:pPr algn="ctr"/>
            <a:r>
              <a:rPr lang="en-GB" b="1" dirty="0" smtClean="0">
                <a:solidFill>
                  <a:schemeClr val="bg1"/>
                </a:solidFill>
              </a:rPr>
              <a:t>Evaluation of reductionism vs holism</a:t>
            </a:r>
            <a:br>
              <a:rPr lang="en-GB" b="1" dirty="0" smtClean="0">
                <a:solidFill>
                  <a:schemeClr val="bg1"/>
                </a:solidFill>
              </a:rPr>
            </a:br>
            <a:r>
              <a:rPr lang="en-GB" b="1" i="1" dirty="0" smtClean="0">
                <a:solidFill>
                  <a:schemeClr val="accent6">
                    <a:lumMod val="40000"/>
                    <a:lumOff val="60000"/>
                  </a:schemeClr>
                </a:solidFill>
              </a:rPr>
              <a:t>Did you get it right?</a:t>
            </a:r>
            <a:endParaRPr lang="en-GB" b="1" i="1" dirty="0">
              <a:solidFill>
                <a:schemeClr val="accent6">
                  <a:lumMod val="40000"/>
                  <a:lumOff val="60000"/>
                </a:schemeClr>
              </a:solidFill>
            </a:endParaRPr>
          </a:p>
        </p:txBody>
      </p:sp>
    </p:spTree>
    <p:extLst>
      <p:ext uri="{BB962C8B-B14F-4D97-AF65-F5344CB8AC3E}">
        <p14:creationId xmlns:p14="http://schemas.microsoft.com/office/powerpoint/2010/main" val="194637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GB" sz="4000" b="1" dirty="0" smtClean="0">
                <a:solidFill>
                  <a:schemeClr val="accent2">
                    <a:lumMod val="75000"/>
                  </a:schemeClr>
                </a:solidFill>
              </a:rPr>
              <a:t>Peel point 2</a:t>
            </a:r>
          </a:p>
          <a:p>
            <a:pPr marL="0" indent="0">
              <a:buNone/>
            </a:pPr>
            <a:endParaRPr lang="en-GB" b="1" dirty="0"/>
          </a:p>
          <a:p>
            <a:pPr marL="0" indent="0">
              <a:buNone/>
            </a:pPr>
            <a:r>
              <a:rPr lang="en-GB" b="1" dirty="0"/>
              <a:t>Biological reductionism ignores the complexity of human behaviour</a:t>
            </a:r>
            <a:endParaRPr lang="en-GB" dirty="0"/>
          </a:p>
          <a:p>
            <a:pPr marL="0" indent="0">
              <a:buNone/>
            </a:pPr>
            <a:r>
              <a:rPr lang="en-GB" dirty="0"/>
              <a:t>Reducing behaviour to </a:t>
            </a:r>
            <a:r>
              <a:rPr lang="en-GB" b="1" dirty="0"/>
              <a:t>lower levels </a:t>
            </a:r>
            <a:r>
              <a:rPr lang="en-GB" dirty="0"/>
              <a:t>such as our biology may result in other variables being </a:t>
            </a:r>
            <a:r>
              <a:rPr lang="en-GB" b="1" dirty="0"/>
              <a:t>overlooked</a:t>
            </a:r>
            <a:r>
              <a:rPr lang="en-GB" dirty="0"/>
              <a:t> which can lead to an </a:t>
            </a:r>
            <a:r>
              <a:rPr lang="en-GB" b="1" dirty="0"/>
              <a:t>incomplete</a:t>
            </a:r>
            <a:r>
              <a:rPr lang="en-GB" dirty="0"/>
              <a:t> understanding of the behaviour. For example this can be problematic when </a:t>
            </a:r>
            <a:r>
              <a:rPr lang="en-GB" b="1" dirty="0"/>
              <a:t>isolating</a:t>
            </a:r>
            <a:r>
              <a:rPr lang="en-GB" dirty="0"/>
              <a:t> a single biological cause for a </a:t>
            </a:r>
            <a:r>
              <a:rPr lang="en-GB" b="1" dirty="0"/>
              <a:t>psychological illness</a:t>
            </a:r>
            <a:r>
              <a:rPr lang="en-GB" dirty="0"/>
              <a:t> when a variety of factors may be involved. This means the explanation may be incomplete and this can have </a:t>
            </a:r>
            <a:r>
              <a:rPr lang="en-GB" b="1" dirty="0"/>
              <a:t>negative implications</a:t>
            </a:r>
            <a:r>
              <a:rPr lang="en-GB" dirty="0"/>
              <a:t> particularly in how the explanation then informs treatment. Drug treatments success rates are variable and they treat symptoms but often cannot treat the true cause of the disorder. Reducing Psychological illness to the biological level </a:t>
            </a:r>
            <a:r>
              <a:rPr lang="en-GB" b="1" dirty="0"/>
              <a:t>ignores the complexity</a:t>
            </a:r>
            <a:r>
              <a:rPr lang="en-GB" dirty="0"/>
              <a:t>; context and function of such behaviour whereas adopting a more holistic approach in considering psychological explanations to adopt an interactionist approach can inform combination treatments which have been found to be much more effective for conditions such as Schizophrenia and OCD</a:t>
            </a:r>
            <a:r>
              <a:rPr lang="en-GB" dirty="0" smtClean="0"/>
              <a:t>.</a:t>
            </a:r>
          </a:p>
          <a:p>
            <a:pPr marL="0" indent="0">
              <a:buNone/>
            </a:pPr>
            <a:endParaRPr lang="en-GB" dirty="0"/>
          </a:p>
          <a:p>
            <a:pPr marL="0" indent="0">
              <a:buNone/>
            </a:pPr>
            <a:r>
              <a:rPr lang="en-GB" sz="4000" b="1" i="1" dirty="0">
                <a:solidFill>
                  <a:srgbClr val="FF0000"/>
                </a:solidFill>
              </a:rPr>
              <a:t>Reorder the point if you got it muddled</a:t>
            </a:r>
            <a:endParaRPr lang="en-GB" sz="4000" dirty="0">
              <a:solidFill>
                <a:srgbClr val="FF0000"/>
              </a:solidFill>
            </a:endParaRPr>
          </a:p>
          <a:p>
            <a:pPr marL="0" indent="0">
              <a:buNone/>
            </a:pPr>
            <a:endParaRPr lang="en-GB" b="1" dirty="0"/>
          </a:p>
        </p:txBody>
      </p:sp>
      <p:sp>
        <p:nvSpPr>
          <p:cNvPr id="4" name="Title 1"/>
          <p:cNvSpPr>
            <a:spLocks noGrp="1"/>
          </p:cNvSpPr>
          <p:nvPr>
            <p:ph type="title"/>
          </p:nvPr>
        </p:nvSpPr>
        <p:spPr>
          <a:solidFill>
            <a:srgbClr val="FF9900"/>
          </a:solidFill>
        </p:spPr>
        <p:txBody>
          <a:bodyPr/>
          <a:lstStyle/>
          <a:p>
            <a:pPr algn="ctr"/>
            <a:r>
              <a:rPr lang="en-GB" b="1" dirty="0" smtClean="0">
                <a:solidFill>
                  <a:schemeClr val="bg1"/>
                </a:solidFill>
              </a:rPr>
              <a:t>Evaluation of reductionism vs holism</a:t>
            </a:r>
            <a:br>
              <a:rPr lang="en-GB" b="1" dirty="0" smtClean="0">
                <a:solidFill>
                  <a:schemeClr val="bg1"/>
                </a:solidFill>
              </a:rPr>
            </a:br>
            <a:r>
              <a:rPr lang="en-GB" b="1" i="1" dirty="0" smtClean="0">
                <a:solidFill>
                  <a:schemeClr val="accent6">
                    <a:lumMod val="40000"/>
                    <a:lumOff val="60000"/>
                  </a:schemeClr>
                </a:solidFill>
              </a:rPr>
              <a:t>Did you get it right?</a:t>
            </a:r>
            <a:endParaRPr lang="en-GB" b="1" i="1" dirty="0">
              <a:solidFill>
                <a:schemeClr val="accent6">
                  <a:lumMod val="40000"/>
                  <a:lumOff val="60000"/>
                </a:schemeClr>
              </a:solidFill>
            </a:endParaRPr>
          </a:p>
        </p:txBody>
      </p:sp>
    </p:spTree>
    <p:extLst>
      <p:ext uri="{BB962C8B-B14F-4D97-AF65-F5344CB8AC3E}">
        <p14:creationId xmlns:p14="http://schemas.microsoft.com/office/powerpoint/2010/main" val="4198020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847</Words>
  <Application>Microsoft Office PowerPoint</Application>
  <PresentationFormat>Widescreen</PresentationFormat>
  <Paragraphs>79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Reductionism vs holism</vt:lpstr>
      <vt:lpstr>How much do you remember from the preparation work?</vt:lpstr>
      <vt:lpstr>Applying the levels of explanation</vt:lpstr>
      <vt:lpstr>Exam practice</vt:lpstr>
      <vt:lpstr>Exam practice</vt:lpstr>
      <vt:lpstr>Evaluation of reductionism vs holism</vt:lpstr>
      <vt:lpstr>Evaluation of reductionism vs holism</vt:lpstr>
      <vt:lpstr>Evaluation of reductionism vs holism Did you get it right?</vt:lpstr>
      <vt:lpstr>Evaluation of reductionism vs holism Did you get it right?</vt:lpstr>
      <vt:lpstr>Evaluation of reductionism vs holism Did you get it right?</vt:lpstr>
      <vt:lpstr>Snap Plan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Marks</dc:creator>
  <cp:lastModifiedBy>Stacey</cp:lastModifiedBy>
  <cp:revision>34</cp:revision>
  <dcterms:created xsi:type="dcterms:W3CDTF">2018-12-05T16:27:03Z</dcterms:created>
  <dcterms:modified xsi:type="dcterms:W3CDTF">2020-11-26T10:56:11Z</dcterms:modified>
</cp:coreProperties>
</file>