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666699"/>
    <a:srgbClr val="33CC33"/>
    <a:srgbClr val="00CC9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ADC7-C440-414F-9AEA-2D19824D7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C4D8D9-58AD-4CC7-B539-C4A343C662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7C6BB56-110C-4222-B02C-C77F3F4DCE79}"/>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5" name="Footer Placeholder 4">
            <a:extLst>
              <a:ext uri="{FF2B5EF4-FFF2-40B4-BE49-F238E27FC236}">
                <a16:creationId xmlns:a16="http://schemas.microsoft.com/office/drawing/2014/main" id="{FAD0C787-FADD-419C-ADEE-E156120D79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446862-750A-4316-85E1-D96E47118716}"/>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14264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D2004-C24C-45F2-9FAB-9B5E67CE007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DAFC8C-C3DB-465A-8286-484B461185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A3C884-569A-45E7-A39B-6A21CEEC424B}"/>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5" name="Footer Placeholder 4">
            <a:extLst>
              <a:ext uri="{FF2B5EF4-FFF2-40B4-BE49-F238E27FC236}">
                <a16:creationId xmlns:a16="http://schemas.microsoft.com/office/drawing/2014/main" id="{9F362F2E-2FAC-42BB-9D82-9869BC52B1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6D527F-1A96-40A1-8ABC-D120E49FDCCB}"/>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322061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8F649B-3F2F-42DB-B6F0-D758DCE7EA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C50002-E77E-4CF6-BDAC-5B352D2CC41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0CF019-813C-4E02-AE48-424026E79426}"/>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5" name="Footer Placeholder 4">
            <a:extLst>
              <a:ext uri="{FF2B5EF4-FFF2-40B4-BE49-F238E27FC236}">
                <a16:creationId xmlns:a16="http://schemas.microsoft.com/office/drawing/2014/main" id="{DA334060-4B88-4F97-8032-D89423A5E5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5C1C7C-B077-45C4-880A-570E3F2A737F}"/>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377849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189FC-CE52-4CF3-A2F8-8F7C35F10B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58FB23-4A35-4314-B9BB-BEDC7ECA2D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AEA6D3-B2FE-4CE1-BD90-40B84100ED76}"/>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5" name="Footer Placeholder 4">
            <a:extLst>
              <a:ext uri="{FF2B5EF4-FFF2-40B4-BE49-F238E27FC236}">
                <a16:creationId xmlns:a16="http://schemas.microsoft.com/office/drawing/2014/main" id="{F3F258B3-47BF-43DB-A656-7DEC1494D1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81C1E5-DCBC-485E-8EDD-05EA64C6B7D8}"/>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200398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326AF-DCD2-4491-9DF1-83BCB5F345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9D5A89-35C5-4819-ADBA-AC5FFE241E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81F4A7-BFCD-4119-8B37-2C91EDEA2D35}"/>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5" name="Footer Placeholder 4">
            <a:extLst>
              <a:ext uri="{FF2B5EF4-FFF2-40B4-BE49-F238E27FC236}">
                <a16:creationId xmlns:a16="http://schemas.microsoft.com/office/drawing/2014/main" id="{FB0A4BCD-2FBA-49AE-B516-D16112606A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B16265-2FDB-4319-8952-66CC7C7AEEB9}"/>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198738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7DEDC-CDD2-42E5-B028-E703B596F1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C4D8C9-EF8E-4461-8206-F96313367E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E0B1BB0-8D5F-488B-80C9-E8C4E764F9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F1A6C4-D848-487A-8233-0691F0E8A454}"/>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6" name="Footer Placeholder 5">
            <a:extLst>
              <a:ext uri="{FF2B5EF4-FFF2-40B4-BE49-F238E27FC236}">
                <a16:creationId xmlns:a16="http://schemas.microsoft.com/office/drawing/2014/main" id="{E9EF1A94-17FE-4812-886D-CF42DE9974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8FD7EDF-EC65-4048-91FC-211ECA4A6017}"/>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2059384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DF848-DAE4-49BC-86D7-ACEA1CE06A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A12EF0-C1F0-4A73-AE6C-98A6AC5D96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2924F38-EB8C-4DF7-8621-A78402AFCA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116F2B0-E888-4B47-B3C0-70846F0255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39D3C27-58A3-4E9F-A430-B59241AD2A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AC98CE-60ED-4759-828D-F2FCAF31544B}"/>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8" name="Footer Placeholder 7">
            <a:extLst>
              <a:ext uri="{FF2B5EF4-FFF2-40B4-BE49-F238E27FC236}">
                <a16:creationId xmlns:a16="http://schemas.microsoft.com/office/drawing/2014/main" id="{C42328FF-AA3F-4D15-8FD8-81CCEC6BCC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76795C3-906B-4637-B6CE-9D3DA4EB60DF}"/>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3294336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584B2-604B-482F-9637-AAE94823F0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3EE871E-6617-4CE6-BB21-BEB4F6E08E6B}"/>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4" name="Footer Placeholder 3">
            <a:extLst>
              <a:ext uri="{FF2B5EF4-FFF2-40B4-BE49-F238E27FC236}">
                <a16:creationId xmlns:a16="http://schemas.microsoft.com/office/drawing/2014/main" id="{B9A43B60-C2DC-42EE-B496-AA9FEA5FE7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FB1CBBE-2F1C-431A-AF71-D24AEB27433D}"/>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2630594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23D814-C732-40FC-8305-8BBAD151D4A1}"/>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3" name="Footer Placeholder 2">
            <a:extLst>
              <a:ext uri="{FF2B5EF4-FFF2-40B4-BE49-F238E27FC236}">
                <a16:creationId xmlns:a16="http://schemas.microsoft.com/office/drawing/2014/main" id="{F24952F5-DB07-4A03-AC28-1CE66947E14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9A85780-87E4-4CF0-9DF3-E0954E4DAD81}"/>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283344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37ADE-C9A8-4B16-B859-BF94A95307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B307E4-A857-4089-8948-E6D5F0DCDF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922672F-C662-46DA-AE29-B550716C1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BF6125F-F744-4461-9F74-016B75AC53E8}"/>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6" name="Footer Placeholder 5">
            <a:extLst>
              <a:ext uri="{FF2B5EF4-FFF2-40B4-BE49-F238E27FC236}">
                <a16:creationId xmlns:a16="http://schemas.microsoft.com/office/drawing/2014/main" id="{B4F0C482-15AA-40B7-B2FE-9E90782E630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5E68A6-A9B2-4983-B95A-A3F8EB006447}"/>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2899666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604F1-D8BC-415A-B5B3-EDCD0A99C7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BBF77B7-7837-4E79-AE12-C234339966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F4B1D0C-7292-442A-BD5F-232B5375D6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A84013-23A1-4E40-9B1F-82D9954117F0}"/>
              </a:ext>
            </a:extLst>
          </p:cNvPr>
          <p:cNvSpPr>
            <a:spLocks noGrp="1"/>
          </p:cNvSpPr>
          <p:nvPr>
            <p:ph type="dt" sz="half" idx="10"/>
          </p:nvPr>
        </p:nvSpPr>
        <p:spPr/>
        <p:txBody>
          <a:bodyPr/>
          <a:lstStyle/>
          <a:p>
            <a:fld id="{DC20CCDB-9B7C-47CF-A7BB-E1B5FB008058}" type="datetimeFigureOut">
              <a:rPr lang="en-GB" smtClean="0"/>
              <a:t>20/10/2020</a:t>
            </a:fld>
            <a:endParaRPr lang="en-GB"/>
          </a:p>
        </p:txBody>
      </p:sp>
      <p:sp>
        <p:nvSpPr>
          <p:cNvPr id="6" name="Footer Placeholder 5">
            <a:extLst>
              <a:ext uri="{FF2B5EF4-FFF2-40B4-BE49-F238E27FC236}">
                <a16:creationId xmlns:a16="http://schemas.microsoft.com/office/drawing/2014/main" id="{C39928E4-B574-4855-B88F-AB8ABAB701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121DFF-1F21-4523-8CED-BD2E56647EEA}"/>
              </a:ext>
            </a:extLst>
          </p:cNvPr>
          <p:cNvSpPr>
            <a:spLocks noGrp="1"/>
          </p:cNvSpPr>
          <p:nvPr>
            <p:ph type="sldNum" sz="quarter" idx="12"/>
          </p:nvPr>
        </p:nvSpPr>
        <p:spPr/>
        <p:txBody>
          <a:bodyPr/>
          <a:lstStyle/>
          <a:p>
            <a:fld id="{9CD0443C-C903-462C-B7C0-3E5FB1F0050C}" type="slidenum">
              <a:rPr lang="en-GB" smtClean="0"/>
              <a:t>‹#›</a:t>
            </a:fld>
            <a:endParaRPr lang="en-GB"/>
          </a:p>
        </p:txBody>
      </p:sp>
    </p:spTree>
    <p:extLst>
      <p:ext uri="{BB962C8B-B14F-4D97-AF65-F5344CB8AC3E}">
        <p14:creationId xmlns:p14="http://schemas.microsoft.com/office/powerpoint/2010/main" val="62450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788079-90E5-43F1-A262-3DC28331F1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8E2E8B-4562-442C-BB39-C133CCDD5E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78566F-E89E-4518-B3DD-8C50D41D5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20CCDB-9B7C-47CF-A7BB-E1B5FB008058}" type="datetimeFigureOut">
              <a:rPr lang="en-GB" smtClean="0"/>
              <a:t>20/10/2020</a:t>
            </a:fld>
            <a:endParaRPr lang="en-GB"/>
          </a:p>
        </p:txBody>
      </p:sp>
      <p:sp>
        <p:nvSpPr>
          <p:cNvPr id="5" name="Footer Placeholder 4">
            <a:extLst>
              <a:ext uri="{FF2B5EF4-FFF2-40B4-BE49-F238E27FC236}">
                <a16:creationId xmlns:a16="http://schemas.microsoft.com/office/drawing/2014/main" id="{D0DEEAFE-1D08-44F1-9579-C7EDD38398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9D17B85-A7A6-4A3C-B3BB-D48E41B0F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0443C-C903-462C-B7C0-3E5FB1F0050C}" type="slidenum">
              <a:rPr lang="en-GB" smtClean="0"/>
              <a:t>‹#›</a:t>
            </a:fld>
            <a:endParaRPr lang="en-GB"/>
          </a:p>
        </p:txBody>
      </p:sp>
    </p:spTree>
    <p:extLst>
      <p:ext uri="{BB962C8B-B14F-4D97-AF65-F5344CB8AC3E}">
        <p14:creationId xmlns:p14="http://schemas.microsoft.com/office/powerpoint/2010/main" val="5289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file:///\\fuji\staff$\Psychology\stacey's%20video%20clips\Altruism%20-%20Marion.wm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736C-1D98-4F12-A9AC-D8111D6B76CF}"/>
              </a:ext>
            </a:extLst>
          </p:cNvPr>
          <p:cNvSpPr>
            <a:spLocks noGrp="1"/>
          </p:cNvSpPr>
          <p:nvPr>
            <p:ph type="ctrTitle"/>
          </p:nvPr>
        </p:nvSpPr>
        <p:spPr>
          <a:xfrm>
            <a:off x="1225484" y="698157"/>
            <a:ext cx="9741031" cy="2092177"/>
          </a:xfrm>
        </p:spPr>
        <p:style>
          <a:lnRef idx="0">
            <a:schemeClr val="accent1"/>
          </a:lnRef>
          <a:fillRef idx="3">
            <a:schemeClr val="accent1"/>
          </a:fillRef>
          <a:effectRef idx="3">
            <a:schemeClr val="accent1"/>
          </a:effectRef>
          <a:fontRef idx="minor">
            <a:schemeClr val="lt1"/>
          </a:fontRef>
        </p:style>
        <p:txBody>
          <a:bodyPr/>
          <a:lstStyle/>
          <a:p>
            <a:r>
              <a:rPr lang="en-GB" dirty="0"/>
              <a:t>Resistance to Social Influence</a:t>
            </a:r>
          </a:p>
        </p:txBody>
      </p:sp>
      <p:sp>
        <p:nvSpPr>
          <p:cNvPr id="3" name="Subtitle 2">
            <a:extLst>
              <a:ext uri="{FF2B5EF4-FFF2-40B4-BE49-F238E27FC236}">
                <a16:creationId xmlns:a16="http://schemas.microsoft.com/office/drawing/2014/main" id="{40A5C241-F698-4E93-9305-512B0822B638}"/>
              </a:ext>
            </a:extLst>
          </p:cNvPr>
          <p:cNvSpPr>
            <a:spLocks noGrp="1"/>
          </p:cNvSpPr>
          <p:nvPr>
            <p:ph type="subTitle" idx="1"/>
          </p:nvPr>
        </p:nvSpPr>
        <p:spPr>
          <a:xfrm>
            <a:off x="1524000" y="3602038"/>
            <a:ext cx="6573625" cy="1655762"/>
          </a:xfrm>
        </p:spPr>
        <p:txBody>
          <a:bodyPr/>
          <a:lstStyle/>
          <a:p>
            <a:endParaRPr lang="en-GB" dirty="0"/>
          </a:p>
        </p:txBody>
      </p:sp>
      <p:pic>
        <p:nvPicPr>
          <p:cNvPr id="1026" name="Picture 2" descr="https://hackernoon.com/hn-images/1*sKPkcudvp3H934DapTMP2w.png">
            <a:extLst>
              <a:ext uri="{FF2B5EF4-FFF2-40B4-BE49-F238E27FC236}">
                <a16:creationId xmlns:a16="http://schemas.microsoft.com/office/drawing/2014/main" id="{22AEB14E-946D-4A48-BC4D-10A9AB2093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5484" y="2790334"/>
            <a:ext cx="5373279" cy="35821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fferent, Non Conformist - Free Stock Images &amp; Photos - 35302254 |  StockFreeImages.com">
            <a:extLst>
              <a:ext uri="{FF2B5EF4-FFF2-40B4-BE49-F238E27FC236}">
                <a16:creationId xmlns:a16="http://schemas.microsoft.com/office/drawing/2014/main" id="{A3663340-8434-43AA-9F82-EE7627579C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06" t="6954" r="14895" b="4594"/>
          <a:stretch/>
        </p:blipFill>
        <p:spPr bwMode="auto">
          <a:xfrm>
            <a:off x="6598763" y="2790333"/>
            <a:ext cx="4367752" cy="3582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044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If it’s God’s will, then I will get the job I’m going for</a:t>
            </a:r>
          </a:p>
          <a:p>
            <a:pPr marL="0" indent="0">
              <a:buNone/>
            </a:pPr>
            <a:endParaRPr lang="en-GB" dirty="0"/>
          </a:p>
          <a:p>
            <a:pPr marL="0" indent="0">
              <a:buNone/>
            </a:pPr>
            <a:endParaRPr lang="en-GB" dirty="0"/>
          </a:p>
          <a:p>
            <a:pPr marL="0" indent="0">
              <a:buNone/>
            </a:pPr>
            <a:r>
              <a:rPr lang="en-GB" b="1" dirty="0">
                <a:solidFill>
                  <a:schemeClr val="accent4">
                    <a:lumMod val="75000"/>
                  </a:schemeClr>
                </a:solidFill>
              </a:rPr>
              <a:t>External</a:t>
            </a:r>
          </a:p>
          <a:p>
            <a:pPr marL="0" indent="0">
              <a:buNone/>
            </a:pPr>
            <a:endParaRPr lang="en-GB" dirty="0"/>
          </a:p>
        </p:txBody>
      </p:sp>
    </p:spTree>
    <p:extLst>
      <p:ext uri="{BB962C8B-B14F-4D97-AF65-F5344CB8AC3E}">
        <p14:creationId xmlns:p14="http://schemas.microsoft.com/office/powerpoint/2010/main" val="158601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6699"/>
          </a:solidFill>
        </p:spPr>
        <p:style>
          <a:lnRef idx="0">
            <a:schemeClr val="accent3"/>
          </a:lnRef>
          <a:fillRef idx="3">
            <a:schemeClr val="accent3"/>
          </a:fillRef>
          <a:effectRef idx="3">
            <a:schemeClr val="accent3"/>
          </a:effectRef>
          <a:fontRef idx="minor">
            <a:schemeClr val="lt1"/>
          </a:fontRef>
        </p:style>
        <p:txBody>
          <a:bodyPr/>
          <a:lstStyle/>
          <a:p>
            <a:r>
              <a:rPr lang="en-GB" dirty="0"/>
              <a:t>Applying the theory</a:t>
            </a:r>
          </a:p>
        </p:txBody>
      </p:sp>
      <p:sp>
        <p:nvSpPr>
          <p:cNvPr id="3" name="Content Placeholder 2"/>
          <p:cNvSpPr>
            <a:spLocks noGrp="1"/>
          </p:cNvSpPr>
          <p:nvPr>
            <p:ph idx="1"/>
          </p:nvPr>
        </p:nvSpPr>
        <p:spPr>
          <a:xfrm>
            <a:off x="838200" y="1825625"/>
            <a:ext cx="6386384" cy="4351338"/>
          </a:xfrm>
        </p:spPr>
        <p:txBody>
          <a:bodyPr>
            <a:normAutofit lnSpcReduction="10000"/>
          </a:bodyPr>
          <a:lstStyle/>
          <a:p>
            <a:pPr marL="0" indent="0">
              <a:buNone/>
            </a:pPr>
            <a:r>
              <a:rPr lang="en-GB" dirty="0"/>
              <a:t>You will see a clip about a women called Marion who resisted social influence. After watching it, see if you can explain her behaviour in terms of:</a:t>
            </a:r>
          </a:p>
          <a:p>
            <a:pPr marL="0" indent="0">
              <a:buNone/>
            </a:pPr>
            <a:endParaRPr lang="en-GB" dirty="0"/>
          </a:p>
          <a:p>
            <a:r>
              <a:rPr lang="en-GB" b="1" dirty="0"/>
              <a:t>Locus of control </a:t>
            </a:r>
          </a:p>
          <a:p>
            <a:r>
              <a:rPr lang="en-GB" b="1" dirty="0"/>
              <a:t>Social support</a:t>
            </a:r>
          </a:p>
          <a:p>
            <a:pPr marL="0" indent="0">
              <a:buNone/>
            </a:pPr>
            <a:endParaRPr lang="en-GB" dirty="0"/>
          </a:p>
          <a:p>
            <a:pPr marL="0" indent="0">
              <a:buNone/>
            </a:pPr>
            <a:r>
              <a:rPr lang="en-GB" dirty="0"/>
              <a:t>Use specific examples from you saw in the clip to illustrate your points</a:t>
            </a:r>
          </a:p>
        </p:txBody>
      </p:sp>
      <p:pic>
        <p:nvPicPr>
          <p:cNvPr id="4" name="Picture 3">
            <a:hlinkClick r:id="rId2" action="ppaction://hlinkfil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1784" y="1825625"/>
            <a:ext cx="3516301" cy="4373400"/>
          </a:xfrm>
          <a:prstGeom prst="rect">
            <a:avLst/>
          </a:prstGeom>
        </p:spPr>
      </p:pic>
    </p:spTree>
    <p:extLst>
      <p:ext uri="{BB962C8B-B14F-4D97-AF65-F5344CB8AC3E}">
        <p14:creationId xmlns:p14="http://schemas.microsoft.com/office/powerpoint/2010/main" val="2295471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GB" dirty="0"/>
              <a:t>Exam Practice</a:t>
            </a:r>
          </a:p>
        </p:txBody>
      </p:sp>
      <p:sp>
        <p:nvSpPr>
          <p:cNvPr id="3" name="Content Placeholder 2"/>
          <p:cNvSpPr>
            <a:spLocks noGrp="1"/>
          </p:cNvSpPr>
          <p:nvPr>
            <p:ph idx="1"/>
          </p:nvPr>
        </p:nvSpPr>
        <p:spPr/>
        <p:txBody>
          <a:bodyPr/>
          <a:lstStyle/>
          <a:p>
            <a:pPr marL="0" indent="0">
              <a:buNone/>
            </a:pPr>
            <a:r>
              <a:rPr lang="en-GB" b="1" i="1" dirty="0">
                <a:solidFill>
                  <a:schemeClr val="accent4">
                    <a:lumMod val="75000"/>
                  </a:schemeClr>
                </a:solidFill>
              </a:rPr>
              <a:t>Answer the following question individually:</a:t>
            </a:r>
          </a:p>
          <a:p>
            <a:pPr marL="0" indent="0">
              <a:buNone/>
            </a:pPr>
            <a:endParaRPr lang="en-GB" b="1" i="1" dirty="0">
              <a:solidFill>
                <a:schemeClr val="accent4">
                  <a:lumMod val="75000"/>
                </a:schemeClr>
              </a:solidFill>
            </a:endParaRPr>
          </a:p>
          <a:p>
            <a:pPr marL="0" indent="0">
              <a:buNone/>
            </a:pPr>
            <a:r>
              <a:rPr lang="en-GB" dirty="0"/>
              <a:t>Justin wanted to go to the cinema, but most of his friends wanted to go to a pub.  Justin felt sure that if he insisted he was going to the cinema, some of his friends would follow.   His friend Joe had already said that he wanted to go to the cinema too</a:t>
            </a:r>
          </a:p>
          <a:p>
            <a:pPr marL="0" indent="0">
              <a:buNone/>
            </a:pPr>
            <a:endParaRPr lang="en-GB" dirty="0"/>
          </a:p>
          <a:p>
            <a:pPr marL="0" indent="0">
              <a:buNone/>
            </a:pPr>
            <a:r>
              <a:rPr lang="en-GB" b="1" dirty="0"/>
              <a:t>Explain why some people are able to resist pressures to conform.  Refer to the case of Justin in your answer  (4 marks) </a:t>
            </a:r>
          </a:p>
        </p:txBody>
      </p:sp>
    </p:spTree>
    <p:extLst>
      <p:ext uri="{BB962C8B-B14F-4D97-AF65-F5344CB8AC3E}">
        <p14:creationId xmlns:p14="http://schemas.microsoft.com/office/powerpoint/2010/main" val="23838675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dirty="0"/>
              <a:t>One reason why someone might resist pressures to conform is if they have social support for non-conformity.  This may be because it prevents them from feeling ridiculed by going against the crowd </a:t>
            </a:r>
            <a:r>
              <a:rPr lang="en-GB" dirty="0">
                <a:solidFill>
                  <a:schemeClr val="accent2">
                    <a:lumMod val="50000"/>
                  </a:schemeClr>
                </a:solidFill>
              </a:rPr>
              <a:t>(1 mark)</a:t>
            </a:r>
            <a:r>
              <a:rPr lang="en-GB" dirty="0"/>
              <a:t>.  Justin had social support for non-conformity from his friend Joe, who also deviated from the majority and wanted to go to the cinema </a:t>
            </a:r>
            <a:r>
              <a:rPr lang="en-GB" dirty="0">
                <a:solidFill>
                  <a:schemeClr val="accent2">
                    <a:lumMod val="50000"/>
                  </a:schemeClr>
                </a:solidFill>
              </a:rPr>
              <a:t>(1 mark).  </a:t>
            </a:r>
            <a:r>
              <a:rPr lang="en-GB" dirty="0"/>
              <a:t>Another reason why someone might resist pressures to conform is that they have an internal locus of control.  This means that they feel that are able to influence events in their lives and are therefore more likely to try to change a situation </a:t>
            </a:r>
            <a:r>
              <a:rPr lang="en-GB" dirty="0">
                <a:solidFill>
                  <a:schemeClr val="accent2">
                    <a:lumMod val="50000"/>
                  </a:schemeClr>
                </a:solidFill>
              </a:rPr>
              <a:t>(1 mark</a:t>
            </a:r>
            <a:r>
              <a:rPr lang="en-GB" dirty="0"/>
              <a:t>).  This is shown by Justin when he feels that by non-conforming he can influence his other friends to change their minds about going to the cinema </a:t>
            </a:r>
            <a:r>
              <a:rPr lang="en-GB" dirty="0">
                <a:solidFill>
                  <a:schemeClr val="accent2">
                    <a:lumMod val="50000"/>
                  </a:schemeClr>
                </a:solidFill>
              </a:rPr>
              <a:t>(1 mark) </a:t>
            </a:r>
          </a:p>
        </p:txBody>
      </p:sp>
      <p:sp>
        <p:nvSpPr>
          <p:cNvPr id="4" name="Title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r>
              <a:rPr lang="en-GB" dirty="0"/>
              <a:t>Exam Practice: </a:t>
            </a:r>
            <a:r>
              <a:rPr lang="en-GB" dirty="0">
                <a:solidFill>
                  <a:schemeClr val="accent2">
                    <a:lumMod val="50000"/>
                  </a:schemeClr>
                </a:solidFill>
              </a:rPr>
              <a:t>Mark Scheme</a:t>
            </a:r>
          </a:p>
        </p:txBody>
      </p:sp>
    </p:spTree>
    <p:extLst>
      <p:ext uri="{BB962C8B-B14F-4D97-AF65-F5344CB8AC3E}">
        <p14:creationId xmlns:p14="http://schemas.microsoft.com/office/powerpoint/2010/main" val="1167221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660033"/>
          </a:solidFill>
        </p:spPr>
        <p:style>
          <a:lnRef idx="0">
            <a:schemeClr val="accent5"/>
          </a:lnRef>
          <a:fillRef idx="3">
            <a:schemeClr val="accent5"/>
          </a:fillRef>
          <a:effectRef idx="3">
            <a:schemeClr val="accent5"/>
          </a:effectRef>
          <a:fontRef idx="minor">
            <a:schemeClr val="lt1"/>
          </a:fontRef>
        </p:style>
        <p:txBody>
          <a:bodyPr/>
          <a:lstStyle/>
          <a:p>
            <a:r>
              <a:rPr lang="en-GB" dirty="0"/>
              <a:t>Evaluation of theories of resistance to social influence:  </a:t>
            </a:r>
            <a:r>
              <a:rPr lang="en-GB" dirty="0">
                <a:solidFill>
                  <a:schemeClr val="accent4">
                    <a:lumMod val="40000"/>
                    <a:lumOff val="60000"/>
                  </a:schemeClr>
                </a:solidFill>
              </a:rPr>
              <a:t>Point 1</a:t>
            </a:r>
          </a:p>
        </p:txBody>
      </p:sp>
      <p:sp>
        <p:nvSpPr>
          <p:cNvPr id="3" name="Content Placeholder 2"/>
          <p:cNvSpPr>
            <a:spLocks noGrp="1"/>
          </p:cNvSpPr>
          <p:nvPr>
            <p:ph idx="1"/>
          </p:nvPr>
        </p:nvSpPr>
        <p:spPr/>
        <p:txBody>
          <a:bodyPr>
            <a:normAutofit fontScale="85000" lnSpcReduction="20000"/>
          </a:bodyPr>
          <a:lstStyle/>
          <a:p>
            <a:pPr marL="0" indent="0">
              <a:buNone/>
            </a:pPr>
            <a:r>
              <a:rPr lang="en-GB" b="1" i="1" dirty="0">
                <a:solidFill>
                  <a:srgbClr val="660033"/>
                </a:solidFill>
              </a:rPr>
              <a:t>Fill in the gaps with the relevant information and percentages from the studies:</a:t>
            </a:r>
          </a:p>
          <a:p>
            <a:pPr marL="0" indent="0">
              <a:buNone/>
            </a:pPr>
            <a:endParaRPr lang="en-GB" b="1" dirty="0"/>
          </a:p>
          <a:p>
            <a:pPr marL="0" indent="0">
              <a:buNone/>
            </a:pPr>
            <a:r>
              <a:rPr lang="en-GB" b="1" dirty="0"/>
              <a:t>Research findings</a:t>
            </a:r>
            <a:r>
              <a:rPr lang="en-GB" dirty="0"/>
              <a:t> from studies of conformity and obedience support the view that social support increases the likelihood that a person will resist social influence.  Milgram found that when there were two disobedient confederates present in the procedure, obedience in the real participant dropped dramatically to ____%.  Conversely, when there were two </a:t>
            </a:r>
            <a:r>
              <a:rPr lang="en-GB" i="1" dirty="0"/>
              <a:t>obedient</a:t>
            </a:r>
            <a:r>
              <a:rPr lang="en-GB" dirty="0"/>
              <a:t> confederates, obedience rose to____%.  This demonstrates the power of ________  ___________ (or lack of it) in obedient behaviour.  Asch found that in his conformity procedure, when one of the confederates dissented from the majority and gave the right answer, conformity dropped to ____%.  Interestingly, this percentage remained the same even when the confederate dissenter gave a ___________ answer from the majority, but that answer was still incorrect.  Asch concluded from this that the important factor was that…  </a:t>
            </a:r>
            <a:r>
              <a:rPr lang="en-GB" b="1" i="1" dirty="0">
                <a:solidFill>
                  <a:srgbClr val="660033"/>
                </a:solidFill>
              </a:rPr>
              <a:t>(Finish the sentence)</a:t>
            </a:r>
          </a:p>
        </p:txBody>
      </p:sp>
    </p:spTree>
    <p:extLst>
      <p:ext uri="{BB962C8B-B14F-4D97-AF65-F5344CB8AC3E}">
        <p14:creationId xmlns:p14="http://schemas.microsoft.com/office/powerpoint/2010/main" val="332814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b="1" i="1" dirty="0">
                <a:solidFill>
                  <a:srgbClr val="660033"/>
                </a:solidFill>
              </a:rPr>
              <a:t>Did you get this:</a:t>
            </a:r>
          </a:p>
          <a:p>
            <a:pPr marL="0" indent="0">
              <a:buNone/>
            </a:pPr>
            <a:endParaRPr lang="en-GB" b="1" i="1" dirty="0">
              <a:solidFill>
                <a:srgbClr val="660033"/>
              </a:solidFill>
            </a:endParaRPr>
          </a:p>
          <a:p>
            <a:pPr marL="0" indent="0">
              <a:buNone/>
            </a:pPr>
            <a:r>
              <a:rPr lang="en-GB" b="1" dirty="0"/>
              <a:t>Research findings</a:t>
            </a:r>
            <a:r>
              <a:rPr lang="en-GB" dirty="0"/>
              <a:t> from studies of conformity and obedience support the view that social support increases the likelihood that a person will resist social influence.  Milgram found that when there were two disobedient confederates present in the procedure, obedience in the real participant dropped dramatically to </a:t>
            </a:r>
            <a:r>
              <a:rPr lang="en-GB" b="1" dirty="0">
                <a:solidFill>
                  <a:srgbClr val="660033"/>
                </a:solidFill>
              </a:rPr>
              <a:t>10%</a:t>
            </a:r>
            <a:r>
              <a:rPr lang="en-GB" dirty="0"/>
              <a:t>.  Conversely, when there were two </a:t>
            </a:r>
            <a:r>
              <a:rPr lang="en-GB" i="1" dirty="0"/>
              <a:t>obedient</a:t>
            </a:r>
            <a:r>
              <a:rPr lang="en-GB" dirty="0"/>
              <a:t> confederates, obedience rose to </a:t>
            </a:r>
            <a:r>
              <a:rPr lang="en-GB" b="1" dirty="0">
                <a:solidFill>
                  <a:srgbClr val="660033"/>
                </a:solidFill>
              </a:rPr>
              <a:t>92.5%</a:t>
            </a:r>
            <a:r>
              <a:rPr lang="en-GB" dirty="0"/>
              <a:t>.  This demonstrates the power of </a:t>
            </a:r>
            <a:r>
              <a:rPr lang="en-GB" b="1" dirty="0">
                <a:solidFill>
                  <a:srgbClr val="660033"/>
                </a:solidFill>
              </a:rPr>
              <a:t>social support</a:t>
            </a:r>
            <a:r>
              <a:rPr lang="en-GB" dirty="0"/>
              <a:t> (or lack of it) in obedient behaviour.  Asch found that in his conformity procedure, when one of the confederates dissented from the majority and gave the right answer, conformity dropped to </a:t>
            </a:r>
            <a:r>
              <a:rPr lang="en-GB" b="1" dirty="0">
                <a:solidFill>
                  <a:srgbClr val="660033"/>
                </a:solidFill>
              </a:rPr>
              <a:t>5.5%</a:t>
            </a:r>
            <a:r>
              <a:rPr lang="en-GB" dirty="0"/>
              <a:t>.  Interestingly, this percentage remained the same even when the confederate dissenter gave a </a:t>
            </a:r>
            <a:r>
              <a:rPr lang="en-GB" b="1" dirty="0">
                <a:solidFill>
                  <a:srgbClr val="660033"/>
                </a:solidFill>
              </a:rPr>
              <a:t>different</a:t>
            </a:r>
            <a:r>
              <a:rPr lang="en-GB" dirty="0"/>
              <a:t> answer from the majority, but that answer was still incorrect.  </a:t>
            </a:r>
            <a:r>
              <a:rPr lang="en-GB" b="1" dirty="0">
                <a:solidFill>
                  <a:srgbClr val="660033"/>
                </a:solidFill>
              </a:rPr>
              <a:t>Asch concluded from this that the important factor was that the participant had support for deviating from the group, not support for his answer, thus supporting the view that any deviation from the majority will act as social support for non-conformity</a:t>
            </a:r>
            <a:endParaRPr lang="en-GB" b="1" i="1" dirty="0">
              <a:solidFill>
                <a:srgbClr val="660033"/>
              </a:solidFill>
            </a:endParaRPr>
          </a:p>
        </p:txBody>
      </p:sp>
      <p:sp>
        <p:nvSpPr>
          <p:cNvPr id="4" name="Title 1"/>
          <p:cNvSpPr>
            <a:spLocks noGrp="1"/>
          </p:cNvSpPr>
          <p:nvPr>
            <p:ph type="title"/>
          </p:nvPr>
        </p:nvSpPr>
        <p:spPr>
          <a:solidFill>
            <a:srgbClr val="660033"/>
          </a:solidFill>
        </p:spPr>
        <p:style>
          <a:lnRef idx="0">
            <a:schemeClr val="accent5"/>
          </a:lnRef>
          <a:fillRef idx="3">
            <a:schemeClr val="accent5"/>
          </a:fillRef>
          <a:effectRef idx="3">
            <a:schemeClr val="accent5"/>
          </a:effectRef>
          <a:fontRef idx="minor">
            <a:schemeClr val="lt1"/>
          </a:fontRef>
        </p:style>
        <p:txBody>
          <a:bodyPr/>
          <a:lstStyle/>
          <a:p>
            <a:r>
              <a:rPr lang="en-GB" dirty="0"/>
              <a:t>Evaluation of theories of resistance to social influence</a:t>
            </a:r>
          </a:p>
        </p:txBody>
      </p:sp>
    </p:spTree>
    <p:extLst>
      <p:ext uri="{BB962C8B-B14F-4D97-AF65-F5344CB8AC3E}">
        <p14:creationId xmlns:p14="http://schemas.microsoft.com/office/powerpoint/2010/main" val="3164775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i="1" dirty="0">
                <a:solidFill>
                  <a:srgbClr val="660033"/>
                </a:solidFill>
              </a:rPr>
              <a:t>Choose the right words from the choices given:</a:t>
            </a:r>
          </a:p>
          <a:p>
            <a:pPr marL="0" indent="0">
              <a:buNone/>
            </a:pPr>
            <a:endParaRPr lang="en-GB" b="1" i="1" dirty="0">
              <a:solidFill>
                <a:srgbClr val="660033"/>
              </a:solidFill>
            </a:endParaRPr>
          </a:p>
          <a:p>
            <a:pPr marL="0" indent="0">
              <a:buNone/>
            </a:pPr>
            <a:r>
              <a:rPr lang="en-GB" dirty="0"/>
              <a:t>There is also research to </a:t>
            </a:r>
            <a:r>
              <a:rPr lang="en-GB" dirty="0">
                <a:solidFill>
                  <a:srgbClr val="660033"/>
                </a:solidFill>
              </a:rPr>
              <a:t>support/challenge</a:t>
            </a:r>
            <a:r>
              <a:rPr lang="en-GB" dirty="0"/>
              <a:t> the role of internal locus of control in resistance to social influence.  Elms and Milgram (1974) investigated the background of some of the </a:t>
            </a:r>
            <a:r>
              <a:rPr lang="en-GB" dirty="0">
                <a:solidFill>
                  <a:srgbClr val="660033"/>
                </a:solidFill>
              </a:rPr>
              <a:t>obedient/disobedient </a:t>
            </a:r>
            <a:r>
              <a:rPr lang="en-GB" dirty="0"/>
              <a:t>participants from Milgram’s first four obedience experiments. They found that </a:t>
            </a:r>
            <a:r>
              <a:rPr lang="en-GB" dirty="0">
                <a:solidFill>
                  <a:srgbClr val="660033"/>
                </a:solidFill>
              </a:rPr>
              <a:t>obedient/disobedient </a:t>
            </a:r>
            <a:r>
              <a:rPr lang="en-GB" dirty="0"/>
              <a:t>participants had a high internal locus of control and scored higher on a scale that measured their sense of </a:t>
            </a:r>
            <a:r>
              <a:rPr lang="en-GB" dirty="0">
                <a:solidFill>
                  <a:srgbClr val="660033"/>
                </a:solidFill>
              </a:rPr>
              <a:t>self worth/social responsibility</a:t>
            </a:r>
            <a:r>
              <a:rPr lang="en-GB" dirty="0"/>
              <a:t>.  Furthermore, </a:t>
            </a:r>
            <a:r>
              <a:rPr lang="en-GB" dirty="0" err="1"/>
              <a:t>Oliner</a:t>
            </a:r>
            <a:r>
              <a:rPr lang="en-GB" dirty="0"/>
              <a:t> &amp; </a:t>
            </a:r>
            <a:r>
              <a:rPr lang="en-GB" dirty="0" err="1"/>
              <a:t>Oliner</a:t>
            </a:r>
            <a:r>
              <a:rPr lang="en-GB" dirty="0"/>
              <a:t> (1988) interviewed two groups of non-Jewish people who had lived through the Holocaust in Nazi Germany.  They compared 406 people who had rescued Jews with 126 who had not done so.  </a:t>
            </a:r>
            <a:r>
              <a:rPr lang="en-GB" dirty="0" err="1"/>
              <a:t>Oliner</a:t>
            </a:r>
            <a:r>
              <a:rPr lang="en-GB" dirty="0"/>
              <a:t> &amp; </a:t>
            </a:r>
            <a:r>
              <a:rPr lang="en-GB" dirty="0" err="1"/>
              <a:t>Oliner</a:t>
            </a:r>
            <a:r>
              <a:rPr lang="en-GB" dirty="0"/>
              <a:t> found that the </a:t>
            </a:r>
            <a:r>
              <a:rPr lang="en-GB" dirty="0">
                <a:solidFill>
                  <a:srgbClr val="660033"/>
                </a:solidFill>
              </a:rPr>
              <a:t>rescuers/non rescuers </a:t>
            </a:r>
            <a:r>
              <a:rPr lang="en-GB" dirty="0"/>
              <a:t>were more likely to have scores demonstrating a high internal locus of control than the </a:t>
            </a:r>
            <a:r>
              <a:rPr lang="en-GB" dirty="0">
                <a:solidFill>
                  <a:srgbClr val="660033"/>
                </a:solidFill>
              </a:rPr>
              <a:t>rescuers/non-rescuers</a:t>
            </a:r>
            <a:r>
              <a:rPr lang="en-GB" dirty="0"/>
              <a:t>, and also scored more highly on measures of social responsibility.  Suggesting that having an </a:t>
            </a:r>
            <a:r>
              <a:rPr lang="en-GB" dirty="0">
                <a:solidFill>
                  <a:srgbClr val="660033"/>
                </a:solidFill>
              </a:rPr>
              <a:t>internal/external</a:t>
            </a:r>
            <a:r>
              <a:rPr lang="en-GB" dirty="0"/>
              <a:t> locus of control is likely to lead to independent behaviour</a:t>
            </a:r>
            <a:endParaRPr lang="en-GB" b="1" i="1" dirty="0">
              <a:solidFill>
                <a:srgbClr val="660033"/>
              </a:solidFill>
            </a:endParaRPr>
          </a:p>
        </p:txBody>
      </p:sp>
      <p:sp>
        <p:nvSpPr>
          <p:cNvPr id="4" name="Title 1"/>
          <p:cNvSpPr>
            <a:spLocks noGrp="1"/>
          </p:cNvSpPr>
          <p:nvPr>
            <p:ph type="title"/>
          </p:nvPr>
        </p:nvSpPr>
        <p:spPr>
          <a:solidFill>
            <a:srgbClr val="660033"/>
          </a:solidFill>
        </p:spPr>
        <p:style>
          <a:lnRef idx="0">
            <a:schemeClr val="accent5"/>
          </a:lnRef>
          <a:fillRef idx="3">
            <a:schemeClr val="accent5"/>
          </a:fillRef>
          <a:effectRef idx="3">
            <a:schemeClr val="accent5"/>
          </a:effectRef>
          <a:fontRef idx="minor">
            <a:schemeClr val="lt1"/>
          </a:fontRef>
        </p:style>
        <p:txBody>
          <a:bodyPr/>
          <a:lstStyle/>
          <a:p>
            <a:r>
              <a:rPr lang="en-GB" dirty="0"/>
              <a:t>Evaluation of theories of resistance to social influence:  </a:t>
            </a:r>
            <a:r>
              <a:rPr lang="en-GB" dirty="0">
                <a:solidFill>
                  <a:schemeClr val="accent4">
                    <a:lumMod val="40000"/>
                    <a:lumOff val="60000"/>
                  </a:schemeClr>
                </a:solidFill>
              </a:rPr>
              <a:t>Point 2</a:t>
            </a:r>
          </a:p>
        </p:txBody>
      </p:sp>
    </p:spTree>
    <p:extLst>
      <p:ext uri="{BB962C8B-B14F-4D97-AF65-F5344CB8AC3E}">
        <p14:creationId xmlns:p14="http://schemas.microsoft.com/office/powerpoint/2010/main" val="2878642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GB" b="1" i="1" dirty="0">
                <a:solidFill>
                  <a:srgbClr val="660033"/>
                </a:solidFill>
              </a:rPr>
              <a:t>Did you get this:</a:t>
            </a:r>
          </a:p>
          <a:p>
            <a:pPr marL="0" indent="0">
              <a:buNone/>
            </a:pPr>
            <a:endParaRPr lang="en-GB" b="1" i="1" dirty="0">
              <a:solidFill>
                <a:srgbClr val="660033"/>
              </a:solidFill>
            </a:endParaRPr>
          </a:p>
          <a:p>
            <a:pPr marL="0" indent="0">
              <a:buNone/>
            </a:pPr>
            <a:r>
              <a:rPr lang="en-GB" dirty="0"/>
              <a:t>There is also research to </a:t>
            </a:r>
            <a:r>
              <a:rPr lang="en-GB" dirty="0">
                <a:solidFill>
                  <a:srgbClr val="660033"/>
                </a:solidFill>
              </a:rPr>
              <a:t>support</a:t>
            </a:r>
            <a:r>
              <a:rPr lang="en-GB" dirty="0"/>
              <a:t> the role of internal locus of control in resistance to social influence.  Elms and Milgram (1974) investigated the background of some of the </a:t>
            </a:r>
            <a:r>
              <a:rPr lang="en-GB" dirty="0">
                <a:solidFill>
                  <a:srgbClr val="660033"/>
                </a:solidFill>
              </a:rPr>
              <a:t>disobedient </a:t>
            </a:r>
            <a:r>
              <a:rPr lang="en-GB" dirty="0"/>
              <a:t>participants from Milgram’s first four obedience experiments. They found that </a:t>
            </a:r>
            <a:r>
              <a:rPr lang="en-GB" dirty="0">
                <a:solidFill>
                  <a:srgbClr val="660033"/>
                </a:solidFill>
              </a:rPr>
              <a:t>disobedient </a:t>
            </a:r>
            <a:r>
              <a:rPr lang="en-GB" dirty="0"/>
              <a:t>participants had a high internal locus of control and scored higher on a scale that measured their sense of </a:t>
            </a:r>
            <a:r>
              <a:rPr lang="en-GB" dirty="0">
                <a:solidFill>
                  <a:srgbClr val="660033"/>
                </a:solidFill>
              </a:rPr>
              <a:t>social responsibility</a:t>
            </a:r>
            <a:r>
              <a:rPr lang="en-GB" dirty="0"/>
              <a:t>.  Furthermore, </a:t>
            </a:r>
            <a:r>
              <a:rPr lang="en-GB" dirty="0" err="1"/>
              <a:t>Oliner</a:t>
            </a:r>
            <a:r>
              <a:rPr lang="en-GB" dirty="0"/>
              <a:t> &amp; </a:t>
            </a:r>
            <a:r>
              <a:rPr lang="en-GB" dirty="0" err="1"/>
              <a:t>Oliner</a:t>
            </a:r>
            <a:r>
              <a:rPr lang="en-GB" dirty="0"/>
              <a:t> (1988) interviewed two groups of non-Jewish people who had lived through the Holocaust in Nazi Germany.  They compared 406 people who had rescued Jews with 126 who had not done so.  </a:t>
            </a:r>
            <a:r>
              <a:rPr lang="en-GB" dirty="0" err="1"/>
              <a:t>Oliner</a:t>
            </a:r>
            <a:r>
              <a:rPr lang="en-GB" dirty="0"/>
              <a:t> &amp; </a:t>
            </a:r>
            <a:r>
              <a:rPr lang="en-GB" dirty="0" err="1"/>
              <a:t>Oliner</a:t>
            </a:r>
            <a:r>
              <a:rPr lang="en-GB" dirty="0"/>
              <a:t> found that the </a:t>
            </a:r>
            <a:r>
              <a:rPr lang="en-GB" dirty="0">
                <a:solidFill>
                  <a:srgbClr val="660033"/>
                </a:solidFill>
              </a:rPr>
              <a:t>rescuers </a:t>
            </a:r>
            <a:r>
              <a:rPr lang="en-GB" dirty="0"/>
              <a:t>were more likely to have scores demonstrating a high internal locus of control than the </a:t>
            </a:r>
            <a:r>
              <a:rPr lang="en-GB" dirty="0">
                <a:solidFill>
                  <a:srgbClr val="660033"/>
                </a:solidFill>
              </a:rPr>
              <a:t>non-rescuers</a:t>
            </a:r>
            <a:r>
              <a:rPr lang="en-GB" dirty="0"/>
              <a:t>, and also scored more highly on measures of social responsibility.  Suggesting that having an </a:t>
            </a:r>
            <a:r>
              <a:rPr lang="en-GB" dirty="0">
                <a:solidFill>
                  <a:srgbClr val="660033"/>
                </a:solidFill>
              </a:rPr>
              <a:t>internal</a:t>
            </a:r>
            <a:r>
              <a:rPr lang="en-GB" dirty="0"/>
              <a:t> locus of control is likely to lead to independent behaviour</a:t>
            </a:r>
            <a:endParaRPr lang="en-GB" b="1" i="1" dirty="0">
              <a:solidFill>
                <a:srgbClr val="660033"/>
              </a:solidFill>
            </a:endParaRPr>
          </a:p>
        </p:txBody>
      </p:sp>
      <p:sp>
        <p:nvSpPr>
          <p:cNvPr id="4" name="Title 1"/>
          <p:cNvSpPr>
            <a:spLocks noGrp="1"/>
          </p:cNvSpPr>
          <p:nvPr>
            <p:ph type="title"/>
          </p:nvPr>
        </p:nvSpPr>
        <p:spPr>
          <a:solidFill>
            <a:srgbClr val="660033"/>
          </a:solidFill>
        </p:spPr>
        <p:style>
          <a:lnRef idx="0">
            <a:schemeClr val="accent5"/>
          </a:lnRef>
          <a:fillRef idx="3">
            <a:schemeClr val="accent5"/>
          </a:fillRef>
          <a:effectRef idx="3">
            <a:schemeClr val="accent5"/>
          </a:effectRef>
          <a:fontRef idx="minor">
            <a:schemeClr val="lt1"/>
          </a:fontRef>
        </p:style>
        <p:txBody>
          <a:bodyPr/>
          <a:lstStyle/>
          <a:p>
            <a:r>
              <a:rPr lang="en-GB" dirty="0"/>
              <a:t>Evaluation of theories of resistance to social influence:  </a:t>
            </a:r>
            <a:r>
              <a:rPr lang="en-GB" dirty="0">
                <a:solidFill>
                  <a:schemeClr val="accent4">
                    <a:lumMod val="40000"/>
                    <a:lumOff val="60000"/>
                  </a:schemeClr>
                </a:solidFill>
              </a:rPr>
              <a:t>Point 2</a:t>
            </a:r>
          </a:p>
        </p:txBody>
      </p:sp>
    </p:spTree>
    <p:extLst>
      <p:ext uri="{BB962C8B-B14F-4D97-AF65-F5344CB8AC3E}">
        <p14:creationId xmlns:p14="http://schemas.microsoft.com/office/powerpoint/2010/main" val="1826809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8684741" cy="4351338"/>
          </a:xfrm>
        </p:spPr>
        <p:txBody>
          <a:bodyPr>
            <a:normAutofit fontScale="47500" lnSpcReduction="20000"/>
          </a:bodyPr>
          <a:lstStyle/>
          <a:p>
            <a:pPr marL="0" indent="0">
              <a:buNone/>
            </a:pPr>
            <a:r>
              <a:rPr lang="en-GB" b="1" i="1" dirty="0">
                <a:solidFill>
                  <a:srgbClr val="660033"/>
                </a:solidFill>
              </a:rPr>
              <a:t>Answer the following questions: </a:t>
            </a:r>
          </a:p>
          <a:p>
            <a:pPr marL="0" indent="0">
              <a:buNone/>
            </a:pPr>
            <a:endParaRPr lang="en-GB" b="1" i="1" dirty="0">
              <a:solidFill>
                <a:srgbClr val="660033"/>
              </a:solidFill>
            </a:endParaRPr>
          </a:p>
          <a:p>
            <a:pPr marL="0" indent="0">
              <a:buNone/>
            </a:pPr>
            <a:r>
              <a:rPr lang="en-GB" dirty="0"/>
              <a:t>The research in this area is correlational.  This means it is merely identifying a link between locus of control and independent behaviour without controlling for possible extraneous variables.  What are we not able to do in correlational research?</a:t>
            </a:r>
          </a:p>
          <a:p>
            <a:pPr marL="0" indent="0">
              <a:buNone/>
            </a:pPr>
            <a:endParaRPr lang="en-GB" dirty="0">
              <a:solidFill>
                <a:srgbClr val="660033"/>
              </a:solidFill>
            </a:endParaRPr>
          </a:p>
          <a:p>
            <a:pPr marL="0" indent="0">
              <a:buNone/>
            </a:pPr>
            <a:r>
              <a:rPr lang="en-GB" i="1" dirty="0">
                <a:solidFill>
                  <a:srgbClr val="660033"/>
                </a:solidFill>
              </a:rPr>
              <a:t>Establish cause and effect</a:t>
            </a:r>
          </a:p>
          <a:p>
            <a:pPr marL="0" indent="0">
              <a:buNone/>
            </a:pPr>
            <a:endParaRPr lang="en-GB" dirty="0">
              <a:solidFill>
                <a:srgbClr val="660033"/>
              </a:solidFill>
            </a:endParaRPr>
          </a:p>
          <a:p>
            <a:pPr marL="0" indent="0">
              <a:buNone/>
            </a:pPr>
            <a:r>
              <a:rPr lang="en-GB" dirty="0"/>
              <a:t>What else may co-occur with having an internal locus of control that could be the causal factor in independent behaviour?</a:t>
            </a:r>
          </a:p>
          <a:p>
            <a:pPr marL="0" indent="0">
              <a:buNone/>
            </a:pPr>
            <a:endParaRPr lang="en-GB" dirty="0"/>
          </a:p>
          <a:p>
            <a:pPr marL="0" indent="0">
              <a:buNone/>
            </a:pPr>
            <a:r>
              <a:rPr lang="en-GB" i="1" dirty="0">
                <a:solidFill>
                  <a:srgbClr val="660033"/>
                </a:solidFill>
              </a:rPr>
              <a:t>E.g. Parental style could lead to an internal locus of control and high levels of independent behaviour</a:t>
            </a:r>
          </a:p>
          <a:p>
            <a:pPr marL="0" indent="0">
              <a:buNone/>
            </a:pPr>
            <a:endParaRPr lang="en-GB" i="1" dirty="0">
              <a:solidFill>
                <a:srgbClr val="660033"/>
              </a:solidFill>
            </a:endParaRPr>
          </a:p>
          <a:p>
            <a:pPr marL="0" indent="0">
              <a:buNone/>
            </a:pPr>
            <a:r>
              <a:rPr lang="en-GB" b="1" dirty="0"/>
              <a:t>Williams and </a:t>
            </a:r>
            <a:r>
              <a:rPr lang="en-GB" b="1" dirty="0" err="1"/>
              <a:t>Warchal</a:t>
            </a:r>
            <a:r>
              <a:rPr lang="en-GB" b="1" dirty="0"/>
              <a:t> (1981)</a:t>
            </a:r>
            <a:r>
              <a:rPr lang="en-GB" dirty="0"/>
              <a:t> studied 30 university students who were given a range of conformity tasks based on Asch’s procedure. Each student was also assessed using Rotter’s locus of control scale. They found that those who conformed did not score differently on the locus of control scale but they were less assertive.  </a:t>
            </a:r>
            <a:r>
              <a:rPr lang="en-GB" b="1" i="1" dirty="0"/>
              <a:t>What does this suggest?</a:t>
            </a:r>
          </a:p>
          <a:p>
            <a:pPr marL="0" indent="0">
              <a:buNone/>
            </a:pPr>
            <a:endParaRPr lang="en-GB" b="1" i="1" dirty="0">
              <a:solidFill>
                <a:srgbClr val="660033"/>
              </a:solidFill>
            </a:endParaRPr>
          </a:p>
          <a:p>
            <a:pPr marL="0" indent="0">
              <a:buNone/>
            </a:pPr>
            <a:r>
              <a:rPr lang="en-GB" b="1" i="1" dirty="0">
                <a:solidFill>
                  <a:srgbClr val="660033"/>
                </a:solidFill>
              </a:rPr>
              <a:t>It suggest that the research lacks reliability and that assertiveness may have more to do with independent behaviour than locus of control</a:t>
            </a:r>
          </a:p>
          <a:p>
            <a:pPr marL="0" indent="0">
              <a:buNone/>
            </a:pPr>
            <a:endParaRPr lang="en-GB" b="1" i="1" dirty="0">
              <a:solidFill>
                <a:srgbClr val="660033"/>
              </a:solidFill>
            </a:endParaRPr>
          </a:p>
        </p:txBody>
      </p:sp>
      <p:sp>
        <p:nvSpPr>
          <p:cNvPr id="4" name="Title 1"/>
          <p:cNvSpPr>
            <a:spLocks noGrp="1"/>
          </p:cNvSpPr>
          <p:nvPr>
            <p:ph type="title"/>
          </p:nvPr>
        </p:nvSpPr>
        <p:spPr>
          <a:solidFill>
            <a:srgbClr val="660033"/>
          </a:solidFill>
        </p:spPr>
        <p:style>
          <a:lnRef idx="0">
            <a:schemeClr val="accent5"/>
          </a:lnRef>
          <a:fillRef idx="3">
            <a:schemeClr val="accent5"/>
          </a:fillRef>
          <a:effectRef idx="3">
            <a:schemeClr val="accent5"/>
          </a:effectRef>
          <a:fontRef idx="minor">
            <a:schemeClr val="lt1"/>
          </a:fontRef>
        </p:style>
        <p:txBody>
          <a:bodyPr/>
          <a:lstStyle/>
          <a:p>
            <a:r>
              <a:rPr lang="en-GB" dirty="0"/>
              <a:t>Evaluation of theories of resistance to social influence:  </a:t>
            </a:r>
            <a:r>
              <a:rPr lang="en-GB" dirty="0">
                <a:solidFill>
                  <a:schemeClr val="accent4">
                    <a:lumMod val="40000"/>
                    <a:lumOff val="60000"/>
                  </a:schemeClr>
                </a:solidFill>
              </a:rPr>
              <a:t>Point 3</a:t>
            </a:r>
          </a:p>
        </p:txBody>
      </p:sp>
      <p:sp>
        <p:nvSpPr>
          <p:cNvPr id="5" name="16-Point Star 4"/>
          <p:cNvSpPr/>
          <p:nvPr/>
        </p:nvSpPr>
        <p:spPr>
          <a:xfrm rot="452609">
            <a:off x="9275805" y="2806807"/>
            <a:ext cx="2660822" cy="2860825"/>
          </a:xfrm>
          <a:prstGeom prst="star16">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a:t>Now see if you can write a PEEL evaluation using this information</a:t>
            </a:r>
          </a:p>
        </p:txBody>
      </p:sp>
    </p:spTree>
    <p:extLst>
      <p:ext uri="{BB962C8B-B14F-4D97-AF65-F5344CB8AC3E}">
        <p14:creationId xmlns:p14="http://schemas.microsoft.com/office/powerpoint/2010/main" val="190555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544B-8BB1-40B2-8AF8-1BE7091FFF83}"/>
              </a:ext>
            </a:extLst>
          </p:cNvPr>
          <p:cNvSpPr>
            <a:spLocks noGrp="1"/>
          </p:cNvSpPr>
          <p:nvPr>
            <p:ph type="title"/>
          </p:nvPr>
        </p:nvSpPr>
        <p:spPr>
          <a:solidFill>
            <a:srgbClr val="3366FF"/>
          </a:solidFill>
        </p:spPr>
        <p:style>
          <a:lnRef idx="0">
            <a:schemeClr val="accent2"/>
          </a:lnRef>
          <a:fillRef idx="3">
            <a:schemeClr val="accent2"/>
          </a:fillRef>
          <a:effectRef idx="3">
            <a:schemeClr val="accent2"/>
          </a:effectRef>
          <a:fontRef idx="minor">
            <a:schemeClr val="lt1"/>
          </a:fontRef>
        </p:style>
        <p:txBody>
          <a:bodyPr/>
          <a:lstStyle/>
          <a:p>
            <a:r>
              <a:rPr lang="en-GB" dirty="0"/>
              <a:t>Starter Activity</a:t>
            </a:r>
          </a:p>
        </p:txBody>
      </p:sp>
      <p:sp>
        <p:nvSpPr>
          <p:cNvPr id="3" name="Content Placeholder 2">
            <a:extLst>
              <a:ext uri="{FF2B5EF4-FFF2-40B4-BE49-F238E27FC236}">
                <a16:creationId xmlns:a16="http://schemas.microsoft.com/office/drawing/2014/main" id="{B8B1ADCD-A951-4468-A2C7-DA290057DF9F}"/>
              </a:ext>
            </a:extLst>
          </p:cNvPr>
          <p:cNvSpPr>
            <a:spLocks noGrp="1"/>
          </p:cNvSpPr>
          <p:nvPr>
            <p:ph idx="1"/>
          </p:nvPr>
        </p:nvSpPr>
        <p:spPr>
          <a:xfrm>
            <a:off x="838200" y="1825625"/>
            <a:ext cx="10515600" cy="715664"/>
          </a:xfrm>
        </p:spPr>
        <p:txBody>
          <a:bodyPr>
            <a:normAutofit fontScale="92500" lnSpcReduction="20000"/>
          </a:bodyPr>
          <a:lstStyle/>
          <a:p>
            <a:pPr marL="0" indent="0">
              <a:buNone/>
            </a:pPr>
            <a:r>
              <a:rPr lang="en-GB" dirty="0"/>
              <a:t>Using what you learned in the preparation work, compete the following matching activity.  Which cards belong with which cards?</a:t>
            </a:r>
          </a:p>
        </p:txBody>
      </p:sp>
      <p:sp>
        <p:nvSpPr>
          <p:cNvPr id="4" name="Rectangle: Rounded Corners 3">
            <a:extLst>
              <a:ext uri="{FF2B5EF4-FFF2-40B4-BE49-F238E27FC236}">
                <a16:creationId xmlns:a16="http://schemas.microsoft.com/office/drawing/2014/main" id="{D73BCA24-030D-4A5D-A415-0A4603DAB049}"/>
              </a:ext>
            </a:extLst>
          </p:cNvPr>
          <p:cNvSpPr/>
          <p:nvPr/>
        </p:nvSpPr>
        <p:spPr>
          <a:xfrm>
            <a:off x="356252" y="2476058"/>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These individuals are more likely to believe that their actions can make a difference </a:t>
            </a:r>
          </a:p>
        </p:txBody>
      </p:sp>
      <p:sp>
        <p:nvSpPr>
          <p:cNvPr id="5" name="Rectangle: Rounded Corners 4">
            <a:extLst>
              <a:ext uri="{FF2B5EF4-FFF2-40B4-BE49-F238E27FC236}">
                <a16:creationId xmlns:a16="http://schemas.microsoft.com/office/drawing/2014/main" id="{5C956D73-A744-4B26-804E-EC8A3622DB7E}"/>
              </a:ext>
            </a:extLst>
          </p:cNvPr>
          <p:cNvSpPr/>
          <p:nvPr/>
        </p:nvSpPr>
        <p:spPr>
          <a:xfrm>
            <a:off x="3333946" y="2486629"/>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 Milgram found that when there were two disobedient confederates present in the procedure</a:t>
            </a:r>
          </a:p>
        </p:txBody>
      </p:sp>
      <p:sp>
        <p:nvSpPr>
          <p:cNvPr id="6" name="Rectangle: Rounded Corners 5">
            <a:extLst>
              <a:ext uri="{FF2B5EF4-FFF2-40B4-BE49-F238E27FC236}">
                <a16:creationId xmlns:a16="http://schemas.microsoft.com/office/drawing/2014/main" id="{6F2B0369-94B5-40B2-BCF6-0C3FDA53DAD4}"/>
              </a:ext>
            </a:extLst>
          </p:cNvPr>
          <p:cNvSpPr/>
          <p:nvPr/>
        </p:nvSpPr>
        <p:spPr>
          <a:xfrm>
            <a:off x="6283358" y="2476058"/>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 This is because it helps the individual avoid ridicule </a:t>
            </a:r>
          </a:p>
        </p:txBody>
      </p:sp>
      <p:sp>
        <p:nvSpPr>
          <p:cNvPr id="7" name="Rectangle: Rounded Corners 6">
            <a:extLst>
              <a:ext uri="{FF2B5EF4-FFF2-40B4-BE49-F238E27FC236}">
                <a16:creationId xmlns:a16="http://schemas.microsoft.com/office/drawing/2014/main" id="{58CA0505-9DF6-435D-B4DC-AF207D235279}"/>
              </a:ext>
            </a:extLst>
          </p:cNvPr>
          <p:cNvSpPr/>
          <p:nvPr/>
        </p:nvSpPr>
        <p:spPr>
          <a:xfrm>
            <a:off x="450520" y="3647800"/>
            <a:ext cx="2762054" cy="6268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 Obedience rose to 92%</a:t>
            </a:r>
          </a:p>
        </p:txBody>
      </p:sp>
      <p:sp>
        <p:nvSpPr>
          <p:cNvPr id="8" name="Rectangle: Rounded Corners 7">
            <a:extLst>
              <a:ext uri="{FF2B5EF4-FFF2-40B4-BE49-F238E27FC236}">
                <a16:creationId xmlns:a16="http://schemas.microsoft.com/office/drawing/2014/main" id="{B7FD7BA4-5732-44A8-80B7-E870DEDD5416}"/>
              </a:ext>
            </a:extLst>
          </p:cNvPr>
          <p:cNvSpPr/>
          <p:nvPr/>
        </p:nvSpPr>
        <p:spPr>
          <a:xfrm>
            <a:off x="3333946" y="3647138"/>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 Having an ally helps people resist social pressures to conform or obey</a:t>
            </a:r>
          </a:p>
        </p:txBody>
      </p:sp>
      <p:sp>
        <p:nvSpPr>
          <p:cNvPr id="9" name="Rectangle: Rounded Corners 8">
            <a:extLst>
              <a:ext uri="{FF2B5EF4-FFF2-40B4-BE49-F238E27FC236}">
                <a16:creationId xmlns:a16="http://schemas.microsoft.com/office/drawing/2014/main" id="{E0F9E096-6F5F-4DB1-B2BB-4108006D9A4C}"/>
              </a:ext>
            </a:extLst>
          </p:cNvPr>
          <p:cNvSpPr/>
          <p:nvPr/>
        </p:nvSpPr>
        <p:spPr>
          <a:xfrm>
            <a:off x="6283358" y="3673615"/>
            <a:ext cx="2762054" cy="715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 Obedience dropped to 10%</a:t>
            </a:r>
          </a:p>
        </p:txBody>
      </p:sp>
      <p:sp>
        <p:nvSpPr>
          <p:cNvPr id="10" name="Rectangle: Rounded Corners 9">
            <a:extLst>
              <a:ext uri="{FF2B5EF4-FFF2-40B4-BE49-F238E27FC236}">
                <a16:creationId xmlns:a16="http://schemas.microsoft.com/office/drawing/2014/main" id="{4E9DF647-D219-4145-B02A-B4972482F019}"/>
              </a:ext>
            </a:extLst>
          </p:cNvPr>
          <p:cNvSpPr/>
          <p:nvPr/>
        </p:nvSpPr>
        <p:spPr>
          <a:xfrm>
            <a:off x="478213" y="4337244"/>
            <a:ext cx="2762054" cy="716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 When there were two obedient confederates</a:t>
            </a:r>
          </a:p>
        </p:txBody>
      </p:sp>
      <p:sp>
        <p:nvSpPr>
          <p:cNvPr id="11" name="Rectangle: Rounded Corners 10">
            <a:extLst>
              <a:ext uri="{FF2B5EF4-FFF2-40B4-BE49-F238E27FC236}">
                <a16:creationId xmlns:a16="http://schemas.microsoft.com/office/drawing/2014/main" id="{D26B07F8-017C-4923-B3DD-9492CA2D6BBB}"/>
              </a:ext>
            </a:extLst>
          </p:cNvPr>
          <p:cNvSpPr/>
          <p:nvPr/>
        </p:nvSpPr>
        <p:spPr>
          <a:xfrm>
            <a:off x="3348284" y="4769257"/>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10. An internal locus of control helps people resist pressures to conform or obey</a:t>
            </a:r>
          </a:p>
        </p:txBody>
      </p:sp>
      <p:sp>
        <p:nvSpPr>
          <p:cNvPr id="12" name="Rectangle: Rounded Corners 11">
            <a:extLst>
              <a:ext uri="{FF2B5EF4-FFF2-40B4-BE49-F238E27FC236}">
                <a16:creationId xmlns:a16="http://schemas.microsoft.com/office/drawing/2014/main" id="{8B4F3B47-BF32-4B4A-A3CC-F062150FD222}"/>
              </a:ext>
            </a:extLst>
          </p:cNvPr>
          <p:cNvSpPr/>
          <p:nvPr/>
        </p:nvSpPr>
        <p:spPr>
          <a:xfrm>
            <a:off x="6283358" y="4504622"/>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11. It means the consequences are shared with someone else </a:t>
            </a:r>
          </a:p>
        </p:txBody>
      </p:sp>
      <p:sp>
        <p:nvSpPr>
          <p:cNvPr id="14" name="Rectangle: Rounded Corners 13">
            <a:extLst>
              <a:ext uri="{FF2B5EF4-FFF2-40B4-BE49-F238E27FC236}">
                <a16:creationId xmlns:a16="http://schemas.microsoft.com/office/drawing/2014/main" id="{999DCE03-C3D0-46A2-9114-EE46CDCDC7EA}"/>
              </a:ext>
            </a:extLst>
          </p:cNvPr>
          <p:cNvSpPr/>
          <p:nvPr/>
        </p:nvSpPr>
        <p:spPr>
          <a:xfrm>
            <a:off x="413210" y="5116079"/>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12. This demonstrates the power of social support for non-obedience</a:t>
            </a:r>
          </a:p>
        </p:txBody>
      </p:sp>
      <p:sp>
        <p:nvSpPr>
          <p:cNvPr id="15" name="Rectangle: Rounded Corners 14">
            <a:extLst>
              <a:ext uri="{FF2B5EF4-FFF2-40B4-BE49-F238E27FC236}">
                <a16:creationId xmlns:a16="http://schemas.microsoft.com/office/drawing/2014/main" id="{6D2965AF-CD9E-45EC-ACDC-E43BDD94FEB3}"/>
              </a:ext>
            </a:extLst>
          </p:cNvPr>
          <p:cNvSpPr/>
          <p:nvPr/>
        </p:nvSpPr>
        <p:spPr>
          <a:xfrm>
            <a:off x="6311642" y="5661628"/>
            <a:ext cx="2762054" cy="831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13. Conformity dropped to 5.5%</a:t>
            </a:r>
          </a:p>
        </p:txBody>
      </p:sp>
      <p:sp>
        <p:nvSpPr>
          <p:cNvPr id="16" name="Rectangle: Rounded Corners 15">
            <a:extLst>
              <a:ext uri="{FF2B5EF4-FFF2-40B4-BE49-F238E27FC236}">
                <a16:creationId xmlns:a16="http://schemas.microsoft.com/office/drawing/2014/main" id="{EA68235C-72C1-4B33-89E5-4E18099A177D}"/>
              </a:ext>
            </a:extLst>
          </p:cNvPr>
          <p:cNvSpPr/>
          <p:nvPr/>
        </p:nvSpPr>
        <p:spPr>
          <a:xfrm>
            <a:off x="9163837" y="2487057"/>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 When one confederate dissented from the majority</a:t>
            </a:r>
          </a:p>
        </p:txBody>
      </p:sp>
      <p:sp>
        <p:nvSpPr>
          <p:cNvPr id="17" name="Rectangle: Rounded Corners 16">
            <a:extLst>
              <a:ext uri="{FF2B5EF4-FFF2-40B4-BE49-F238E27FC236}">
                <a16:creationId xmlns:a16="http://schemas.microsoft.com/office/drawing/2014/main" id="{9FD89CCB-D115-4046-B880-6AE03D528FE2}"/>
              </a:ext>
            </a:extLst>
          </p:cNvPr>
          <p:cNvSpPr/>
          <p:nvPr/>
        </p:nvSpPr>
        <p:spPr>
          <a:xfrm>
            <a:off x="9163837" y="3667910"/>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 This demonstrates the power of social support for non-conformity</a:t>
            </a:r>
          </a:p>
        </p:txBody>
      </p:sp>
    </p:spTree>
    <p:extLst>
      <p:ext uri="{BB962C8B-B14F-4D97-AF65-F5344CB8AC3E}">
        <p14:creationId xmlns:p14="http://schemas.microsoft.com/office/powerpoint/2010/main" val="4049843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544B-8BB1-40B2-8AF8-1BE7091FFF83}"/>
              </a:ext>
            </a:extLst>
          </p:cNvPr>
          <p:cNvSpPr>
            <a:spLocks noGrp="1"/>
          </p:cNvSpPr>
          <p:nvPr>
            <p:ph type="title"/>
          </p:nvPr>
        </p:nvSpPr>
        <p:spPr>
          <a:solidFill>
            <a:srgbClr val="3366FF"/>
          </a:solidFill>
        </p:spPr>
        <p:style>
          <a:lnRef idx="0">
            <a:schemeClr val="accent2"/>
          </a:lnRef>
          <a:fillRef idx="3">
            <a:schemeClr val="accent2"/>
          </a:fillRef>
          <a:effectRef idx="3">
            <a:schemeClr val="accent2"/>
          </a:effectRef>
          <a:fontRef idx="minor">
            <a:schemeClr val="lt1"/>
          </a:fontRef>
        </p:style>
        <p:txBody>
          <a:bodyPr/>
          <a:lstStyle/>
          <a:p>
            <a:r>
              <a:rPr lang="en-GB" dirty="0"/>
              <a:t>Starter Activity</a:t>
            </a:r>
          </a:p>
        </p:txBody>
      </p:sp>
      <p:sp>
        <p:nvSpPr>
          <p:cNvPr id="3" name="Content Placeholder 2">
            <a:extLst>
              <a:ext uri="{FF2B5EF4-FFF2-40B4-BE49-F238E27FC236}">
                <a16:creationId xmlns:a16="http://schemas.microsoft.com/office/drawing/2014/main" id="{B8B1ADCD-A951-4468-A2C7-DA290057DF9F}"/>
              </a:ext>
            </a:extLst>
          </p:cNvPr>
          <p:cNvSpPr>
            <a:spLocks noGrp="1"/>
          </p:cNvSpPr>
          <p:nvPr>
            <p:ph idx="1"/>
          </p:nvPr>
        </p:nvSpPr>
        <p:spPr>
          <a:xfrm>
            <a:off x="838200" y="1825625"/>
            <a:ext cx="10515600" cy="715664"/>
          </a:xfrm>
        </p:spPr>
        <p:txBody>
          <a:bodyPr>
            <a:normAutofit/>
          </a:bodyPr>
          <a:lstStyle/>
          <a:p>
            <a:pPr marL="0" indent="0">
              <a:buNone/>
            </a:pPr>
            <a:r>
              <a:rPr lang="en-GB" b="1" i="1" dirty="0"/>
              <a:t>Did you get it right?</a:t>
            </a:r>
          </a:p>
        </p:txBody>
      </p:sp>
      <p:sp>
        <p:nvSpPr>
          <p:cNvPr id="4" name="Rectangle: Rounded Corners 3">
            <a:extLst>
              <a:ext uri="{FF2B5EF4-FFF2-40B4-BE49-F238E27FC236}">
                <a16:creationId xmlns:a16="http://schemas.microsoft.com/office/drawing/2014/main" id="{D73BCA24-030D-4A5D-A415-0A4603DAB049}"/>
              </a:ext>
            </a:extLst>
          </p:cNvPr>
          <p:cNvSpPr/>
          <p:nvPr/>
        </p:nvSpPr>
        <p:spPr>
          <a:xfrm>
            <a:off x="319921" y="3549737"/>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 These individuals are more likely to believe that their actions can make a difference </a:t>
            </a:r>
          </a:p>
        </p:txBody>
      </p:sp>
      <p:sp>
        <p:nvSpPr>
          <p:cNvPr id="5" name="Rectangle: Rounded Corners 4">
            <a:extLst>
              <a:ext uri="{FF2B5EF4-FFF2-40B4-BE49-F238E27FC236}">
                <a16:creationId xmlns:a16="http://schemas.microsoft.com/office/drawing/2014/main" id="{5C956D73-A744-4B26-804E-EC8A3622DB7E}"/>
              </a:ext>
            </a:extLst>
          </p:cNvPr>
          <p:cNvSpPr/>
          <p:nvPr/>
        </p:nvSpPr>
        <p:spPr>
          <a:xfrm>
            <a:off x="3333946" y="2486629"/>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 Milgram found that when there were two disobedient confederates present in the procedure</a:t>
            </a:r>
          </a:p>
        </p:txBody>
      </p:sp>
      <p:sp>
        <p:nvSpPr>
          <p:cNvPr id="6" name="Rectangle: Rounded Corners 5">
            <a:extLst>
              <a:ext uri="{FF2B5EF4-FFF2-40B4-BE49-F238E27FC236}">
                <a16:creationId xmlns:a16="http://schemas.microsoft.com/office/drawing/2014/main" id="{6F2B0369-94B5-40B2-BCF6-0C3FDA53DAD4}"/>
              </a:ext>
            </a:extLst>
          </p:cNvPr>
          <p:cNvSpPr/>
          <p:nvPr/>
        </p:nvSpPr>
        <p:spPr>
          <a:xfrm>
            <a:off x="2994490" y="5719817"/>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 This is because it helps the individual avoid ridicule </a:t>
            </a:r>
          </a:p>
        </p:txBody>
      </p:sp>
      <p:sp>
        <p:nvSpPr>
          <p:cNvPr id="7" name="Rectangle: Rounded Corners 6">
            <a:extLst>
              <a:ext uri="{FF2B5EF4-FFF2-40B4-BE49-F238E27FC236}">
                <a16:creationId xmlns:a16="http://schemas.microsoft.com/office/drawing/2014/main" id="{58CA0505-9DF6-435D-B4DC-AF207D235279}"/>
              </a:ext>
            </a:extLst>
          </p:cNvPr>
          <p:cNvSpPr/>
          <p:nvPr/>
        </p:nvSpPr>
        <p:spPr>
          <a:xfrm>
            <a:off x="6213150" y="3214850"/>
            <a:ext cx="2762054" cy="6268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 Obedience rose to 92%</a:t>
            </a:r>
          </a:p>
        </p:txBody>
      </p:sp>
      <p:sp>
        <p:nvSpPr>
          <p:cNvPr id="8" name="Rectangle: Rounded Corners 7">
            <a:extLst>
              <a:ext uri="{FF2B5EF4-FFF2-40B4-BE49-F238E27FC236}">
                <a16:creationId xmlns:a16="http://schemas.microsoft.com/office/drawing/2014/main" id="{B7FD7BA4-5732-44A8-80B7-E870DEDD5416}"/>
              </a:ext>
            </a:extLst>
          </p:cNvPr>
          <p:cNvSpPr/>
          <p:nvPr/>
        </p:nvSpPr>
        <p:spPr>
          <a:xfrm>
            <a:off x="301853" y="5719818"/>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 Having an ally helps people resist social pressures to conform or obey</a:t>
            </a:r>
          </a:p>
        </p:txBody>
      </p:sp>
      <p:sp>
        <p:nvSpPr>
          <p:cNvPr id="9" name="Rectangle: Rounded Corners 8">
            <a:extLst>
              <a:ext uri="{FF2B5EF4-FFF2-40B4-BE49-F238E27FC236}">
                <a16:creationId xmlns:a16="http://schemas.microsoft.com/office/drawing/2014/main" id="{E0F9E096-6F5F-4DB1-B2BB-4108006D9A4C}"/>
              </a:ext>
            </a:extLst>
          </p:cNvPr>
          <p:cNvSpPr/>
          <p:nvPr/>
        </p:nvSpPr>
        <p:spPr>
          <a:xfrm>
            <a:off x="3333946" y="3547278"/>
            <a:ext cx="2762054" cy="715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 Obedience dropped to 10%</a:t>
            </a:r>
          </a:p>
        </p:txBody>
      </p:sp>
      <p:sp>
        <p:nvSpPr>
          <p:cNvPr id="10" name="Rectangle: Rounded Corners 9">
            <a:extLst>
              <a:ext uri="{FF2B5EF4-FFF2-40B4-BE49-F238E27FC236}">
                <a16:creationId xmlns:a16="http://schemas.microsoft.com/office/drawing/2014/main" id="{4E9DF647-D219-4145-B02A-B4972482F019}"/>
              </a:ext>
            </a:extLst>
          </p:cNvPr>
          <p:cNvSpPr/>
          <p:nvPr/>
        </p:nvSpPr>
        <p:spPr>
          <a:xfrm>
            <a:off x="6203821" y="2512922"/>
            <a:ext cx="2762054" cy="7162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9. When there were two obedient confederates</a:t>
            </a:r>
          </a:p>
        </p:txBody>
      </p:sp>
      <p:sp>
        <p:nvSpPr>
          <p:cNvPr id="11" name="Rectangle: Rounded Corners 10">
            <a:extLst>
              <a:ext uri="{FF2B5EF4-FFF2-40B4-BE49-F238E27FC236}">
                <a16:creationId xmlns:a16="http://schemas.microsoft.com/office/drawing/2014/main" id="{D26B07F8-017C-4923-B3DD-9492CA2D6BBB}"/>
              </a:ext>
            </a:extLst>
          </p:cNvPr>
          <p:cNvSpPr/>
          <p:nvPr/>
        </p:nvSpPr>
        <p:spPr>
          <a:xfrm>
            <a:off x="301853" y="2541289"/>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10. An internal locus of control helps people resist pressures to conform or obey</a:t>
            </a:r>
          </a:p>
        </p:txBody>
      </p:sp>
      <p:sp>
        <p:nvSpPr>
          <p:cNvPr id="12" name="Rectangle: Rounded Corners 11">
            <a:extLst>
              <a:ext uri="{FF2B5EF4-FFF2-40B4-BE49-F238E27FC236}">
                <a16:creationId xmlns:a16="http://schemas.microsoft.com/office/drawing/2014/main" id="{8B4F3B47-BF32-4B4A-A3CC-F062150FD222}"/>
              </a:ext>
            </a:extLst>
          </p:cNvPr>
          <p:cNvSpPr/>
          <p:nvPr/>
        </p:nvSpPr>
        <p:spPr>
          <a:xfrm>
            <a:off x="5756544" y="5719817"/>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11. It means the consequences are shared with someone else </a:t>
            </a:r>
          </a:p>
        </p:txBody>
      </p:sp>
      <p:sp>
        <p:nvSpPr>
          <p:cNvPr id="14" name="Rectangle: Rounded Corners 13">
            <a:extLst>
              <a:ext uri="{FF2B5EF4-FFF2-40B4-BE49-F238E27FC236}">
                <a16:creationId xmlns:a16="http://schemas.microsoft.com/office/drawing/2014/main" id="{999DCE03-C3D0-46A2-9114-EE46CDCDC7EA}"/>
              </a:ext>
            </a:extLst>
          </p:cNvPr>
          <p:cNvSpPr/>
          <p:nvPr/>
        </p:nvSpPr>
        <p:spPr>
          <a:xfrm>
            <a:off x="3333946" y="4259944"/>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12. This demonstrates the power of social support for non-obedience</a:t>
            </a:r>
          </a:p>
        </p:txBody>
      </p:sp>
      <p:sp>
        <p:nvSpPr>
          <p:cNvPr id="15" name="Rectangle: Rounded Corners 14">
            <a:extLst>
              <a:ext uri="{FF2B5EF4-FFF2-40B4-BE49-F238E27FC236}">
                <a16:creationId xmlns:a16="http://schemas.microsoft.com/office/drawing/2014/main" id="{6D2965AF-CD9E-45EC-ACDC-E43BDD94FEB3}"/>
              </a:ext>
            </a:extLst>
          </p:cNvPr>
          <p:cNvSpPr/>
          <p:nvPr/>
        </p:nvSpPr>
        <p:spPr>
          <a:xfrm>
            <a:off x="9163837" y="3493841"/>
            <a:ext cx="2762054" cy="831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13. Conformity dropped to 5.5%</a:t>
            </a:r>
          </a:p>
        </p:txBody>
      </p:sp>
      <p:sp>
        <p:nvSpPr>
          <p:cNvPr id="16" name="Rectangle: Rounded Corners 15">
            <a:extLst>
              <a:ext uri="{FF2B5EF4-FFF2-40B4-BE49-F238E27FC236}">
                <a16:creationId xmlns:a16="http://schemas.microsoft.com/office/drawing/2014/main" id="{EA68235C-72C1-4B33-89E5-4E18099A177D}"/>
              </a:ext>
            </a:extLst>
          </p:cNvPr>
          <p:cNvSpPr/>
          <p:nvPr/>
        </p:nvSpPr>
        <p:spPr>
          <a:xfrm>
            <a:off x="9163837" y="2487057"/>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 When one confederate dissented from the majority</a:t>
            </a:r>
          </a:p>
        </p:txBody>
      </p:sp>
      <p:sp>
        <p:nvSpPr>
          <p:cNvPr id="17" name="Rectangle: Rounded Corners 16">
            <a:extLst>
              <a:ext uri="{FF2B5EF4-FFF2-40B4-BE49-F238E27FC236}">
                <a16:creationId xmlns:a16="http://schemas.microsoft.com/office/drawing/2014/main" id="{9FD89CCB-D115-4046-B880-6AE03D528FE2}"/>
              </a:ext>
            </a:extLst>
          </p:cNvPr>
          <p:cNvSpPr/>
          <p:nvPr/>
        </p:nvSpPr>
        <p:spPr>
          <a:xfrm>
            <a:off x="9128095" y="4290210"/>
            <a:ext cx="2762054" cy="10416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8. This demonstrates the power of social support for non-conformity</a:t>
            </a:r>
          </a:p>
        </p:txBody>
      </p:sp>
    </p:spTree>
    <p:extLst>
      <p:ext uri="{BB962C8B-B14F-4D97-AF65-F5344CB8AC3E}">
        <p14:creationId xmlns:p14="http://schemas.microsoft.com/office/powerpoint/2010/main" val="27491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fade">
                                      <p:cBhvr>
                                        <p:cTn id="48" dur="500"/>
                                        <p:tgtEl>
                                          <p:spTgt spid="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Some people don’t have to work hard to do well, they are just lucky in life</a:t>
            </a:r>
          </a:p>
          <a:p>
            <a:pPr marL="0" indent="0">
              <a:buNone/>
            </a:pPr>
            <a:endParaRPr lang="en-GB" dirty="0"/>
          </a:p>
          <a:p>
            <a:pPr marL="0" indent="0">
              <a:buNone/>
            </a:pPr>
            <a:r>
              <a:rPr lang="en-GB" b="1" dirty="0">
                <a:solidFill>
                  <a:schemeClr val="accent4">
                    <a:lumMod val="75000"/>
                  </a:schemeClr>
                </a:solidFill>
              </a:rPr>
              <a:t>External</a:t>
            </a:r>
          </a:p>
          <a:p>
            <a:pPr marL="0" indent="0">
              <a:buNone/>
            </a:pPr>
            <a:endParaRPr lang="en-GB" dirty="0"/>
          </a:p>
        </p:txBody>
      </p:sp>
    </p:spTree>
    <p:extLst>
      <p:ext uri="{BB962C8B-B14F-4D97-AF65-F5344CB8AC3E}">
        <p14:creationId xmlns:p14="http://schemas.microsoft.com/office/powerpoint/2010/main" val="133855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I believe that fate brings people together</a:t>
            </a:r>
          </a:p>
          <a:p>
            <a:pPr marL="0" indent="0">
              <a:buNone/>
            </a:pPr>
            <a:endParaRPr lang="en-GB" dirty="0"/>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External</a:t>
            </a:r>
          </a:p>
          <a:p>
            <a:pPr marL="0" indent="0">
              <a:buNone/>
            </a:pPr>
            <a:endParaRPr lang="en-GB" dirty="0"/>
          </a:p>
        </p:txBody>
      </p:sp>
    </p:spTree>
    <p:extLst>
      <p:ext uri="{BB962C8B-B14F-4D97-AF65-F5344CB8AC3E}">
        <p14:creationId xmlns:p14="http://schemas.microsoft.com/office/powerpoint/2010/main" val="19016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If you work hard in life, you’re likely to get what you want</a:t>
            </a:r>
          </a:p>
          <a:p>
            <a:pPr marL="0" indent="0">
              <a:buNone/>
            </a:pPr>
            <a:endParaRPr lang="en-GB" dirty="0"/>
          </a:p>
          <a:p>
            <a:pPr marL="0" indent="0">
              <a:buNone/>
            </a:pPr>
            <a:endParaRPr lang="en-GB" dirty="0"/>
          </a:p>
          <a:p>
            <a:pPr marL="0" indent="0">
              <a:buNone/>
            </a:pPr>
            <a:r>
              <a:rPr lang="en-GB" b="1" dirty="0">
                <a:solidFill>
                  <a:schemeClr val="accent4">
                    <a:lumMod val="75000"/>
                  </a:schemeClr>
                </a:solidFill>
              </a:rPr>
              <a:t>Internal</a:t>
            </a:r>
          </a:p>
          <a:p>
            <a:pPr marL="0" indent="0">
              <a:buNone/>
            </a:pPr>
            <a:endParaRPr lang="en-GB" dirty="0"/>
          </a:p>
        </p:txBody>
      </p:sp>
    </p:spTree>
    <p:extLst>
      <p:ext uri="{BB962C8B-B14F-4D97-AF65-F5344CB8AC3E}">
        <p14:creationId xmlns:p14="http://schemas.microsoft.com/office/powerpoint/2010/main" val="24177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I’m not good at learning languages. Some people have the gift and others don’t</a:t>
            </a:r>
          </a:p>
          <a:p>
            <a:pPr marL="0" indent="0">
              <a:buNone/>
            </a:pPr>
            <a:endParaRPr lang="en-GB" dirty="0"/>
          </a:p>
          <a:p>
            <a:pPr marL="0" indent="0">
              <a:buNone/>
            </a:pPr>
            <a:r>
              <a:rPr lang="en-GB" b="1" dirty="0">
                <a:solidFill>
                  <a:schemeClr val="accent4">
                    <a:lumMod val="75000"/>
                  </a:schemeClr>
                </a:solidFill>
              </a:rPr>
              <a:t>External</a:t>
            </a:r>
          </a:p>
          <a:p>
            <a:pPr marL="0" indent="0">
              <a:buNone/>
            </a:pPr>
            <a:endParaRPr lang="en-GB" dirty="0"/>
          </a:p>
        </p:txBody>
      </p:sp>
    </p:spTree>
    <p:extLst>
      <p:ext uri="{BB962C8B-B14F-4D97-AF65-F5344CB8AC3E}">
        <p14:creationId xmlns:p14="http://schemas.microsoft.com/office/powerpoint/2010/main" val="65527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You make your own luck in life</a:t>
            </a:r>
          </a:p>
          <a:p>
            <a:pPr marL="0" indent="0">
              <a:buNone/>
            </a:pPr>
            <a:endParaRPr lang="en-GB" dirty="0"/>
          </a:p>
          <a:p>
            <a:pPr marL="0" indent="0">
              <a:buNone/>
            </a:pPr>
            <a:endParaRPr lang="en-GB" dirty="0"/>
          </a:p>
          <a:p>
            <a:pPr marL="0" indent="0">
              <a:buNone/>
            </a:pPr>
            <a:r>
              <a:rPr lang="en-GB" b="1" dirty="0">
                <a:solidFill>
                  <a:schemeClr val="accent4">
                    <a:lumMod val="75000"/>
                  </a:schemeClr>
                </a:solidFill>
              </a:rPr>
              <a:t>Internal</a:t>
            </a:r>
          </a:p>
          <a:p>
            <a:pPr marL="0" indent="0">
              <a:buNone/>
            </a:pPr>
            <a:endParaRPr lang="en-GB" dirty="0"/>
          </a:p>
        </p:txBody>
      </p:sp>
    </p:spTree>
    <p:extLst>
      <p:ext uri="{BB962C8B-B14F-4D97-AF65-F5344CB8AC3E}">
        <p14:creationId xmlns:p14="http://schemas.microsoft.com/office/powerpoint/2010/main" val="311525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A0490-69FC-4604-9DF1-8955AAC8BF70}"/>
              </a:ext>
            </a:extLst>
          </p:cNvPr>
          <p:cNvSpPr>
            <a:spLocks noGrp="1"/>
          </p:cNvSpPr>
          <p:nvPr>
            <p:ph type="title"/>
          </p:nvPr>
        </p:nvSpPr>
        <p:spPr>
          <a:solidFill>
            <a:srgbClr val="33CC33"/>
          </a:solidFill>
        </p:spPr>
        <p:style>
          <a:lnRef idx="0">
            <a:schemeClr val="accent3"/>
          </a:lnRef>
          <a:fillRef idx="3">
            <a:schemeClr val="accent3"/>
          </a:fillRef>
          <a:effectRef idx="3">
            <a:schemeClr val="accent3"/>
          </a:effectRef>
          <a:fontRef idx="minor">
            <a:schemeClr val="lt1"/>
          </a:fontRef>
        </p:style>
        <p:txBody>
          <a:bodyPr/>
          <a:lstStyle/>
          <a:p>
            <a:r>
              <a:rPr lang="en-GB" dirty="0"/>
              <a:t>Locus of control:  </a:t>
            </a:r>
            <a:r>
              <a:rPr lang="en-GB" dirty="0">
                <a:solidFill>
                  <a:schemeClr val="accent4">
                    <a:lumMod val="40000"/>
                    <a:lumOff val="60000"/>
                  </a:schemeClr>
                </a:solidFill>
              </a:rPr>
              <a:t>Internal or external?</a:t>
            </a:r>
          </a:p>
        </p:txBody>
      </p:sp>
      <p:sp>
        <p:nvSpPr>
          <p:cNvPr id="3" name="Content Placeholder 2">
            <a:extLst>
              <a:ext uri="{FF2B5EF4-FFF2-40B4-BE49-F238E27FC236}">
                <a16:creationId xmlns:a16="http://schemas.microsoft.com/office/drawing/2014/main" id="{13A4FC78-8B5D-4183-9538-05D265A441BA}"/>
              </a:ext>
            </a:extLst>
          </p:cNvPr>
          <p:cNvSpPr>
            <a:spLocks noGrp="1"/>
          </p:cNvSpPr>
          <p:nvPr>
            <p:ph idx="1"/>
          </p:nvPr>
        </p:nvSpPr>
        <p:spPr/>
        <p:txBody>
          <a:bodyPr/>
          <a:lstStyle/>
          <a:p>
            <a:pPr marL="0" indent="0">
              <a:buNone/>
            </a:pPr>
            <a:r>
              <a:rPr lang="en-GB" dirty="0"/>
              <a:t>If I don’t like something in my life, I change it</a:t>
            </a:r>
          </a:p>
          <a:p>
            <a:pPr marL="0" indent="0">
              <a:buNone/>
            </a:pPr>
            <a:endParaRPr lang="en-GB" dirty="0"/>
          </a:p>
          <a:p>
            <a:pPr marL="0" indent="0">
              <a:buNone/>
            </a:pPr>
            <a:endParaRPr lang="en-GB" dirty="0"/>
          </a:p>
          <a:p>
            <a:pPr marL="0" indent="0">
              <a:buNone/>
            </a:pPr>
            <a:r>
              <a:rPr lang="en-GB" b="1" dirty="0">
                <a:solidFill>
                  <a:schemeClr val="accent4">
                    <a:lumMod val="75000"/>
                  </a:schemeClr>
                </a:solidFill>
              </a:rPr>
              <a:t>Internal</a:t>
            </a:r>
          </a:p>
          <a:p>
            <a:pPr marL="0" indent="0">
              <a:buNone/>
            </a:pPr>
            <a:endParaRPr lang="en-GB" dirty="0"/>
          </a:p>
        </p:txBody>
      </p:sp>
    </p:spTree>
    <p:extLst>
      <p:ext uri="{BB962C8B-B14F-4D97-AF65-F5344CB8AC3E}">
        <p14:creationId xmlns:p14="http://schemas.microsoft.com/office/powerpoint/2010/main" val="29499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1685</Words>
  <Application>Microsoft Office PowerPoint</Application>
  <PresentationFormat>Widescreen</PresentationFormat>
  <Paragraphs>110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Resistance to Social Influence</vt:lpstr>
      <vt:lpstr>Starter Activity</vt:lpstr>
      <vt:lpstr>Starter Activity</vt:lpstr>
      <vt:lpstr>Locus of control:  Internal or external?</vt:lpstr>
      <vt:lpstr>Locus of control:  Internal or external?</vt:lpstr>
      <vt:lpstr>Locus of control:  Internal or external?</vt:lpstr>
      <vt:lpstr>Locus of control:  Internal or external?</vt:lpstr>
      <vt:lpstr>Locus of control:  Internal or external?</vt:lpstr>
      <vt:lpstr>Locus of control:  Internal or external?</vt:lpstr>
      <vt:lpstr>Locus of control:  Internal or external?</vt:lpstr>
      <vt:lpstr>Applying the theory</vt:lpstr>
      <vt:lpstr>Exam Practice</vt:lpstr>
      <vt:lpstr>Exam Practice: Mark Scheme</vt:lpstr>
      <vt:lpstr>Evaluation of theories of resistance to social influence:  Point 1</vt:lpstr>
      <vt:lpstr>Evaluation of theories of resistance to social influence</vt:lpstr>
      <vt:lpstr>Evaluation of theories of resistance to social influence:  Point 2</vt:lpstr>
      <vt:lpstr>Evaluation of theories of resistance to social influence:  Point 2</vt:lpstr>
      <vt:lpstr>Evaluation of theories of resistance to social influence:  Point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to Social Influence</dc:title>
  <dc:creator>Stacey Marks</dc:creator>
  <cp:lastModifiedBy>Stacey Marks</cp:lastModifiedBy>
  <cp:revision>38</cp:revision>
  <dcterms:created xsi:type="dcterms:W3CDTF">2020-10-13T11:28:38Z</dcterms:created>
  <dcterms:modified xsi:type="dcterms:W3CDTF">2020-10-20T10:05:20Z</dcterms:modified>
</cp:coreProperties>
</file>