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66" r:id="rId3"/>
    <p:sldId id="276" r:id="rId4"/>
    <p:sldId id="288" r:id="rId5"/>
    <p:sldId id="277" r:id="rId6"/>
    <p:sldId id="278" r:id="rId7"/>
    <p:sldId id="279" r:id="rId8"/>
    <p:sldId id="259" r:id="rId9"/>
    <p:sldId id="258" r:id="rId10"/>
    <p:sldId id="280" r:id="rId11"/>
    <p:sldId id="281" r:id="rId12"/>
    <p:sldId id="282" r:id="rId13"/>
    <p:sldId id="289" r:id="rId14"/>
    <p:sldId id="283" r:id="rId15"/>
    <p:sldId id="284" r:id="rId16"/>
    <p:sldId id="285" r:id="rId17"/>
    <p:sldId id="286" r:id="rId18"/>
    <p:sldId id="287" r:id="rId1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660"/>
  </p:normalViewPr>
  <p:slideViewPr>
    <p:cSldViewPr>
      <p:cViewPr varScale="1">
        <p:scale>
          <a:sx n="73" d="100"/>
          <a:sy n="73" d="100"/>
        </p:scale>
        <p:origin x="51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5501790-085E-4765-8AEF-5BB2BA88A990}" type="datetimeFigureOut">
              <a:rPr lang="en-GB" smtClean="0"/>
              <a:t>05/12/2019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FBCFCFB-B96F-46B4-8510-466B73E3A5A5}" type="slidenum">
              <a:rPr lang="en-GB" smtClean="0"/>
              <a:t>‹#›</a:t>
            </a:fld>
            <a:endParaRPr lang="en-GB"/>
          </a:p>
        </p:txBody>
      </p:sp>
    </p:spTree>
    <p:extLst>
      <p:ext uri="{BB962C8B-B14F-4D97-AF65-F5344CB8AC3E}">
        <p14:creationId xmlns:p14="http://schemas.microsoft.com/office/powerpoint/2010/main" val="36609926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9A099C-B571-451C-935C-CD9CD751C317}"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953921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9A099C-B571-451C-935C-CD9CD751C317}"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144416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9A099C-B571-451C-935C-CD9CD751C317}"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252462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9A099C-B571-451C-935C-CD9CD751C317}"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64379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A099C-B571-451C-935C-CD9CD751C317}"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280012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9A099C-B571-451C-935C-CD9CD751C317}"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204753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9A099C-B571-451C-935C-CD9CD751C317}" type="datetimeFigureOut">
              <a:rPr lang="en-GB" smtClean="0"/>
              <a:t>05/12/2019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96583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9A099C-B571-451C-935C-CD9CD751C317}"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12323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A099C-B571-451C-935C-CD9CD751C317}" type="datetimeFigureOut">
              <a:rPr lang="en-GB" smtClean="0"/>
              <a:t>05/12/2019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183548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A099C-B571-451C-935C-CD9CD751C317}"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388957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A099C-B571-451C-935C-CD9CD751C317}"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C8136-9988-472A-A7CA-8709EB7857BF}" type="slidenum">
              <a:rPr lang="en-GB" smtClean="0"/>
              <a:t>‹#›</a:t>
            </a:fld>
            <a:endParaRPr lang="en-GB"/>
          </a:p>
        </p:txBody>
      </p:sp>
    </p:spTree>
    <p:extLst>
      <p:ext uri="{BB962C8B-B14F-4D97-AF65-F5344CB8AC3E}">
        <p14:creationId xmlns:p14="http://schemas.microsoft.com/office/powerpoint/2010/main" val="386727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A099C-B571-451C-935C-CD9CD751C317}" type="datetimeFigureOut">
              <a:rPr lang="en-GB" smtClean="0"/>
              <a:t>05/12/2019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C8136-9988-472A-A7CA-8709EB7857BF}" type="slidenum">
              <a:rPr lang="en-GB" smtClean="0"/>
              <a:t>‹#›</a:t>
            </a:fld>
            <a:endParaRPr lang="en-GB"/>
          </a:p>
        </p:txBody>
      </p:sp>
    </p:spTree>
    <p:extLst>
      <p:ext uri="{BB962C8B-B14F-4D97-AF65-F5344CB8AC3E}">
        <p14:creationId xmlns:p14="http://schemas.microsoft.com/office/powerpoint/2010/main" val="224242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a:t>
            </a:r>
            <a:r>
              <a:rPr lang="en-GB" dirty="0" smtClean="0"/>
              <a:t>orgetting</a:t>
            </a:r>
            <a:endParaRPr lang="en-GB" dirty="0"/>
          </a:p>
        </p:txBody>
      </p:sp>
      <p:sp>
        <p:nvSpPr>
          <p:cNvPr id="3" name="Subtitle 2"/>
          <p:cNvSpPr>
            <a:spLocks noGrp="1"/>
          </p:cNvSpPr>
          <p:nvPr>
            <p:ph type="subTitle" idx="1"/>
          </p:nvPr>
        </p:nvSpPr>
        <p:spPr/>
        <p:txBody>
          <a:bodyPr/>
          <a:lstStyle/>
          <a:p>
            <a:r>
              <a:rPr lang="en-GB" dirty="0" smtClean="0"/>
              <a:t>Retrieval failure due to absence of cues</a:t>
            </a:r>
            <a:endParaRPr lang="en-GB" dirty="0"/>
          </a:p>
        </p:txBody>
      </p:sp>
    </p:spTree>
    <p:extLst>
      <p:ext uri="{BB962C8B-B14F-4D97-AF65-F5344CB8AC3E}">
        <p14:creationId xmlns:p14="http://schemas.microsoft.com/office/powerpoint/2010/main" val="153399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fontScale="90000"/>
          </a:bodyPr>
          <a:lstStyle/>
          <a:p>
            <a:r>
              <a:rPr lang="en-GB" b="1" dirty="0" smtClean="0"/>
              <a:t>Supporting Research: Godden &amp; </a:t>
            </a:r>
            <a:r>
              <a:rPr lang="en-GB" b="1" dirty="0" err="1" smtClean="0"/>
              <a:t>Baddeley</a:t>
            </a:r>
            <a:endParaRPr lang="en-GB" b="1" dirty="0"/>
          </a:p>
        </p:txBody>
      </p:sp>
      <p:sp>
        <p:nvSpPr>
          <p:cNvPr id="3" name="Content Placeholder 2"/>
          <p:cNvSpPr>
            <a:spLocks noGrp="1"/>
          </p:cNvSpPr>
          <p:nvPr>
            <p:ph idx="1"/>
          </p:nvPr>
        </p:nvSpPr>
        <p:spPr>
          <a:solidFill>
            <a:srgbClr val="FFC000"/>
          </a:solidFill>
        </p:spPr>
        <p:txBody>
          <a:bodyPr>
            <a:normAutofit fontScale="70000" lnSpcReduction="20000"/>
          </a:bodyPr>
          <a:lstStyle/>
          <a:p>
            <a:r>
              <a:rPr lang="en-GB" dirty="0" smtClean="0"/>
              <a:t>Now write a PEEL point using Godden &amp; Baddeley’s research as support for the theory of cue dependent forgetting</a:t>
            </a:r>
          </a:p>
          <a:p>
            <a:pPr marL="0" indent="0">
              <a:buNone/>
            </a:pPr>
            <a:endParaRPr lang="en-GB" dirty="0"/>
          </a:p>
          <a:p>
            <a:pPr marL="0" indent="0">
              <a:buNone/>
            </a:pPr>
            <a:endParaRPr lang="en-GB" dirty="0" smtClean="0"/>
          </a:p>
          <a:p>
            <a:r>
              <a:rPr lang="en-GB" dirty="0" smtClean="0"/>
              <a:t>Why may we have to be cautious about generalising the results of Godden and </a:t>
            </a:r>
            <a:r>
              <a:rPr lang="en-GB" dirty="0" err="1" smtClean="0"/>
              <a:t>Baddeley’s</a:t>
            </a:r>
            <a:r>
              <a:rPr lang="en-GB" dirty="0" smtClean="0"/>
              <a:t> study? </a:t>
            </a:r>
            <a:r>
              <a:rPr lang="en-GB" i="1" dirty="0" smtClean="0"/>
              <a:t>(think about ecological validity, specifically)</a:t>
            </a:r>
          </a:p>
          <a:p>
            <a:pPr marL="0" indent="0">
              <a:buNone/>
            </a:pPr>
            <a:endParaRPr lang="en-GB" i="1" dirty="0" smtClean="0"/>
          </a:p>
          <a:p>
            <a:pPr marL="0" indent="0">
              <a:buNone/>
            </a:pPr>
            <a:r>
              <a:rPr lang="en-GB" b="1" dirty="0" err="1">
                <a:solidFill>
                  <a:srgbClr val="FF0000"/>
                </a:solidFill>
              </a:rPr>
              <a:t>Baddeley</a:t>
            </a:r>
            <a:r>
              <a:rPr lang="en-GB" b="1" dirty="0">
                <a:solidFill>
                  <a:srgbClr val="FF0000"/>
                </a:solidFill>
              </a:rPr>
              <a:t> (1997) argues these studies do not reflect real-life, and therefore the strength of the explanations should be </a:t>
            </a:r>
            <a:r>
              <a:rPr lang="en-GB" b="1" dirty="0" smtClean="0">
                <a:solidFill>
                  <a:srgbClr val="FF0000"/>
                </a:solidFill>
              </a:rPr>
              <a:t>questioned.  The context changes that occur in a real-life situation are likely to be more subtle, and therefore the differences in recall may not be as great</a:t>
            </a:r>
            <a:endParaRPr lang="en-GB" b="1" i="1" dirty="0">
              <a:solidFill>
                <a:srgbClr val="FF0000"/>
              </a:solidFill>
            </a:endParaRPr>
          </a:p>
          <a:p>
            <a:pPr marL="0" indent="0">
              <a:buNone/>
            </a:pPr>
            <a:r>
              <a:rPr lang="en-GB" i="1" dirty="0" smtClean="0"/>
              <a:t>	</a:t>
            </a:r>
            <a:endParaRPr lang="en-GB"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501008"/>
            <a:ext cx="4066778" cy="269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482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xit" presetSubtype="0" fill="hold" nodeType="withEffect">
                                  <p:stCondLst>
                                    <p:cond delay="0"/>
                                  </p:stCondLst>
                                  <p:childTnLst>
                                    <p:animEffect transition="out" filter="fade">
                                      <p:cBhvr>
                                        <p:cTn id="19" dur="500"/>
                                        <p:tgtEl>
                                          <p:spTgt spid="1026"/>
                                        </p:tgtEl>
                                      </p:cBhvr>
                                    </p:animEffect>
                                    <p:set>
                                      <p:cBhvr>
                                        <p:cTn id="20"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en-GB" b="1" dirty="0" smtClean="0"/>
              <a:t>Supporting Research:  Carter &amp; Cassidy</a:t>
            </a:r>
            <a:endParaRPr lang="en-GB" b="1" dirty="0"/>
          </a:p>
        </p:txBody>
      </p:sp>
      <p:sp>
        <p:nvSpPr>
          <p:cNvPr id="3" name="Content Placeholder 2"/>
          <p:cNvSpPr>
            <a:spLocks noGrp="1"/>
          </p:cNvSpPr>
          <p:nvPr>
            <p:ph idx="1"/>
          </p:nvPr>
        </p:nvSpPr>
        <p:spPr>
          <a:xfrm>
            <a:off x="457200" y="1600200"/>
            <a:ext cx="4186808" cy="4525963"/>
          </a:xfrm>
          <a:solidFill>
            <a:schemeClr val="accent3">
              <a:lumMod val="60000"/>
              <a:lumOff val="40000"/>
            </a:schemeClr>
          </a:solidFill>
        </p:spPr>
        <p:txBody>
          <a:bodyPr>
            <a:normAutofit fontScale="85000" lnSpcReduction="20000"/>
          </a:bodyPr>
          <a:lstStyle/>
          <a:p>
            <a:pPr marL="0" indent="0">
              <a:buNone/>
            </a:pPr>
            <a:r>
              <a:rPr lang="en-GB" b="1" u="sng" dirty="0" smtClean="0"/>
              <a:t>Carter </a:t>
            </a:r>
            <a:r>
              <a:rPr lang="en-GB" b="1" u="sng" dirty="0"/>
              <a:t>and </a:t>
            </a:r>
            <a:r>
              <a:rPr lang="en-GB" b="1" u="sng" dirty="0" err="1"/>
              <a:t>Cassaday</a:t>
            </a:r>
            <a:r>
              <a:rPr lang="en-GB" b="1" u="sng" dirty="0"/>
              <a:t> (1998)</a:t>
            </a:r>
            <a:r>
              <a:rPr lang="en-GB" dirty="0"/>
              <a:t> </a:t>
            </a:r>
            <a:r>
              <a:rPr lang="en-GB" dirty="0" smtClean="0"/>
              <a:t>found that participants who learned and recalled information while taking anti-histamine medication (which causes drowsiness) were able to recall more information that those participants who learned the information while taking anti-histamines, but recalled it when they were not on the medication</a:t>
            </a:r>
            <a:endParaRPr lang="en-GB" b="1" i="1" dirty="0" smtClean="0"/>
          </a:p>
          <a:p>
            <a:pPr marL="0" indent="0">
              <a:buNone/>
            </a:pPr>
            <a:endParaRPr lang="en-GB" b="1" i="1" dirty="0"/>
          </a:p>
          <a:p>
            <a:pPr marL="0" indent="0">
              <a:buNone/>
            </a:pPr>
            <a:endParaRPr lang="en-GB"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74031" y="1600200"/>
            <a:ext cx="3699504" cy="2771360"/>
          </a:xfrm>
          <a:prstGeom prst="rect">
            <a:avLst/>
          </a:prstGeom>
        </p:spPr>
      </p:pic>
      <p:sp>
        <p:nvSpPr>
          <p:cNvPr id="5" name="TextBox 4"/>
          <p:cNvSpPr txBox="1"/>
          <p:nvPr/>
        </p:nvSpPr>
        <p:spPr>
          <a:xfrm>
            <a:off x="4974031" y="4725144"/>
            <a:ext cx="3699504" cy="830997"/>
          </a:xfrm>
          <a:prstGeom prst="rect">
            <a:avLst/>
          </a:prstGeom>
          <a:noFill/>
        </p:spPr>
        <p:txBody>
          <a:bodyPr wrap="square" rtlCol="0">
            <a:spAutoFit/>
          </a:bodyPr>
          <a:lstStyle/>
          <a:p>
            <a:r>
              <a:rPr lang="en-GB" sz="2400" b="1" i="1" dirty="0" smtClean="0"/>
              <a:t>Write a statement linking these findings to the theory</a:t>
            </a:r>
            <a:endParaRPr lang="en-GB" sz="2400" b="1" i="1" dirty="0"/>
          </a:p>
        </p:txBody>
      </p:sp>
    </p:spTree>
    <p:extLst>
      <p:ext uri="{BB962C8B-B14F-4D97-AF65-F5344CB8AC3E}">
        <p14:creationId xmlns:p14="http://schemas.microsoft.com/office/powerpoint/2010/main" val="267334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GB" b="1" dirty="0" smtClean="0"/>
              <a:t>Evaluation:  Applications</a:t>
            </a:r>
            <a:endParaRPr lang="en-GB" b="1" dirty="0"/>
          </a:p>
        </p:txBody>
      </p:sp>
      <p:sp>
        <p:nvSpPr>
          <p:cNvPr id="3" name="Content Placeholder 2"/>
          <p:cNvSpPr>
            <a:spLocks noGrp="1"/>
          </p:cNvSpPr>
          <p:nvPr>
            <p:ph idx="1"/>
          </p:nvPr>
        </p:nvSpPr>
        <p:spPr>
          <a:solidFill>
            <a:schemeClr val="accent6">
              <a:lumMod val="60000"/>
              <a:lumOff val="40000"/>
            </a:schemeClr>
          </a:solidFill>
        </p:spPr>
        <p:txBody>
          <a:bodyPr>
            <a:normAutofit fontScale="55000" lnSpcReduction="20000"/>
          </a:bodyPr>
          <a:lstStyle/>
          <a:p>
            <a:pPr marL="0" indent="0">
              <a:buNone/>
            </a:pPr>
            <a:r>
              <a:rPr lang="en-GB" dirty="0" smtClean="0"/>
              <a:t>The cognitive interview (we will be talking about this in more detail later on) has been developed to improve accuracy of witness recall in police interviews.  The techniques used are:</a:t>
            </a:r>
          </a:p>
          <a:p>
            <a:pPr marL="0" indent="0">
              <a:buNone/>
            </a:pPr>
            <a:endParaRPr lang="en-GB" dirty="0"/>
          </a:p>
          <a:p>
            <a:r>
              <a:rPr lang="en-GB" dirty="0" smtClean="0"/>
              <a:t>Recall every detail</a:t>
            </a:r>
          </a:p>
          <a:p>
            <a:r>
              <a:rPr lang="en-GB" dirty="0" smtClean="0"/>
              <a:t>Recall the events in a different order</a:t>
            </a:r>
          </a:p>
          <a:p>
            <a:r>
              <a:rPr lang="en-GB" dirty="0" smtClean="0"/>
              <a:t>Recreate the context (in other words, imagine yourself back in the place where the event happened)</a:t>
            </a:r>
          </a:p>
          <a:p>
            <a:r>
              <a:rPr lang="en-GB" dirty="0" smtClean="0"/>
              <a:t>Recall from a changed perspective (in other words, imagine the event from another witnesses perspective)</a:t>
            </a:r>
          </a:p>
          <a:p>
            <a:endParaRPr lang="en-GB" dirty="0"/>
          </a:p>
          <a:p>
            <a:pPr marL="0" indent="0">
              <a:buNone/>
            </a:pPr>
            <a:r>
              <a:rPr lang="en-GB" b="1" i="1" dirty="0" smtClean="0"/>
              <a:t>Which one of these techniques relates to the theory we have been discussing today?</a:t>
            </a:r>
          </a:p>
          <a:p>
            <a:pPr marL="0" indent="0">
              <a:buNone/>
            </a:pPr>
            <a:endParaRPr lang="en-GB" b="1" i="1" dirty="0"/>
          </a:p>
          <a:p>
            <a:pPr marL="0" indent="0">
              <a:buNone/>
            </a:pPr>
            <a:r>
              <a:rPr lang="en-GB" b="1" i="1" dirty="0" smtClean="0"/>
              <a:t>What does this mean about the theory of context dependent forgetting?</a:t>
            </a:r>
          </a:p>
          <a:p>
            <a:pPr marL="0" indent="0">
              <a:buNone/>
            </a:pPr>
            <a:endParaRPr lang="en-GB" b="1" i="1" dirty="0"/>
          </a:p>
          <a:p>
            <a:pPr marL="0" indent="0">
              <a:buNone/>
            </a:pPr>
            <a:r>
              <a:rPr lang="en-GB" b="1" i="1" dirty="0" smtClean="0"/>
              <a:t>Write a PEEL point for this evaluation.  Start with ‘The theory of context-dependent forgetting has useful application.  For example…</a:t>
            </a:r>
          </a:p>
        </p:txBody>
      </p:sp>
    </p:spTree>
    <p:extLst>
      <p:ext uri="{BB962C8B-B14F-4D97-AF65-F5344CB8AC3E}">
        <p14:creationId xmlns:p14="http://schemas.microsoft.com/office/powerpoint/2010/main" val="208574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3">
              <a:lumMod val="75000"/>
            </a:schemeClr>
          </a:solidFill>
        </p:spPr>
        <p:txBody>
          <a:bodyPr/>
          <a:lstStyle/>
          <a:p>
            <a:pPr algn="ctr"/>
            <a:r>
              <a:rPr lang="en-GB" b="1" dirty="0" smtClean="0">
                <a:solidFill>
                  <a:schemeClr val="bg1"/>
                </a:solidFill>
              </a:rPr>
              <a:t>Application essay</a:t>
            </a:r>
            <a:endParaRPr lang="en-GB" b="1" dirty="0">
              <a:solidFill>
                <a:schemeClr val="bg1"/>
              </a:solidFill>
            </a:endParaRPr>
          </a:p>
        </p:txBody>
      </p:sp>
      <p:sp>
        <p:nvSpPr>
          <p:cNvPr id="5" name="Content Placeholder 4"/>
          <p:cNvSpPr>
            <a:spLocks noGrp="1"/>
          </p:cNvSpPr>
          <p:nvPr>
            <p:ph idx="1"/>
          </p:nvPr>
        </p:nvSpPr>
        <p:spPr/>
        <p:txBody>
          <a:bodyPr>
            <a:normAutofit fontScale="77500" lnSpcReduction="20000"/>
          </a:bodyPr>
          <a:lstStyle/>
          <a:p>
            <a:pPr marL="0" indent="0">
              <a:buNone/>
            </a:pPr>
            <a:r>
              <a:rPr lang="en-GB" dirty="0" smtClean="0"/>
              <a:t>Matthew has been off school with a bad cold.  While he was at home, he spent time rehearsing his piece on the piano for the school concert. After a few days Matthew started to feel better, but this corresponded to him making mistakes every time he tried to play his piece. Arthur has been attending evening classes in accounting.  He is currently trying to revise for his exams during lunch times at work, but when he tries to recall accountancy information, he finds it very difficult to remember anything that he learned in the class. </a:t>
            </a:r>
          </a:p>
          <a:p>
            <a:pPr marL="0" indent="0">
              <a:buNone/>
            </a:pPr>
            <a:endParaRPr lang="en-GB" dirty="0"/>
          </a:p>
          <a:p>
            <a:pPr marL="0" indent="0">
              <a:buNone/>
            </a:pPr>
            <a:r>
              <a:rPr lang="en-GB" b="1" i="1" dirty="0" smtClean="0"/>
              <a:t>Discuss the role of cue dependency in forgetting.  Make reference to Matthew and Arthur in your discussion  (16 marks)</a:t>
            </a:r>
            <a:endParaRPr lang="en-GB" b="1" i="1" dirty="0"/>
          </a:p>
        </p:txBody>
      </p:sp>
    </p:spTree>
    <p:extLst>
      <p:ext uri="{BB962C8B-B14F-4D97-AF65-F5344CB8AC3E}">
        <p14:creationId xmlns:p14="http://schemas.microsoft.com/office/powerpoint/2010/main" val="1804940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GB" dirty="0" smtClean="0">
                <a:solidFill>
                  <a:schemeClr val="bg1"/>
                </a:solidFill>
              </a:rPr>
              <a:t>Exam Practice</a:t>
            </a:r>
            <a:endParaRPr lang="en-GB" dirty="0">
              <a:solidFill>
                <a:schemeClr val="bg1"/>
              </a:solidFill>
            </a:endParaRPr>
          </a:p>
        </p:txBody>
      </p:sp>
      <p:sp>
        <p:nvSpPr>
          <p:cNvPr id="3" name="Content Placeholder 2"/>
          <p:cNvSpPr>
            <a:spLocks noGrp="1"/>
          </p:cNvSpPr>
          <p:nvPr>
            <p:ph idx="1"/>
          </p:nvPr>
        </p:nvSpPr>
        <p:spPr>
          <a:xfrm>
            <a:off x="467544" y="1844824"/>
            <a:ext cx="8229600" cy="4525963"/>
          </a:xfrm>
          <a:solidFill>
            <a:schemeClr val="accent1">
              <a:lumMod val="40000"/>
              <a:lumOff val="60000"/>
            </a:schemeClr>
          </a:solidFill>
        </p:spPr>
        <p:txBody>
          <a:bodyPr/>
          <a:lstStyle/>
          <a:p>
            <a:pPr marL="0" indent="0">
              <a:buNone/>
            </a:pPr>
            <a:r>
              <a:rPr lang="en-GB" dirty="0" smtClean="0"/>
              <a:t>Have a go at the exam question individually.  </a:t>
            </a:r>
          </a:p>
          <a:p>
            <a:pPr marL="0" indent="0">
              <a:buNone/>
            </a:pPr>
            <a:endParaRPr lang="en-GB" dirty="0"/>
          </a:p>
          <a:p>
            <a:pPr marL="0" indent="0">
              <a:buNone/>
            </a:pPr>
            <a:r>
              <a:rPr lang="en-GB" dirty="0" smtClean="0"/>
              <a:t>You have 10 minutes</a:t>
            </a:r>
          </a:p>
          <a:p>
            <a:pPr marL="0" indent="0">
              <a:buNone/>
            </a:pPr>
            <a:endParaRPr lang="en-GB" dirty="0"/>
          </a:p>
          <a:p>
            <a:pPr marL="0" indent="0">
              <a:buNone/>
            </a:pPr>
            <a:r>
              <a:rPr lang="en-GB" smtClean="0"/>
              <a:t>You </a:t>
            </a:r>
            <a:r>
              <a:rPr lang="en-GB" dirty="0" smtClean="0"/>
              <a:t>will peer mark them at the end of that time</a:t>
            </a:r>
            <a:endParaRPr lang="en-GB" dirty="0"/>
          </a:p>
        </p:txBody>
      </p:sp>
    </p:spTree>
    <p:extLst>
      <p:ext uri="{BB962C8B-B14F-4D97-AF65-F5344CB8AC3E}">
        <p14:creationId xmlns:p14="http://schemas.microsoft.com/office/powerpoint/2010/main" val="115782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fontScale="90000"/>
          </a:bodyPr>
          <a:lstStyle/>
          <a:p>
            <a:r>
              <a:rPr lang="en-GB" dirty="0" smtClean="0">
                <a:solidFill>
                  <a:schemeClr val="bg1"/>
                </a:solidFill>
              </a:rPr>
              <a:t>Exam question: Peer marking guidance</a:t>
            </a:r>
            <a:endParaRPr lang="en-GB" dirty="0">
              <a:solidFill>
                <a:schemeClr val="bg1"/>
              </a:solidFill>
            </a:endParaRPr>
          </a:p>
        </p:txBody>
      </p:sp>
      <p:sp>
        <p:nvSpPr>
          <p:cNvPr id="3" name="Content Placeholder 2"/>
          <p:cNvSpPr>
            <a:spLocks noGrp="1"/>
          </p:cNvSpPr>
          <p:nvPr>
            <p:ph idx="1"/>
          </p:nvPr>
        </p:nvSpPr>
        <p:spPr>
          <a:solidFill>
            <a:schemeClr val="accent1">
              <a:lumMod val="40000"/>
              <a:lumOff val="60000"/>
            </a:schemeClr>
          </a:solidFill>
        </p:spPr>
        <p:txBody>
          <a:bodyPr>
            <a:normAutofit fontScale="92500"/>
          </a:bodyPr>
          <a:lstStyle/>
          <a:p>
            <a:pPr marL="0" indent="0">
              <a:buNone/>
            </a:pPr>
            <a:r>
              <a:rPr lang="en-GB" b="1" dirty="0" smtClean="0">
                <a:solidFill>
                  <a:srgbClr val="C00000"/>
                </a:solidFill>
              </a:rPr>
              <a:t>Question a (1 mark)</a:t>
            </a:r>
          </a:p>
          <a:p>
            <a:pPr marL="0" indent="0">
              <a:buNone/>
            </a:pPr>
            <a:r>
              <a:rPr lang="en-US" dirty="0"/>
              <a:t>One mark for the independent variable. </a:t>
            </a:r>
            <a:endParaRPr lang="en-US" dirty="0" smtClean="0"/>
          </a:p>
          <a:p>
            <a:pPr marL="0" indent="0">
              <a:buNone/>
            </a:pPr>
            <a:r>
              <a:rPr lang="en-US" dirty="0"/>
              <a:t/>
            </a:r>
            <a:br>
              <a:rPr lang="en-US" dirty="0"/>
            </a:br>
            <a:r>
              <a:rPr lang="en-US" dirty="0"/>
              <a:t>Likely answers: the context of </a:t>
            </a:r>
            <a:r>
              <a:rPr lang="en-US" u="sng" dirty="0"/>
              <a:t>recall</a:t>
            </a:r>
            <a:r>
              <a:rPr lang="en-US" dirty="0"/>
              <a:t> / whether participants recalled the words in the same room or a different room / the classroom or the school hall. </a:t>
            </a:r>
            <a:endParaRPr lang="en-US" dirty="0" smtClean="0"/>
          </a:p>
          <a:p>
            <a:pPr marL="0" indent="0">
              <a:buNone/>
            </a:pPr>
            <a:r>
              <a:rPr lang="en-US" dirty="0"/>
              <a:t/>
            </a:r>
            <a:br>
              <a:rPr lang="en-US" dirty="0"/>
            </a:br>
            <a:r>
              <a:rPr lang="en-US" dirty="0"/>
              <a:t>Reference to both conditions might be implicit rather than clearly stated.</a:t>
            </a:r>
            <a:endParaRPr lang="en-GB" dirty="0"/>
          </a:p>
          <a:p>
            <a:pPr marL="0" indent="0">
              <a:buNone/>
            </a:pPr>
            <a:endParaRPr lang="en-GB" dirty="0"/>
          </a:p>
        </p:txBody>
      </p:sp>
    </p:spTree>
    <p:extLst>
      <p:ext uri="{BB962C8B-B14F-4D97-AF65-F5344CB8AC3E}">
        <p14:creationId xmlns:p14="http://schemas.microsoft.com/office/powerpoint/2010/main" val="1571970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fontScale="90000"/>
          </a:bodyPr>
          <a:lstStyle/>
          <a:p>
            <a:r>
              <a:rPr lang="en-GB" dirty="0" smtClean="0">
                <a:solidFill>
                  <a:schemeClr val="bg1"/>
                </a:solidFill>
              </a:rPr>
              <a:t>Exam question: Peer marking guidance</a:t>
            </a:r>
            <a:endParaRPr lang="en-GB" dirty="0">
              <a:solidFill>
                <a:schemeClr val="bg1"/>
              </a:solidFill>
            </a:endParaRPr>
          </a:p>
        </p:txBody>
      </p:sp>
      <p:sp>
        <p:nvSpPr>
          <p:cNvPr id="3" name="Content Placeholder 2"/>
          <p:cNvSpPr>
            <a:spLocks noGrp="1"/>
          </p:cNvSpPr>
          <p:nvPr>
            <p:ph idx="1"/>
          </p:nvPr>
        </p:nvSpPr>
        <p:spPr>
          <a:solidFill>
            <a:schemeClr val="accent1">
              <a:lumMod val="40000"/>
              <a:lumOff val="60000"/>
            </a:schemeClr>
          </a:solidFill>
        </p:spPr>
        <p:txBody>
          <a:bodyPr>
            <a:normAutofit fontScale="62500" lnSpcReduction="20000"/>
          </a:bodyPr>
          <a:lstStyle/>
          <a:p>
            <a:pPr marL="0" indent="0">
              <a:buNone/>
            </a:pPr>
            <a:r>
              <a:rPr lang="en-GB" b="1" dirty="0" smtClean="0">
                <a:solidFill>
                  <a:srgbClr val="C00000"/>
                </a:solidFill>
              </a:rPr>
              <a:t>Question b (3 marks)</a:t>
            </a:r>
          </a:p>
          <a:p>
            <a:pPr marL="0" indent="0">
              <a:buNone/>
            </a:pPr>
            <a:r>
              <a:rPr lang="en-US" dirty="0"/>
              <a:t>Award one mark for stating the likely outcome. </a:t>
            </a:r>
            <a:br>
              <a:rPr lang="en-US" dirty="0"/>
            </a:br>
            <a:r>
              <a:rPr lang="en-US" dirty="0"/>
              <a:t>Likely answers: Participants who learned and recalled in the same context are likely to recall more words than those who learned and recalled in different contexts / there will be a higher mean number of words recalled in Condition 1 than Condition 2. </a:t>
            </a:r>
            <a:br>
              <a:rPr lang="en-US" dirty="0"/>
            </a:br>
            <a:r>
              <a:rPr lang="en-US" dirty="0"/>
              <a:t>Accept alternative </a:t>
            </a:r>
            <a:r>
              <a:rPr lang="en-US" dirty="0" smtClean="0"/>
              <a:t>wording</a:t>
            </a:r>
          </a:p>
          <a:p>
            <a:pPr marL="0" indent="0">
              <a:buNone/>
            </a:pPr>
            <a:endParaRPr lang="en-US" dirty="0"/>
          </a:p>
          <a:p>
            <a:pPr marL="0" indent="0">
              <a:buNone/>
            </a:pPr>
            <a:r>
              <a:rPr lang="en-US" dirty="0"/>
              <a:t>Award up to two marks for explanation of the likely outcome based on knowledge of retrieval failure as an explanation for forgetting. Credit reference to environmental cues / context triggering recall; the absence of cues / context in Condition 2.</a:t>
            </a:r>
            <a:br>
              <a:rPr lang="en-US" dirty="0"/>
            </a:br>
            <a:r>
              <a:rPr lang="en-US" dirty="0"/>
              <a:t/>
            </a:r>
            <a:br>
              <a:rPr lang="en-US" dirty="0"/>
            </a:br>
            <a:r>
              <a:rPr lang="en-US" dirty="0"/>
              <a:t>For two AO2 marks there must be some reference to condition two’s participants failing to retrieve / recall information. </a:t>
            </a:r>
            <a:br>
              <a:rPr lang="en-US" dirty="0"/>
            </a:br>
            <a:r>
              <a:rPr lang="en-US" dirty="0"/>
              <a:t>Credit use of evidence and / or use of an example as part of the discussion.</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5995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fontScale="90000"/>
          </a:bodyPr>
          <a:lstStyle/>
          <a:p>
            <a:r>
              <a:rPr lang="en-GB" dirty="0" smtClean="0">
                <a:solidFill>
                  <a:schemeClr val="bg1"/>
                </a:solidFill>
              </a:rPr>
              <a:t>Exam question: Peer marking guidance</a:t>
            </a:r>
            <a:endParaRPr lang="en-GB" dirty="0">
              <a:solidFill>
                <a:schemeClr val="bg1"/>
              </a:solidFill>
            </a:endParaRPr>
          </a:p>
        </p:txBody>
      </p:sp>
      <p:sp>
        <p:nvSpPr>
          <p:cNvPr id="3" name="Content Placeholder 2"/>
          <p:cNvSpPr>
            <a:spLocks noGrp="1"/>
          </p:cNvSpPr>
          <p:nvPr>
            <p:ph idx="1"/>
          </p:nvPr>
        </p:nvSpPr>
        <p:spPr>
          <a:solidFill>
            <a:schemeClr val="accent1">
              <a:lumMod val="40000"/>
              <a:lumOff val="60000"/>
            </a:schemeClr>
          </a:solidFill>
        </p:spPr>
        <p:txBody>
          <a:bodyPr>
            <a:normAutofit fontScale="77500" lnSpcReduction="20000"/>
          </a:bodyPr>
          <a:lstStyle/>
          <a:p>
            <a:pPr marL="0" indent="0">
              <a:buNone/>
            </a:pPr>
            <a:r>
              <a:rPr lang="en-GB" b="1" dirty="0" smtClean="0">
                <a:solidFill>
                  <a:srgbClr val="C00000"/>
                </a:solidFill>
              </a:rPr>
              <a:t>Question c (2marks)</a:t>
            </a:r>
          </a:p>
          <a:p>
            <a:pPr marL="0" indent="0">
              <a:buNone/>
            </a:pPr>
            <a:r>
              <a:rPr lang="en-US" dirty="0"/>
              <a:t>Award up to two marks for an explanation of how random allocation to one of the two conditions might have been carried out. </a:t>
            </a:r>
            <a:endParaRPr lang="en-US" dirty="0" smtClean="0"/>
          </a:p>
          <a:p>
            <a:pPr marL="0" indent="0">
              <a:buNone/>
            </a:pPr>
            <a:endParaRPr lang="en-US" dirty="0"/>
          </a:p>
          <a:p>
            <a:pPr marL="0" indent="0">
              <a:buNone/>
            </a:pPr>
            <a:r>
              <a:rPr lang="en-US" dirty="0" smtClean="0"/>
              <a:t>Two </a:t>
            </a:r>
            <a:r>
              <a:rPr lang="en-US" dirty="0"/>
              <a:t>marks for a full explanation, one mark for a brief / vague answer. </a:t>
            </a:r>
            <a:br>
              <a:rPr lang="en-US" dirty="0"/>
            </a:br>
            <a:endParaRPr lang="en-US" dirty="0" smtClean="0"/>
          </a:p>
          <a:p>
            <a:pPr marL="0" indent="0">
              <a:buNone/>
            </a:pPr>
            <a:r>
              <a:rPr lang="en-US" dirty="0" smtClean="0"/>
              <a:t>Possible </a:t>
            </a:r>
            <a:r>
              <a:rPr lang="en-US" dirty="0"/>
              <a:t>answer: All participants’ names / numbers are placed into a hat / lottery system / computer (1) the first name drawn is assigned to condition one, the next to condition two / the first twenty are allocated to condition one, the second twenty to condition two (1).</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445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fontScale="90000"/>
          </a:bodyPr>
          <a:lstStyle/>
          <a:p>
            <a:r>
              <a:rPr lang="en-GB" dirty="0" smtClean="0">
                <a:solidFill>
                  <a:schemeClr val="bg1"/>
                </a:solidFill>
              </a:rPr>
              <a:t>Exam question: Peer marking guidance</a:t>
            </a:r>
            <a:endParaRPr lang="en-GB" dirty="0">
              <a:solidFill>
                <a:schemeClr val="bg1"/>
              </a:solidFill>
            </a:endParaRPr>
          </a:p>
        </p:txBody>
      </p:sp>
      <p:sp>
        <p:nvSpPr>
          <p:cNvPr id="3" name="Content Placeholder 2"/>
          <p:cNvSpPr>
            <a:spLocks noGrp="1"/>
          </p:cNvSpPr>
          <p:nvPr>
            <p:ph idx="1"/>
          </p:nvPr>
        </p:nvSpPr>
        <p:spPr>
          <a:solidFill>
            <a:schemeClr val="accent1">
              <a:lumMod val="40000"/>
              <a:lumOff val="60000"/>
            </a:schemeClr>
          </a:solidFill>
        </p:spPr>
        <p:txBody>
          <a:bodyPr>
            <a:normAutofit fontScale="85000" lnSpcReduction="20000"/>
          </a:bodyPr>
          <a:lstStyle/>
          <a:p>
            <a:pPr marL="0" indent="0">
              <a:buNone/>
            </a:pPr>
            <a:r>
              <a:rPr lang="en-GB" b="1" dirty="0" smtClean="0">
                <a:solidFill>
                  <a:srgbClr val="C00000"/>
                </a:solidFill>
              </a:rPr>
              <a:t>Question d (2marks)</a:t>
            </a:r>
          </a:p>
          <a:p>
            <a:pPr marL="0" indent="0">
              <a:buNone/>
            </a:pPr>
            <a:r>
              <a:rPr lang="en-US" dirty="0"/>
              <a:t>Award up to two marks for an explanation of how participants could be matched and then allocated to the two conditions for a matched pairs design. </a:t>
            </a:r>
            <a:br>
              <a:rPr lang="en-US" dirty="0"/>
            </a:br>
            <a:endParaRPr lang="en-US" dirty="0" smtClean="0"/>
          </a:p>
          <a:p>
            <a:pPr marL="0" indent="0">
              <a:buNone/>
            </a:pPr>
            <a:r>
              <a:rPr lang="en-US" dirty="0" smtClean="0"/>
              <a:t>Possible </a:t>
            </a:r>
            <a:r>
              <a:rPr lang="en-US" dirty="0"/>
              <a:t>answer: Participants are paired on some relevant variable (</a:t>
            </a:r>
            <a:r>
              <a:rPr lang="en-US" dirty="0" err="1"/>
              <a:t>eg</a:t>
            </a:r>
            <a:r>
              <a:rPr lang="en-US" dirty="0"/>
              <a:t> memory ability, IQ, age, etc.), (1) and then one from each pair is allocated to each condition (1). </a:t>
            </a:r>
            <a:r>
              <a:rPr lang="en-US"/>
              <a:t/>
            </a:r>
            <a:br>
              <a:rPr lang="en-US"/>
            </a:br>
            <a:endParaRPr lang="en-US" smtClean="0"/>
          </a:p>
          <a:p>
            <a:pPr marL="0" indent="0">
              <a:buNone/>
            </a:pPr>
            <a:r>
              <a:rPr lang="en-US" smtClean="0"/>
              <a:t>Answers </a:t>
            </a:r>
            <a:r>
              <a:rPr lang="en-US" dirty="0"/>
              <a:t>based on the use of identical twins can get full marks as long as there is some reference to the idea that twins are likely to have a similar level of recall.</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1958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normAutofit/>
          </a:bodyPr>
          <a:lstStyle/>
          <a:p>
            <a:r>
              <a:rPr lang="en-GB" sz="1800" b="1" dirty="0" smtClean="0"/>
              <a:t>Split your BWB in half-put column heading as  1. retro-active forgetting and 2. pro-active forgetting. Put the following in the correct column and try to put in a logical order.</a:t>
            </a:r>
            <a:endParaRPr lang="en-GB" sz="1800" b="1" dirty="0"/>
          </a:p>
        </p:txBody>
      </p:sp>
      <p:sp>
        <p:nvSpPr>
          <p:cNvPr id="3" name="Content Placeholder 2"/>
          <p:cNvSpPr>
            <a:spLocks noGrp="1"/>
          </p:cNvSpPr>
          <p:nvPr>
            <p:ph idx="1"/>
          </p:nvPr>
        </p:nvSpPr>
        <p:spPr>
          <a:xfrm>
            <a:off x="251520" y="1196752"/>
            <a:ext cx="8496944" cy="54006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ctr">
              <a:buNone/>
            </a:pPr>
            <a:endParaRPr lang="en-GB" sz="2100" dirty="0" smtClean="0"/>
          </a:p>
          <a:p>
            <a:pPr marL="0" indent="0" algn="ctr">
              <a:buNone/>
            </a:pPr>
            <a:r>
              <a:rPr lang="en-GB" sz="2100" dirty="0" smtClean="0"/>
              <a:t>1. Ex: automatically using old PIN when trying to input new PIN in cash machine</a:t>
            </a:r>
          </a:p>
          <a:p>
            <a:pPr marL="0" indent="0" algn="ctr">
              <a:buNone/>
            </a:pPr>
            <a:endParaRPr lang="en-GB" sz="2100" dirty="0"/>
          </a:p>
          <a:p>
            <a:pPr marL="0" indent="0" algn="ctr">
              <a:buNone/>
            </a:pPr>
            <a:r>
              <a:rPr lang="en-GB" sz="2100" dirty="0" smtClean="0"/>
              <a:t>2. Schmidt et al (2000)                                 3. Underwood (1957)</a:t>
            </a:r>
          </a:p>
          <a:p>
            <a:pPr marL="0" indent="0">
              <a:buNone/>
            </a:pPr>
            <a:endParaRPr lang="en-GB" sz="2100" dirty="0" smtClean="0"/>
          </a:p>
          <a:p>
            <a:pPr marL="0" indent="0">
              <a:buNone/>
            </a:pPr>
            <a:r>
              <a:rPr lang="en-GB" sz="2100" dirty="0" smtClean="0"/>
              <a:t>4. Old information interferes with new information</a:t>
            </a:r>
          </a:p>
          <a:p>
            <a:pPr marL="0" indent="0">
              <a:buNone/>
            </a:pPr>
            <a:endParaRPr lang="en-GB" sz="2100" dirty="0"/>
          </a:p>
          <a:p>
            <a:pPr marL="0" indent="0" algn="ctr">
              <a:buNone/>
            </a:pPr>
            <a:r>
              <a:rPr lang="en-GB" sz="2100" dirty="0" smtClean="0"/>
              <a:t>5. There was a positive association between how many times respondents had moved out of the area, and forgetting street names on a map</a:t>
            </a:r>
          </a:p>
          <a:p>
            <a:pPr marL="0" indent="0" algn="ctr">
              <a:buNone/>
            </a:pPr>
            <a:endParaRPr lang="en-GB" sz="2100" dirty="0"/>
          </a:p>
          <a:p>
            <a:pPr marL="0" indent="0" algn="ctr">
              <a:buNone/>
            </a:pPr>
            <a:r>
              <a:rPr lang="en-GB" sz="2100" dirty="0" smtClean="0"/>
              <a:t>6. Ex. </a:t>
            </a:r>
            <a:r>
              <a:rPr lang="en-GB" sz="2100" dirty="0"/>
              <a:t>Y</a:t>
            </a:r>
            <a:r>
              <a:rPr lang="en-GB" sz="2100" dirty="0" smtClean="0"/>
              <a:t>ou can’t log onto </a:t>
            </a:r>
            <a:r>
              <a:rPr lang="en-GB" sz="2100" dirty="0" err="1" smtClean="0"/>
              <a:t>facebook</a:t>
            </a:r>
            <a:r>
              <a:rPr lang="en-GB" sz="2100" dirty="0" smtClean="0"/>
              <a:t> because you have recently changed to a new password for </a:t>
            </a:r>
            <a:r>
              <a:rPr lang="en-GB" sz="2100" dirty="0" err="1" smtClean="0"/>
              <a:t>gmail</a:t>
            </a:r>
            <a:r>
              <a:rPr lang="en-GB" sz="2100" dirty="0" smtClean="0"/>
              <a:t>, and this is interfering with older and different password for </a:t>
            </a:r>
            <a:r>
              <a:rPr lang="en-GB" sz="2100" dirty="0" err="1" smtClean="0"/>
              <a:t>facebook</a:t>
            </a:r>
            <a:endParaRPr lang="en-GB" sz="2100" dirty="0" smtClean="0"/>
          </a:p>
          <a:p>
            <a:pPr marL="0" indent="0">
              <a:buNone/>
            </a:pPr>
            <a:endParaRPr lang="en-GB" sz="2100" dirty="0" smtClean="0"/>
          </a:p>
          <a:p>
            <a:pPr marL="0" indent="0" algn="r">
              <a:buNone/>
            </a:pPr>
            <a:r>
              <a:rPr lang="en-GB" sz="2100" dirty="0" smtClean="0"/>
              <a:t>7. New information interferes with old information</a:t>
            </a:r>
          </a:p>
          <a:p>
            <a:pPr marL="0" indent="0">
              <a:buNone/>
            </a:pPr>
            <a:endParaRPr lang="en-GB" sz="2100" dirty="0" smtClean="0"/>
          </a:p>
          <a:p>
            <a:pPr marL="0" indent="0">
              <a:buNone/>
            </a:pPr>
            <a:r>
              <a:rPr lang="en-GB" sz="2100" dirty="0" smtClean="0"/>
              <a:t>8. More errors made as participants were exposed to an increased number of lists</a:t>
            </a:r>
          </a:p>
          <a:p>
            <a:pPr marL="0" indent="0">
              <a:buNone/>
            </a:pPr>
            <a:endParaRPr lang="en-GB" sz="2100" dirty="0" smtClean="0"/>
          </a:p>
          <a:p>
            <a:pPr marL="0" indent="0">
              <a:buNone/>
            </a:pPr>
            <a:endParaRPr lang="en-GB" dirty="0"/>
          </a:p>
        </p:txBody>
      </p:sp>
    </p:spTree>
    <p:extLst>
      <p:ext uri="{BB962C8B-B14F-4D97-AF65-F5344CB8AC3E}">
        <p14:creationId xmlns:p14="http://schemas.microsoft.com/office/powerpoint/2010/main" val="179028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3269163"/>
              </p:ext>
            </p:extLst>
          </p:nvPr>
        </p:nvGraphicFramePr>
        <p:xfrm>
          <a:off x="457200" y="1600200"/>
          <a:ext cx="8229600" cy="18338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GB" dirty="0" smtClean="0"/>
                        <a:t>Retroactive</a:t>
                      </a:r>
                      <a:endParaRPr lang="en-GB" dirty="0"/>
                    </a:p>
                  </a:txBody>
                  <a:tcPr/>
                </a:tc>
                <a:tc>
                  <a:txBody>
                    <a:bodyPr/>
                    <a:lstStyle/>
                    <a:p>
                      <a:r>
                        <a:rPr lang="en-GB" dirty="0" smtClean="0"/>
                        <a:t>Proactive</a:t>
                      </a:r>
                      <a:endParaRPr lang="en-GB" dirty="0"/>
                    </a:p>
                  </a:txBody>
                  <a:tcPr/>
                </a:tc>
                <a:extLst>
                  <a:ext uri="{0D108BD9-81ED-4DB2-BD59-A6C34878D82A}">
                    <a16:rowId xmlns:a16="http://schemas.microsoft.com/office/drawing/2014/main" val="10000"/>
                  </a:ext>
                </a:extLst>
              </a:tr>
              <a:tr h="370840">
                <a:tc>
                  <a:txBody>
                    <a:bodyPr/>
                    <a:lstStyle/>
                    <a:p>
                      <a:r>
                        <a:rPr lang="en-GB" dirty="0" smtClean="0"/>
                        <a:t>2</a:t>
                      </a:r>
                      <a:endParaRPr lang="en-GB" dirty="0" smtClean="0"/>
                    </a:p>
                    <a:p>
                      <a:r>
                        <a:rPr lang="en-GB" dirty="0" smtClean="0"/>
                        <a:t>5</a:t>
                      </a:r>
                    </a:p>
                    <a:p>
                      <a:r>
                        <a:rPr lang="en-GB" dirty="0" smtClean="0"/>
                        <a:t>6</a:t>
                      </a:r>
                    </a:p>
                    <a:p>
                      <a:r>
                        <a:rPr lang="en-GB" dirty="0" smtClean="0"/>
                        <a:t>7</a:t>
                      </a:r>
                    </a:p>
                    <a:p>
                      <a:endParaRPr lang="en-GB" dirty="0"/>
                    </a:p>
                  </a:txBody>
                  <a:tcPr/>
                </a:tc>
                <a:tc>
                  <a:txBody>
                    <a:bodyPr/>
                    <a:lstStyle/>
                    <a:p>
                      <a:r>
                        <a:rPr lang="en-GB" dirty="0" smtClean="0"/>
                        <a:t>1</a:t>
                      </a:r>
                    </a:p>
                    <a:p>
                      <a:r>
                        <a:rPr lang="en-GB" smtClean="0"/>
                        <a:t>3</a:t>
                      </a:r>
                      <a:endParaRPr lang="en-GB" dirty="0" smtClean="0"/>
                    </a:p>
                    <a:p>
                      <a:r>
                        <a:rPr lang="en-GB" dirty="0" smtClean="0"/>
                        <a:t>4</a:t>
                      </a:r>
                    </a:p>
                    <a:p>
                      <a:r>
                        <a:rPr lang="en-GB" dirty="0" smtClean="0"/>
                        <a:t>8</a:t>
                      </a:r>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44511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GB" dirty="0" smtClean="0">
                <a:solidFill>
                  <a:schemeClr val="bg1"/>
                </a:solidFill>
              </a:rPr>
              <a:t>Cue-dependent forgetting</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a:t>In pairs, explain the following cases using what you have learned about state and context dependent memory in your preparation homework</a:t>
            </a:r>
          </a:p>
        </p:txBody>
      </p:sp>
    </p:spTree>
    <p:extLst>
      <p:ext uri="{BB962C8B-B14F-4D97-AF65-F5344CB8AC3E}">
        <p14:creationId xmlns:p14="http://schemas.microsoft.com/office/powerpoint/2010/main" val="3074907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solidFill>
            <a:schemeClr val="accent1"/>
          </a:solidFill>
        </p:spPr>
        <p:txBody>
          <a:bodyPr>
            <a:normAutofit fontScale="90000"/>
          </a:bodyPr>
          <a:lstStyle/>
          <a:p>
            <a:r>
              <a:rPr lang="en-GB" sz="2800" dirty="0" smtClean="0">
                <a:solidFill>
                  <a:schemeClr val="bg1"/>
                </a:solidFill>
              </a:rPr>
              <a:t>In pairs, explain the following cases using what you have learned about state and context dependent memory in your preparation homework</a:t>
            </a:r>
            <a:endParaRPr lang="en-GB" sz="2800" dirty="0">
              <a:solidFill>
                <a:schemeClr val="bg1"/>
              </a:solidFill>
            </a:endParaRPr>
          </a:p>
        </p:txBody>
      </p:sp>
      <p:sp>
        <p:nvSpPr>
          <p:cNvPr id="3" name="Content Placeholder 2"/>
          <p:cNvSpPr>
            <a:spLocks noGrp="1"/>
          </p:cNvSpPr>
          <p:nvPr>
            <p:ph idx="1"/>
          </p:nvPr>
        </p:nvSpPr>
        <p:spPr>
          <a:solidFill>
            <a:schemeClr val="accent6">
              <a:lumMod val="60000"/>
              <a:lumOff val="40000"/>
            </a:schemeClr>
          </a:solidFill>
        </p:spPr>
        <p:txBody>
          <a:bodyPr>
            <a:normAutofit fontScale="92500" lnSpcReduction="10000"/>
          </a:bodyPr>
          <a:lstStyle/>
          <a:p>
            <a:pPr marL="514350" indent="-514350">
              <a:buFont typeface="+mj-lt"/>
              <a:buAutoNum type="arabicPeriod"/>
            </a:pPr>
            <a:r>
              <a:rPr lang="en-GB" dirty="0" smtClean="0"/>
              <a:t>Harold went out for a walk in the rain.  He met a friend who he arranged to meet in the pub the next day.  The next day the weather was a lot better.  Harold went out for a walk, but he forgot all about going to meet his friend in the pub.  Two days later, Harold was out shopping and it started raining again.  He suddenly remembered that he should have met his friend in the pub</a:t>
            </a:r>
          </a:p>
          <a:p>
            <a:pPr marL="514350" indent="-514350">
              <a:buFont typeface="+mj-lt"/>
              <a:buAutoNum type="arabicPeriod"/>
            </a:pPr>
            <a:endParaRPr lang="en-GB" dirty="0"/>
          </a:p>
          <a:p>
            <a:pPr marL="0" indent="0">
              <a:buNone/>
            </a:pPr>
            <a:r>
              <a:rPr lang="en-GB" dirty="0" smtClean="0"/>
              <a:t>	</a:t>
            </a:r>
            <a:r>
              <a:rPr lang="en-GB" b="1" dirty="0" smtClean="0">
                <a:solidFill>
                  <a:srgbClr val="FF0000"/>
                </a:solidFill>
              </a:rPr>
              <a:t>Context dependent forgetting</a:t>
            </a:r>
          </a:p>
          <a:p>
            <a:pPr marL="514350" indent="-514350">
              <a:buFont typeface="+mj-lt"/>
              <a:buAutoNum type="arabicPeriod"/>
            </a:pPr>
            <a:endParaRPr lang="en-GB" dirty="0"/>
          </a:p>
        </p:txBody>
      </p:sp>
    </p:spTree>
    <p:extLst>
      <p:ext uri="{BB962C8B-B14F-4D97-AF65-F5344CB8AC3E}">
        <p14:creationId xmlns:p14="http://schemas.microsoft.com/office/powerpoint/2010/main" val="130072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solidFill>
            <a:schemeClr val="accent1"/>
          </a:solidFill>
        </p:spPr>
        <p:txBody>
          <a:bodyPr>
            <a:normAutofit fontScale="90000"/>
          </a:bodyPr>
          <a:lstStyle/>
          <a:p>
            <a:r>
              <a:rPr lang="en-GB" sz="2800" dirty="0" smtClean="0">
                <a:solidFill>
                  <a:schemeClr val="bg1"/>
                </a:solidFill>
              </a:rPr>
              <a:t>In pairs, explain the following cases using what you have learned about state and context dependent memory in your preparation homework</a:t>
            </a:r>
            <a:endParaRPr lang="en-GB" sz="2800" dirty="0">
              <a:solidFill>
                <a:schemeClr val="bg1"/>
              </a:solidFill>
            </a:endParaRPr>
          </a:p>
        </p:txBody>
      </p:sp>
      <p:sp>
        <p:nvSpPr>
          <p:cNvPr id="3" name="Content Placeholder 2"/>
          <p:cNvSpPr>
            <a:spLocks noGrp="1"/>
          </p:cNvSpPr>
          <p:nvPr>
            <p:ph idx="1"/>
          </p:nvPr>
        </p:nvSpPr>
        <p:spPr>
          <a:xfrm>
            <a:off x="457200" y="1600200"/>
            <a:ext cx="8229600" cy="4997152"/>
          </a:xfrm>
          <a:solidFill>
            <a:schemeClr val="accent6">
              <a:lumMod val="60000"/>
              <a:lumOff val="40000"/>
            </a:schemeClr>
          </a:solidFill>
        </p:spPr>
        <p:txBody>
          <a:bodyPr>
            <a:normAutofit fontScale="62500" lnSpcReduction="20000"/>
          </a:bodyPr>
          <a:lstStyle/>
          <a:p>
            <a:pPr marL="0" indent="0">
              <a:buNone/>
            </a:pPr>
            <a:endParaRPr lang="en-GB" dirty="0"/>
          </a:p>
          <a:p>
            <a:pPr marL="514350" indent="-514350">
              <a:buAutoNum type="arabicPeriod" startAt="2"/>
            </a:pPr>
            <a:r>
              <a:rPr lang="en-GB" dirty="0" err="1" smtClean="0"/>
              <a:t>Shilpa</a:t>
            </a:r>
            <a:r>
              <a:rPr lang="en-GB" dirty="0" smtClean="0"/>
              <a:t> was at a theme park with her daughter, who wanted to ride on the biggest rollercoaster in the park.  </a:t>
            </a:r>
            <a:r>
              <a:rPr lang="en-GB" dirty="0" err="1" smtClean="0"/>
              <a:t>Shilpa</a:t>
            </a:r>
            <a:r>
              <a:rPr lang="en-GB" dirty="0" smtClean="0"/>
              <a:t> agreed to it because she didn’t want her daughter to be disappointed, but she is scared of heights so was feeling anxious about the prospect of getting on.  She was worried her house keys would fall out of her pocket during the ride, so she put them into a zipped pocket inside of her handbag that she doesn’t usually use.  Later on, when </a:t>
            </a:r>
            <a:r>
              <a:rPr lang="en-GB" dirty="0" err="1" smtClean="0"/>
              <a:t>Shilpa</a:t>
            </a:r>
            <a:r>
              <a:rPr lang="en-GB" dirty="0" smtClean="0"/>
              <a:t> and her daughter returned home </a:t>
            </a:r>
            <a:r>
              <a:rPr lang="en-GB" dirty="0" err="1" smtClean="0"/>
              <a:t>Shilpa</a:t>
            </a:r>
            <a:r>
              <a:rPr lang="en-GB" dirty="0" smtClean="0"/>
              <a:t> could not find her keys.  She called her husband who had to come home from work early to let them in.  The next day </a:t>
            </a:r>
            <a:r>
              <a:rPr lang="en-GB" dirty="0" err="1" smtClean="0"/>
              <a:t>Shilpa</a:t>
            </a:r>
            <a:r>
              <a:rPr lang="en-GB" dirty="0" smtClean="0"/>
              <a:t> was getting ready to go to the dentist.  She was going to have a root canal filling and was expecting the procedure to be painful and unpleasant.  As she was getting ready to leave, she suddenly remembered that she had put her house keys in the pocket of her handbag</a:t>
            </a:r>
          </a:p>
          <a:p>
            <a:pPr marL="0" indent="0">
              <a:buNone/>
            </a:pPr>
            <a:endParaRPr lang="en-GB" dirty="0" smtClean="0"/>
          </a:p>
          <a:p>
            <a:pPr marL="0" indent="0">
              <a:buNone/>
            </a:pPr>
            <a:r>
              <a:rPr lang="en-GB" dirty="0" smtClean="0"/>
              <a:t>	</a:t>
            </a:r>
            <a:r>
              <a:rPr lang="en-GB" b="1" dirty="0" smtClean="0">
                <a:solidFill>
                  <a:srgbClr val="FF0000"/>
                </a:solidFill>
              </a:rPr>
              <a:t>State dependent forgetting</a:t>
            </a:r>
            <a:endParaRPr lang="en-GB" b="1" dirty="0">
              <a:solidFill>
                <a:srgbClr val="FF0000"/>
              </a:solidFill>
            </a:endParaRPr>
          </a:p>
          <a:p>
            <a:pPr marL="0" indent="0">
              <a:buNone/>
            </a:pP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149967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solidFill>
            <a:schemeClr val="accent1"/>
          </a:solidFill>
        </p:spPr>
        <p:txBody>
          <a:bodyPr>
            <a:normAutofit fontScale="90000"/>
          </a:bodyPr>
          <a:lstStyle/>
          <a:p>
            <a:r>
              <a:rPr lang="en-GB" sz="2800" dirty="0" smtClean="0">
                <a:solidFill>
                  <a:schemeClr val="bg1"/>
                </a:solidFill>
              </a:rPr>
              <a:t>In pairs, explain the following cases using what you have learned about state and context dependent memory in your preparation homework</a:t>
            </a:r>
            <a:endParaRPr lang="en-GB" sz="2800" dirty="0">
              <a:solidFill>
                <a:schemeClr val="bg1"/>
              </a:solidFill>
            </a:endParaRPr>
          </a:p>
        </p:txBody>
      </p:sp>
      <p:sp>
        <p:nvSpPr>
          <p:cNvPr id="3" name="Content Placeholder 2"/>
          <p:cNvSpPr>
            <a:spLocks noGrp="1"/>
          </p:cNvSpPr>
          <p:nvPr>
            <p:ph idx="1"/>
          </p:nvPr>
        </p:nvSpPr>
        <p:spPr>
          <a:xfrm>
            <a:off x="457200" y="1600200"/>
            <a:ext cx="8229600" cy="4925144"/>
          </a:xfrm>
          <a:solidFill>
            <a:schemeClr val="accent6">
              <a:lumMod val="60000"/>
              <a:lumOff val="40000"/>
            </a:schemeClr>
          </a:solidFill>
        </p:spPr>
        <p:txBody>
          <a:bodyPr>
            <a:normAutofit fontScale="62500" lnSpcReduction="20000"/>
          </a:bodyPr>
          <a:lstStyle/>
          <a:p>
            <a:pPr marL="0" indent="0">
              <a:buNone/>
            </a:pPr>
            <a:endParaRPr lang="en-GB" dirty="0"/>
          </a:p>
          <a:p>
            <a:pPr marL="0" indent="0">
              <a:buNone/>
            </a:pPr>
            <a:r>
              <a:rPr lang="en-GB" dirty="0" smtClean="0"/>
              <a:t>3. Winston was trying to learn information for his driving theory test.  It was breakfast time and he was reading the booklet in the kitchen. His mum cooked him a bacon sandwich.  She was wearing  a yellow dress with orange flowers on it.  The next day Winston was in his bedroom trying to remember the information in the booklet without looking.  He found it very difficult and was only able to recall about 20% of what he was supposed to learn.  Later on in the day he went down to the kitchen  for dinner.  His mum was cooking  a chicken casserole.  She was wearing dungarees as she had been painting the hallway.  Winston tried to remember the information for his driving theory test.  He found that he could remember more than he had done earlier when he was in his room.  This time he could recall about 50% of it.  The next morning Winston went down to the Kitchen for breakfast.  His mum was back in her yellow dress with orange flowers.  She asked him if he wanted a bacon sandwich.  Winston said yes.  He tried to remember the information for the theory test.  This time he found it much easier.  He was able to recall about 80% of what he needed to know.</a:t>
            </a:r>
          </a:p>
          <a:p>
            <a:pPr marL="0" indent="0">
              <a:buNone/>
            </a:pPr>
            <a:endParaRPr lang="en-GB" dirty="0"/>
          </a:p>
          <a:p>
            <a:pPr marL="0" indent="0">
              <a:buNone/>
            </a:pPr>
            <a:r>
              <a:rPr lang="en-GB" b="1" dirty="0" smtClean="0">
                <a:solidFill>
                  <a:srgbClr val="FF0000"/>
                </a:solidFill>
              </a:rPr>
              <a:t>	Encoding specificity principle</a:t>
            </a:r>
            <a:endParaRPr lang="en-GB" b="1" dirty="0">
              <a:solidFill>
                <a:srgbClr val="FF0000"/>
              </a:solidFill>
            </a:endParaRPr>
          </a:p>
        </p:txBody>
      </p:sp>
    </p:spTree>
    <p:extLst>
      <p:ext uri="{BB962C8B-B14F-4D97-AF65-F5344CB8AC3E}">
        <p14:creationId xmlns:p14="http://schemas.microsoft.com/office/powerpoint/2010/main" val="365342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408712"/>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endParaRPr lang="en-GB" sz="3800" b="1" dirty="0"/>
          </a:p>
          <a:p>
            <a:pPr marL="0" indent="0">
              <a:buNone/>
            </a:pPr>
            <a:endParaRPr lang="en-GB" sz="3400" dirty="0"/>
          </a:p>
          <a:p>
            <a:pPr marL="0" indent="0">
              <a:buNone/>
            </a:pPr>
            <a:r>
              <a:rPr lang="en-GB" sz="4000" b="1" dirty="0" smtClean="0"/>
              <a:t>The Encoding </a:t>
            </a:r>
            <a:r>
              <a:rPr lang="en-GB" sz="4000" b="1" dirty="0"/>
              <a:t>Specificity Principle </a:t>
            </a:r>
          </a:p>
          <a:p>
            <a:pPr marL="0" indent="0">
              <a:buNone/>
            </a:pPr>
            <a:endParaRPr lang="en-GB" dirty="0"/>
          </a:p>
          <a:p>
            <a:pPr marL="0" indent="0">
              <a:buNone/>
            </a:pPr>
            <a:r>
              <a:rPr lang="en-GB" b="1" dirty="0" err="1" smtClean="0"/>
              <a:t>Tulving</a:t>
            </a:r>
            <a:r>
              <a:rPr lang="en-GB" b="1" dirty="0" smtClean="0"/>
              <a:t> </a:t>
            </a:r>
            <a:r>
              <a:rPr lang="en-GB" b="1" dirty="0"/>
              <a:t>(1983) referred to what he called the Encoding Specificity Principle (ESP).  </a:t>
            </a:r>
            <a:endParaRPr lang="en-GB" b="1" dirty="0" smtClean="0"/>
          </a:p>
          <a:p>
            <a:pPr marL="0" indent="0">
              <a:buNone/>
            </a:pPr>
            <a:endParaRPr lang="en-GB" dirty="0" smtClean="0"/>
          </a:p>
          <a:p>
            <a:pPr marL="0" indent="0">
              <a:buNone/>
            </a:pPr>
            <a:r>
              <a:rPr lang="en-GB" dirty="0" smtClean="0"/>
              <a:t>This </a:t>
            </a:r>
            <a:r>
              <a:rPr lang="en-GB" dirty="0"/>
              <a:t>states that a cue is going to help us remember information, it has to be present during encoding (when we learn the information) and at retrieval (recall). </a:t>
            </a:r>
            <a:endParaRPr lang="en-GB" dirty="0" smtClean="0"/>
          </a:p>
          <a:p>
            <a:pPr marL="0" indent="0">
              <a:buNone/>
            </a:pPr>
            <a:r>
              <a:rPr lang="en-GB" dirty="0" smtClean="0"/>
              <a:t>If </a:t>
            </a:r>
            <a:r>
              <a:rPr lang="en-GB" dirty="0"/>
              <a:t>the cues at encoding and retrieval are different then some forgetting will occur. </a:t>
            </a:r>
            <a:endParaRPr lang="en-GB" dirty="0" smtClean="0"/>
          </a:p>
          <a:p>
            <a:pPr marL="0" indent="0">
              <a:buNone/>
            </a:pPr>
            <a:r>
              <a:rPr lang="en-GB" dirty="0" smtClean="0"/>
              <a:t>For </a:t>
            </a:r>
            <a:r>
              <a:rPr lang="en-GB" dirty="0"/>
              <a:t>example, if you revise at college, you are more likely to retrieve the information than you are if you revise at home, as the college will act as a cue for retrieval because the surroundings were there during encoding</a:t>
            </a:r>
            <a:r>
              <a:rPr lang="en-GB" dirty="0" smtClean="0"/>
              <a:t>.  But according to the ESP, the more similar the college environment is to when you learned the information, then the better recall will be, e.g. if the same posters are up on the wall, if the same teacher is present and wearing the same clothing</a:t>
            </a:r>
            <a:endParaRPr lang="en-GB" dirty="0"/>
          </a:p>
        </p:txBody>
      </p:sp>
    </p:spTree>
    <p:extLst>
      <p:ext uri="{BB962C8B-B14F-4D97-AF65-F5344CB8AC3E}">
        <p14:creationId xmlns:p14="http://schemas.microsoft.com/office/powerpoint/2010/main" val="63646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Supporting evidence: Draw a poster to help you remember the Godden and </a:t>
            </a:r>
            <a:r>
              <a:rPr lang="en-GB" sz="2400" dirty="0" err="1" smtClean="0"/>
              <a:t>Baddeley</a:t>
            </a:r>
            <a:r>
              <a:rPr lang="en-GB" sz="2400" dirty="0" smtClean="0"/>
              <a:t> study-include %. You have 4 minutes</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5251530"/>
              </p:ext>
            </p:extLst>
          </p:nvPr>
        </p:nvGraphicFramePr>
        <p:xfrm>
          <a:off x="467544" y="2204864"/>
          <a:ext cx="8229600" cy="424847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124236">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r h="2124236">
                <a:tc>
                  <a:txBody>
                    <a:bodyPr/>
                    <a:lstStyle/>
                    <a:p>
                      <a:endParaRPr lang="en-GB"/>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04491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1526</Words>
  <Application>Microsoft Office PowerPoint</Application>
  <PresentationFormat>On-screen Show (4:3)</PresentationFormat>
  <Paragraphs>109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Forgetting</vt:lpstr>
      <vt:lpstr>Split your BWB in half-put column heading as  1. retro-active forgetting and 2. pro-active forgetting. Put the following in the correct column and try to put in a logical order.</vt:lpstr>
      <vt:lpstr>Answers</vt:lpstr>
      <vt:lpstr>Cue-dependent forgetting</vt:lpstr>
      <vt:lpstr>In pairs, explain the following cases using what you have learned about state and context dependent memory in your preparation homework</vt:lpstr>
      <vt:lpstr>In pairs, explain the following cases using what you have learned about state and context dependent memory in your preparation homework</vt:lpstr>
      <vt:lpstr>In pairs, explain the following cases using what you have learned about state and context dependent memory in your preparation homework</vt:lpstr>
      <vt:lpstr>PowerPoint Presentation</vt:lpstr>
      <vt:lpstr>Supporting evidence: Draw a poster to help you remember the Godden and Baddeley study-include %. You have 4 minutes</vt:lpstr>
      <vt:lpstr>Supporting Research: Godden &amp; Baddeley</vt:lpstr>
      <vt:lpstr>Supporting Research:  Carter &amp; Cassidy</vt:lpstr>
      <vt:lpstr>Evaluation:  Applications</vt:lpstr>
      <vt:lpstr>Application essay</vt:lpstr>
      <vt:lpstr>Exam Practice</vt:lpstr>
      <vt:lpstr>Exam question: Peer marking guidance</vt:lpstr>
      <vt:lpstr>Exam question: Peer marking guidance</vt:lpstr>
      <vt:lpstr>Exam question: Peer marking guidance</vt:lpstr>
      <vt:lpstr>Exam question: Peer marking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forgetting</dc:title>
  <dc:creator>p.tanner</dc:creator>
  <cp:lastModifiedBy>Stacey Marks</cp:lastModifiedBy>
  <cp:revision>71</cp:revision>
  <cp:lastPrinted>2018-01-09T12:07:49Z</cp:lastPrinted>
  <dcterms:created xsi:type="dcterms:W3CDTF">2017-01-09T13:32:27Z</dcterms:created>
  <dcterms:modified xsi:type="dcterms:W3CDTF">2019-12-05T12:58:05Z</dcterms:modified>
</cp:coreProperties>
</file>