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9" r:id="rId2"/>
    <p:sldId id="274" r:id="rId3"/>
    <p:sldId id="280" r:id="rId4"/>
    <p:sldId id="281" r:id="rId5"/>
    <p:sldId id="282" r:id="rId6"/>
    <p:sldId id="263" r:id="rId7"/>
    <p:sldId id="276" r:id="rId8"/>
    <p:sldId id="278"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E7A965F-0ED0-4514-AC53-CB992CE3CA01}" type="datetimeFigureOut">
              <a:rPr lang="en-GB" smtClean="0"/>
              <a:t>08/01/2021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E21AD7-8C51-49F8-AFF0-7CF68A4D9C5E}" type="slidenum">
              <a:rPr lang="en-GB" smtClean="0"/>
              <a:t>‹#›</a:t>
            </a:fld>
            <a:endParaRPr lang="en-GB"/>
          </a:p>
        </p:txBody>
      </p:sp>
    </p:spTree>
    <p:extLst>
      <p:ext uri="{BB962C8B-B14F-4D97-AF65-F5344CB8AC3E}">
        <p14:creationId xmlns:p14="http://schemas.microsoft.com/office/powerpoint/2010/main" val="2907595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E7A965F-0ED0-4514-AC53-CB992CE3CA01}" type="datetimeFigureOut">
              <a:rPr lang="en-GB" smtClean="0"/>
              <a:t>08/01/2021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E21AD7-8C51-49F8-AFF0-7CF68A4D9C5E}" type="slidenum">
              <a:rPr lang="en-GB" smtClean="0"/>
              <a:t>‹#›</a:t>
            </a:fld>
            <a:endParaRPr lang="en-GB"/>
          </a:p>
        </p:txBody>
      </p:sp>
    </p:spTree>
    <p:extLst>
      <p:ext uri="{BB962C8B-B14F-4D97-AF65-F5344CB8AC3E}">
        <p14:creationId xmlns:p14="http://schemas.microsoft.com/office/powerpoint/2010/main" val="815947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E7A965F-0ED0-4514-AC53-CB992CE3CA01}" type="datetimeFigureOut">
              <a:rPr lang="en-GB" smtClean="0"/>
              <a:t>08/01/2021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E21AD7-8C51-49F8-AFF0-7CF68A4D9C5E}" type="slidenum">
              <a:rPr lang="en-GB" smtClean="0"/>
              <a:t>‹#›</a:t>
            </a:fld>
            <a:endParaRPr lang="en-GB"/>
          </a:p>
        </p:txBody>
      </p:sp>
    </p:spTree>
    <p:extLst>
      <p:ext uri="{BB962C8B-B14F-4D97-AF65-F5344CB8AC3E}">
        <p14:creationId xmlns:p14="http://schemas.microsoft.com/office/powerpoint/2010/main" val="4216105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E7A965F-0ED0-4514-AC53-CB992CE3CA01}" type="datetimeFigureOut">
              <a:rPr lang="en-GB" smtClean="0"/>
              <a:t>08/01/2021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E21AD7-8C51-49F8-AFF0-7CF68A4D9C5E}" type="slidenum">
              <a:rPr lang="en-GB" smtClean="0"/>
              <a:t>‹#›</a:t>
            </a:fld>
            <a:endParaRPr lang="en-GB"/>
          </a:p>
        </p:txBody>
      </p:sp>
    </p:spTree>
    <p:extLst>
      <p:ext uri="{BB962C8B-B14F-4D97-AF65-F5344CB8AC3E}">
        <p14:creationId xmlns:p14="http://schemas.microsoft.com/office/powerpoint/2010/main" val="824780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7A965F-0ED0-4514-AC53-CB992CE3CA01}" type="datetimeFigureOut">
              <a:rPr lang="en-GB" smtClean="0"/>
              <a:t>08/01/2021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E21AD7-8C51-49F8-AFF0-7CF68A4D9C5E}" type="slidenum">
              <a:rPr lang="en-GB" smtClean="0"/>
              <a:t>‹#›</a:t>
            </a:fld>
            <a:endParaRPr lang="en-GB"/>
          </a:p>
        </p:txBody>
      </p:sp>
    </p:spTree>
    <p:extLst>
      <p:ext uri="{BB962C8B-B14F-4D97-AF65-F5344CB8AC3E}">
        <p14:creationId xmlns:p14="http://schemas.microsoft.com/office/powerpoint/2010/main" val="3587339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E7A965F-0ED0-4514-AC53-CB992CE3CA01}" type="datetimeFigureOut">
              <a:rPr lang="en-GB" smtClean="0"/>
              <a:t>08/01/2021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DE21AD7-8C51-49F8-AFF0-7CF68A4D9C5E}" type="slidenum">
              <a:rPr lang="en-GB" smtClean="0"/>
              <a:t>‹#›</a:t>
            </a:fld>
            <a:endParaRPr lang="en-GB"/>
          </a:p>
        </p:txBody>
      </p:sp>
    </p:spTree>
    <p:extLst>
      <p:ext uri="{BB962C8B-B14F-4D97-AF65-F5344CB8AC3E}">
        <p14:creationId xmlns:p14="http://schemas.microsoft.com/office/powerpoint/2010/main" val="3895717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E7A965F-0ED0-4514-AC53-CB992CE3CA01}" type="datetimeFigureOut">
              <a:rPr lang="en-GB" smtClean="0"/>
              <a:t>08/01/2021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DE21AD7-8C51-49F8-AFF0-7CF68A4D9C5E}" type="slidenum">
              <a:rPr lang="en-GB" smtClean="0"/>
              <a:t>‹#›</a:t>
            </a:fld>
            <a:endParaRPr lang="en-GB"/>
          </a:p>
        </p:txBody>
      </p:sp>
    </p:spTree>
    <p:extLst>
      <p:ext uri="{BB962C8B-B14F-4D97-AF65-F5344CB8AC3E}">
        <p14:creationId xmlns:p14="http://schemas.microsoft.com/office/powerpoint/2010/main" val="2177369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E7A965F-0ED0-4514-AC53-CB992CE3CA01}" type="datetimeFigureOut">
              <a:rPr lang="en-GB" smtClean="0"/>
              <a:t>08/01/2021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DE21AD7-8C51-49F8-AFF0-7CF68A4D9C5E}" type="slidenum">
              <a:rPr lang="en-GB" smtClean="0"/>
              <a:t>‹#›</a:t>
            </a:fld>
            <a:endParaRPr lang="en-GB"/>
          </a:p>
        </p:txBody>
      </p:sp>
    </p:spTree>
    <p:extLst>
      <p:ext uri="{BB962C8B-B14F-4D97-AF65-F5344CB8AC3E}">
        <p14:creationId xmlns:p14="http://schemas.microsoft.com/office/powerpoint/2010/main" val="905225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7A965F-0ED0-4514-AC53-CB992CE3CA01}" type="datetimeFigureOut">
              <a:rPr lang="en-GB" smtClean="0"/>
              <a:t>08/01/2021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DE21AD7-8C51-49F8-AFF0-7CF68A4D9C5E}" type="slidenum">
              <a:rPr lang="en-GB" smtClean="0"/>
              <a:t>‹#›</a:t>
            </a:fld>
            <a:endParaRPr lang="en-GB"/>
          </a:p>
        </p:txBody>
      </p:sp>
    </p:spTree>
    <p:extLst>
      <p:ext uri="{BB962C8B-B14F-4D97-AF65-F5344CB8AC3E}">
        <p14:creationId xmlns:p14="http://schemas.microsoft.com/office/powerpoint/2010/main" val="4174684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7A965F-0ED0-4514-AC53-CB992CE3CA01}" type="datetimeFigureOut">
              <a:rPr lang="en-GB" smtClean="0"/>
              <a:t>08/01/2021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DE21AD7-8C51-49F8-AFF0-7CF68A4D9C5E}" type="slidenum">
              <a:rPr lang="en-GB" smtClean="0"/>
              <a:t>‹#›</a:t>
            </a:fld>
            <a:endParaRPr lang="en-GB"/>
          </a:p>
        </p:txBody>
      </p:sp>
    </p:spTree>
    <p:extLst>
      <p:ext uri="{BB962C8B-B14F-4D97-AF65-F5344CB8AC3E}">
        <p14:creationId xmlns:p14="http://schemas.microsoft.com/office/powerpoint/2010/main" val="2197630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7A965F-0ED0-4514-AC53-CB992CE3CA01}" type="datetimeFigureOut">
              <a:rPr lang="en-GB" smtClean="0"/>
              <a:t>08/01/2021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DE21AD7-8C51-49F8-AFF0-7CF68A4D9C5E}" type="slidenum">
              <a:rPr lang="en-GB" smtClean="0"/>
              <a:t>‹#›</a:t>
            </a:fld>
            <a:endParaRPr lang="en-GB"/>
          </a:p>
        </p:txBody>
      </p:sp>
    </p:spTree>
    <p:extLst>
      <p:ext uri="{BB962C8B-B14F-4D97-AF65-F5344CB8AC3E}">
        <p14:creationId xmlns:p14="http://schemas.microsoft.com/office/powerpoint/2010/main" val="1626333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7A965F-0ED0-4514-AC53-CB992CE3CA01}" type="datetimeFigureOut">
              <a:rPr lang="en-GB" smtClean="0"/>
              <a:t>08/01/2021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E21AD7-8C51-49F8-AFF0-7CF68A4D9C5E}" type="slidenum">
              <a:rPr lang="en-GB" smtClean="0"/>
              <a:t>‹#›</a:t>
            </a:fld>
            <a:endParaRPr lang="en-GB"/>
          </a:p>
        </p:txBody>
      </p:sp>
    </p:spTree>
    <p:extLst>
      <p:ext uri="{BB962C8B-B14F-4D97-AF65-F5344CB8AC3E}">
        <p14:creationId xmlns:p14="http://schemas.microsoft.com/office/powerpoint/2010/main" val="14582241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google.co.uk/url?sa=i&amp;rct=j&amp;q=&amp;esrc=s&amp;source=images&amp;cd=&amp;ved=2ahUKEwiJlNLouePfAhUMWBoKHUDfAD8QjRx6BAgBEAU&amp;url=https://www.youworkforthem.com/photo/135711/proud-father-of-a-little-baby-girl&amp;psig=AOvVaw3XmKkJpKT3J_94nHRaLXFt&amp;ust=1547217852656198"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play.kahoot.it/#/k/dacf75ba-d084-4ae4-b2d6-780da0600fe3"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lstStyle/>
          <a:p>
            <a:r>
              <a:rPr lang="en-GB" dirty="0" smtClean="0">
                <a:solidFill>
                  <a:schemeClr val="bg1"/>
                </a:solidFill>
              </a:rPr>
              <a:t>Role of the father article</a:t>
            </a:r>
            <a:endParaRPr lang="en-GB" dirty="0">
              <a:solidFill>
                <a:schemeClr val="bg1"/>
              </a:solidFill>
            </a:endParaRPr>
          </a:p>
        </p:txBody>
      </p:sp>
      <p:sp>
        <p:nvSpPr>
          <p:cNvPr id="3" name="Content Placeholder 2"/>
          <p:cNvSpPr>
            <a:spLocks noGrp="1"/>
          </p:cNvSpPr>
          <p:nvPr>
            <p:ph idx="1"/>
          </p:nvPr>
        </p:nvSpPr>
        <p:spPr>
          <a:xfrm>
            <a:off x="457200" y="1600200"/>
            <a:ext cx="4546848" cy="4525963"/>
          </a:xfrm>
        </p:spPr>
        <p:txBody>
          <a:bodyPr>
            <a:normAutofit fontScale="62500" lnSpcReduction="20000"/>
          </a:bodyPr>
          <a:lstStyle/>
          <a:p>
            <a:pPr marL="0" indent="0">
              <a:buNone/>
            </a:pPr>
            <a:r>
              <a:rPr lang="en-GB" b="1" dirty="0" smtClean="0"/>
              <a:t>Discuss the following questions using what you remember from the article you read as part of your preparation work:</a:t>
            </a:r>
          </a:p>
          <a:p>
            <a:endParaRPr lang="en-GB" dirty="0"/>
          </a:p>
          <a:p>
            <a:r>
              <a:rPr lang="en-GB" dirty="0" smtClean="0"/>
              <a:t>The </a:t>
            </a:r>
            <a:r>
              <a:rPr lang="en-GB" dirty="0"/>
              <a:t>article shows that </a:t>
            </a:r>
            <a:r>
              <a:rPr lang="en-GB" dirty="0" smtClean="0"/>
              <a:t>full-time </a:t>
            </a:r>
            <a:r>
              <a:rPr lang="en-GB" dirty="0"/>
              <a:t>fathers do still face stigma and sexism surprisingly from </a:t>
            </a:r>
            <a:r>
              <a:rPr lang="en-GB" dirty="0" smtClean="0"/>
              <a:t>mothers. What </a:t>
            </a:r>
            <a:r>
              <a:rPr lang="en-GB" dirty="0"/>
              <a:t>examples can you remember from the article</a:t>
            </a:r>
            <a:r>
              <a:rPr lang="en-GB" dirty="0" smtClean="0"/>
              <a:t>?</a:t>
            </a:r>
          </a:p>
          <a:p>
            <a:endParaRPr lang="en-GB" dirty="0"/>
          </a:p>
          <a:p>
            <a:r>
              <a:rPr lang="en-GB" dirty="0" smtClean="0"/>
              <a:t>Why do you think this prejudice exists?</a:t>
            </a:r>
          </a:p>
          <a:p>
            <a:endParaRPr lang="en-GB" dirty="0"/>
          </a:p>
          <a:p>
            <a:r>
              <a:rPr lang="en-GB" dirty="0" smtClean="0"/>
              <a:t>What does this say about attachment research?</a:t>
            </a:r>
            <a:endParaRPr lang="en-GB" dirty="0"/>
          </a:p>
        </p:txBody>
      </p:sp>
      <p:sp>
        <p:nvSpPr>
          <p:cNvPr id="4" name="AutoShape 2" descr="Image result for father with baby">
            <a:hlinkClick r:id="rId2"/>
          </p:cNvPr>
          <p:cNvSpPr>
            <a:spLocks noChangeAspect="1" noChangeArrowheads="1"/>
          </p:cNvSpPr>
          <p:nvPr/>
        </p:nvSpPr>
        <p:spPr bwMode="auto">
          <a:xfrm>
            <a:off x="134938" y="-1455738"/>
            <a:ext cx="4552950" cy="30384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p:cNvPicPr>
            <a:picLocks noChangeAspect="1"/>
          </p:cNvPicPr>
          <p:nvPr/>
        </p:nvPicPr>
        <p:blipFill rotWithShape="1">
          <a:blip r:embed="rId3"/>
          <a:srcRect r="39154"/>
          <a:stretch/>
        </p:blipFill>
        <p:spPr>
          <a:xfrm>
            <a:off x="5292080" y="1600200"/>
            <a:ext cx="3318174" cy="3629000"/>
          </a:xfrm>
          <a:prstGeom prst="rect">
            <a:avLst/>
          </a:prstGeom>
        </p:spPr>
      </p:pic>
    </p:spTree>
    <p:extLst>
      <p:ext uri="{BB962C8B-B14F-4D97-AF65-F5344CB8AC3E}">
        <p14:creationId xmlns:p14="http://schemas.microsoft.com/office/powerpoint/2010/main" val="318099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5563" y="1285588"/>
            <a:ext cx="5472608" cy="516029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GB" sz="2000" b="1" i="1" dirty="0" smtClean="0"/>
              <a:t>Using page 7 of the information pack, write down the answers to the following questions in your own words:</a:t>
            </a:r>
          </a:p>
          <a:p>
            <a:pPr marL="457200" indent="-457200">
              <a:buFont typeface="+mj-lt"/>
              <a:buAutoNum type="arabicPeriod"/>
            </a:pPr>
            <a:endParaRPr lang="en-GB" sz="2000" b="1" dirty="0"/>
          </a:p>
          <a:p>
            <a:pPr marL="457200" indent="-457200">
              <a:buFont typeface="+mj-lt"/>
              <a:buAutoNum type="arabicPeriod"/>
            </a:pPr>
            <a:r>
              <a:rPr lang="en-GB" sz="2000" dirty="0" smtClean="0"/>
              <a:t>What is the role of the father in today’s society?</a:t>
            </a:r>
          </a:p>
          <a:p>
            <a:pPr marL="342900" indent="-342900">
              <a:buAutoNum type="arabicPeriod"/>
            </a:pPr>
            <a:endParaRPr lang="en-GB" sz="2000" dirty="0" smtClean="0"/>
          </a:p>
          <a:p>
            <a:pPr marL="342900" indent="-342900">
              <a:buAutoNum type="arabicPeriod"/>
            </a:pPr>
            <a:r>
              <a:rPr lang="en-GB" sz="2000" dirty="0" smtClean="0"/>
              <a:t>Are fathers different to mothers?</a:t>
            </a:r>
          </a:p>
          <a:p>
            <a:pPr marL="342900" indent="-342900">
              <a:buAutoNum type="arabicPeriod"/>
            </a:pPr>
            <a:endParaRPr lang="en-GB" sz="2000" dirty="0" smtClean="0"/>
          </a:p>
          <a:p>
            <a:pPr marL="342900" indent="-342900">
              <a:buAutoNum type="arabicPeriod"/>
            </a:pPr>
            <a:r>
              <a:rPr lang="en-GB" sz="2000" dirty="0" smtClean="0"/>
              <a:t>Can fathers do as good a job (be as sensitive) as mothers?</a:t>
            </a:r>
          </a:p>
          <a:p>
            <a:pPr marL="342900" indent="-342900">
              <a:buAutoNum type="arabicPeriod"/>
            </a:pPr>
            <a:endParaRPr lang="en-GB" sz="2000" dirty="0" smtClean="0"/>
          </a:p>
          <a:p>
            <a:pPr marL="342900" indent="-342900">
              <a:buAutoNum type="arabicPeriod"/>
            </a:pPr>
            <a:r>
              <a:rPr lang="en-GB" sz="2000" dirty="0" smtClean="0"/>
              <a:t>How important are fathers in a child’s development?</a:t>
            </a:r>
          </a:p>
          <a:p>
            <a:endParaRPr lang="en-GB" sz="2000" dirty="0" smtClean="0"/>
          </a:p>
        </p:txBody>
      </p:sp>
      <p:sp>
        <p:nvSpPr>
          <p:cNvPr id="3" name="Title 2"/>
          <p:cNvSpPr>
            <a:spLocks noGrp="1"/>
          </p:cNvSpPr>
          <p:nvPr>
            <p:ph type="title"/>
          </p:nvPr>
        </p:nvSpPr>
        <p:spPr>
          <a:xfrm>
            <a:off x="107504" y="142588"/>
            <a:ext cx="8928992" cy="1143000"/>
          </a:xfrm>
          <a:solidFill>
            <a:schemeClr val="bg2">
              <a:lumMod val="50000"/>
            </a:schemeClr>
          </a:solidFill>
        </p:spPr>
        <p:txBody>
          <a:bodyPr/>
          <a:lstStyle/>
          <a:p>
            <a:r>
              <a:rPr lang="en-GB" dirty="0" smtClean="0">
                <a:solidFill>
                  <a:schemeClr val="bg1"/>
                </a:solidFill>
              </a:rPr>
              <a:t>The role of the father</a:t>
            </a:r>
            <a:endParaRPr lang="en-GB" dirty="0">
              <a:solidFill>
                <a:schemeClr val="bg1"/>
              </a:solidFill>
            </a:endParaRPr>
          </a:p>
        </p:txBody>
      </p:sp>
      <p:sp>
        <p:nvSpPr>
          <p:cNvPr id="2" name="TextBox 1"/>
          <p:cNvSpPr txBox="1"/>
          <p:nvPr/>
        </p:nvSpPr>
        <p:spPr>
          <a:xfrm>
            <a:off x="5589335" y="1285588"/>
            <a:ext cx="3447161" cy="341632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GB" b="1" dirty="0" smtClean="0"/>
              <a:t>TASK:</a:t>
            </a:r>
          </a:p>
          <a:p>
            <a:r>
              <a:rPr lang="en-GB" dirty="0" smtClean="0"/>
              <a:t>Now, with a partner, and without using your notes, take it in turns to explain the answer to the other person.  This means that one member of the pair will explain the answers to questions 1 &amp; 3 and the other will explain the answers to questions 2 &amp; 4.  If you are working in a group of 4, you could allocate one question to each member of your group</a:t>
            </a:r>
            <a:endParaRPr lang="en-GB" dirty="0"/>
          </a:p>
        </p:txBody>
      </p:sp>
    </p:spTree>
    <p:extLst>
      <p:ext uri="{BB962C8B-B14F-4D97-AF65-F5344CB8AC3E}">
        <p14:creationId xmlns:p14="http://schemas.microsoft.com/office/powerpoint/2010/main" val="3772530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6"/>
          </a:lnRef>
          <a:fillRef idx="3">
            <a:schemeClr val="accent6"/>
          </a:fillRef>
          <a:effectRef idx="3">
            <a:schemeClr val="accent6"/>
          </a:effectRef>
          <a:fontRef idx="minor">
            <a:schemeClr val="lt1"/>
          </a:fontRef>
        </p:style>
        <p:txBody>
          <a:bodyPr/>
          <a:lstStyle/>
          <a:p>
            <a:r>
              <a:rPr lang="en-GB" dirty="0" smtClean="0"/>
              <a:t>Evaluation of the research</a:t>
            </a:r>
            <a:endParaRPr lang="en-GB" dirty="0"/>
          </a:p>
        </p:txBody>
      </p:sp>
      <p:sp>
        <p:nvSpPr>
          <p:cNvPr id="3" name="Content Placeholder 2"/>
          <p:cNvSpPr>
            <a:spLocks noGrp="1"/>
          </p:cNvSpPr>
          <p:nvPr>
            <p:ph idx="1"/>
          </p:nvPr>
        </p:nvSpPr>
        <p:spPr/>
        <p:txBody>
          <a:bodyPr>
            <a:normAutofit fontScale="85000" lnSpcReduction="20000"/>
          </a:bodyPr>
          <a:lstStyle/>
          <a:p>
            <a:pPr marL="0" indent="0">
              <a:buNone/>
            </a:pPr>
            <a:r>
              <a:rPr lang="en-GB" b="1" i="1" dirty="0" smtClean="0"/>
              <a:t>Answer the following questions (in pairs or groups)</a:t>
            </a:r>
          </a:p>
          <a:p>
            <a:pPr marL="0" indent="0">
              <a:buNone/>
            </a:pPr>
            <a:endParaRPr lang="en-GB" b="1" i="1" dirty="0"/>
          </a:p>
          <a:p>
            <a:pPr marL="0" indent="0">
              <a:buNone/>
            </a:pPr>
            <a:r>
              <a:rPr lang="en-GB" dirty="0"/>
              <a:t>Some researchers are interested in understanding the role fathers have as secondary attachment figures, whereas others are more concerned with the father’s role as a primary attachment figure. The former have tended to see fathers behaving differently from mothers and having a distinct role. The latter have tended to find that fathers can take on a ‘</a:t>
            </a:r>
            <a:r>
              <a:rPr lang="en-GB" dirty="0" smtClean="0"/>
              <a:t>maternal’ role</a:t>
            </a:r>
          </a:p>
          <a:p>
            <a:pPr marL="0" indent="0">
              <a:buNone/>
            </a:pPr>
            <a:endParaRPr lang="en-GB" dirty="0"/>
          </a:p>
          <a:p>
            <a:pPr marL="0" indent="0">
              <a:buNone/>
            </a:pPr>
            <a:r>
              <a:rPr lang="en-GB" b="1" dirty="0" smtClean="0"/>
              <a:t>Why do you think this may be a problem for research into the role of the father?</a:t>
            </a:r>
          </a:p>
          <a:p>
            <a:pPr marL="0" indent="0">
              <a:buNone/>
            </a:pPr>
            <a:endParaRPr lang="en-GB" dirty="0"/>
          </a:p>
        </p:txBody>
      </p:sp>
    </p:spTree>
    <p:extLst>
      <p:ext uri="{BB962C8B-B14F-4D97-AF65-F5344CB8AC3E}">
        <p14:creationId xmlns:p14="http://schemas.microsoft.com/office/powerpoint/2010/main" val="2311653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marL="0" indent="0">
              <a:buNone/>
            </a:pPr>
            <a:r>
              <a:rPr lang="en-GB" b="1" i="1" dirty="0"/>
              <a:t>Answer the following questions (in pairs or groups</a:t>
            </a:r>
            <a:r>
              <a:rPr lang="en-GB" b="1" i="1" dirty="0" smtClean="0"/>
              <a:t>)</a:t>
            </a:r>
            <a:endParaRPr lang="en-GB" dirty="0" smtClean="0"/>
          </a:p>
          <a:p>
            <a:pPr marL="0" indent="0">
              <a:buNone/>
            </a:pPr>
            <a:endParaRPr lang="en-GB" dirty="0"/>
          </a:p>
          <a:p>
            <a:pPr marL="0" indent="0">
              <a:buNone/>
            </a:pPr>
            <a:r>
              <a:rPr lang="en-GB" dirty="0" err="1" smtClean="0"/>
              <a:t>MacCallum</a:t>
            </a:r>
            <a:r>
              <a:rPr lang="en-GB" dirty="0" smtClean="0"/>
              <a:t> and </a:t>
            </a:r>
            <a:r>
              <a:rPr lang="en-GB" dirty="0" err="1" smtClean="0"/>
              <a:t>Golombok</a:t>
            </a:r>
            <a:r>
              <a:rPr lang="en-GB" dirty="0" smtClean="0"/>
              <a:t> (</a:t>
            </a:r>
            <a:r>
              <a:rPr lang="en-GB" dirty="0"/>
              <a:t>2004</a:t>
            </a:r>
            <a:r>
              <a:rPr lang="en-GB" dirty="0" smtClean="0"/>
              <a:t>) have </a:t>
            </a:r>
            <a:r>
              <a:rPr lang="en-GB" dirty="0"/>
              <a:t>found that children growing up in single or same-sex parent families do not develop any differently from those in two parent heterosexual </a:t>
            </a:r>
            <a:r>
              <a:rPr lang="en-GB" dirty="0" smtClean="0"/>
              <a:t>families</a:t>
            </a:r>
          </a:p>
          <a:p>
            <a:pPr marL="0" indent="0">
              <a:buNone/>
            </a:pPr>
            <a:endParaRPr lang="en-GB" dirty="0"/>
          </a:p>
          <a:p>
            <a:pPr marL="0" indent="0">
              <a:buNone/>
            </a:pPr>
            <a:r>
              <a:rPr lang="en-GB" b="1" dirty="0" smtClean="0"/>
              <a:t>What does this suggest about the role of the father in a child’s development?</a:t>
            </a:r>
          </a:p>
          <a:p>
            <a:pPr marL="0" indent="0">
              <a:buNone/>
            </a:pPr>
            <a:endParaRPr lang="en-GB" dirty="0"/>
          </a:p>
          <a:p>
            <a:pPr marL="0" indent="0">
              <a:buNone/>
            </a:pPr>
            <a:endParaRPr lang="en-GB" dirty="0"/>
          </a:p>
          <a:p>
            <a:pPr marL="0" indent="0">
              <a:buNone/>
            </a:pPr>
            <a:r>
              <a:rPr lang="en-GB" b="1" dirty="0" smtClean="0"/>
              <a:t>Why is this a problem for the research?</a:t>
            </a:r>
          </a:p>
          <a:p>
            <a:pPr marL="0" indent="0">
              <a:buNone/>
            </a:pPr>
            <a:endParaRPr lang="en-GB" dirty="0"/>
          </a:p>
        </p:txBody>
      </p:sp>
      <p:sp>
        <p:nvSpPr>
          <p:cNvPr id="4" name="Title 1"/>
          <p:cNvSpPr>
            <a:spLocks noGrp="1"/>
          </p:cNvSpPr>
          <p:nvPr>
            <p:ph type="title"/>
          </p:nvPr>
        </p:nvSpPr>
        <p:spPr/>
        <p:style>
          <a:lnRef idx="0">
            <a:schemeClr val="accent6"/>
          </a:lnRef>
          <a:fillRef idx="3">
            <a:schemeClr val="accent6"/>
          </a:fillRef>
          <a:effectRef idx="3">
            <a:schemeClr val="accent6"/>
          </a:effectRef>
          <a:fontRef idx="minor">
            <a:schemeClr val="lt1"/>
          </a:fontRef>
        </p:style>
        <p:txBody>
          <a:bodyPr/>
          <a:lstStyle/>
          <a:p>
            <a:r>
              <a:rPr lang="en-GB" dirty="0" smtClean="0"/>
              <a:t>Evaluation of the research</a:t>
            </a:r>
            <a:endParaRPr lang="en-GB" dirty="0"/>
          </a:p>
        </p:txBody>
      </p:sp>
    </p:spTree>
    <p:extLst>
      <p:ext uri="{BB962C8B-B14F-4D97-AF65-F5344CB8AC3E}">
        <p14:creationId xmlns:p14="http://schemas.microsoft.com/office/powerpoint/2010/main" val="807649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997152"/>
          </a:xfrm>
        </p:spPr>
        <p:txBody>
          <a:bodyPr>
            <a:normAutofit fontScale="55000" lnSpcReduction="20000"/>
          </a:bodyPr>
          <a:lstStyle/>
          <a:p>
            <a:pPr marL="0" indent="0">
              <a:buNone/>
            </a:pPr>
            <a:r>
              <a:rPr lang="en-GB" b="1" i="1" dirty="0"/>
              <a:t>Answer the following questions (in pairs or groups</a:t>
            </a:r>
            <a:r>
              <a:rPr lang="en-GB" b="1" i="1" dirty="0" smtClean="0"/>
              <a:t>)</a:t>
            </a:r>
            <a:endParaRPr lang="en-GB" dirty="0" smtClean="0"/>
          </a:p>
          <a:p>
            <a:pPr marL="0" indent="0">
              <a:buNone/>
            </a:pPr>
            <a:endParaRPr lang="en-GB" dirty="0"/>
          </a:p>
          <a:p>
            <a:pPr marL="0" indent="0">
              <a:buNone/>
            </a:pPr>
            <a:r>
              <a:rPr lang="en-GB" dirty="0" smtClean="0"/>
              <a:t>Bowlby’s concept of monotropy </a:t>
            </a:r>
            <a:r>
              <a:rPr lang="en-GB" dirty="0"/>
              <a:t>suggests that fathers can’t play the role of the primary </a:t>
            </a:r>
            <a:r>
              <a:rPr lang="en-GB" dirty="0" smtClean="0"/>
              <a:t>caregiver, </a:t>
            </a:r>
            <a:r>
              <a:rPr lang="en-GB" dirty="0"/>
              <a:t>which has led to the idea that mothers should stay at </a:t>
            </a:r>
            <a:r>
              <a:rPr lang="en-GB" dirty="0" smtClean="0"/>
              <a:t>home</a:t>
            </a:r>
          </a:p>
          <a:p>
            <a:pPr marL="0" indent="0">
              <a:buNone/>
            </a:pPr>
            <a:endParaRPr lang="en-GB" dirty="0"/>
          </a:p>
          <a:p>
            <a:pPr marL="0" indent="0">
              <a:buNone/>
            </a:pPr>
            <a:r>
              <a:rPr lang="en-GB" b="1" dirty="0" smtClean="0"/>
              <a:t>Why might this be a problem for both mothers, fathers, and the economy?</a:t>
            </a:r>
          </a:p>
          <a:p>
            <a:pPr marL="0" indent="0">
              <a:buNone/>
            </a:pPr>
            <a:endParaRPr lang="en-GB" dirty="0"/>
          </a:p>
          <a:p>
            <a:pPr marL="0" indent="0">
              <a:buNone/>
            </a:pPr>
            <a:endParaRPr lang="en-GB" dirty="0"/>
          </a:p>
          <a:p>
            <a:pPr marL="0" indent="0">
              <a:buNone/>
            </a:pPr>
            <a:r>
              <a:rPr lang="en-GB" dirty="0" smtClean="0"/>
              <a:t>Recent </a:t>
            </a:r>
            <a:r>
              <a:rPr lang="en-GB" dirty="0"/>
              <a:t>research however has shown that it is not gender but sensitivity that is the </a:t>
            </a:r>
            <a:r>
              <a:rPr lang="en-GB" dirty="0" smtClean="0"/>
              <a:t>key to successful parenting</a:t>
            </a:r>
          </a:p>
          <a:p>
            <a:pPr marL="0" indent="0">
              <a:buNone/>
            </a:pPr>
            <a:endParaRPr lang="en-GB" dirty="0"/>
          </a:p>
          <a:p>
            <a:pPr marL="0" indent="0">
              <a:buNone/>
            </a:pPr>
            <a:r>
              <a:rPr lang="en-GB" b="1" dirty="0" smtClean="0"/>
              <a:t>What does this suggest about the research into the role of the father?</a:t>
            </a:r>
          </a:p>
          <a:p>
            <a:pPr marL="0" indent="0">
              <a:buNone/>
            </a:pPr>
            <a:endParaRPr lang="en-GB" dirty="0"/>
          </a:p>
          <a:p>
            <a:pPr marL="0" indent="0">
              <a:buNone/>
            </a:pPr>
            <a:r>
              <a:rPr lang="en-GB" dirty="0" smtClean="0"/>
              <a:t>As </a:t>
            </a:r>
            <a:r>
              <a:rPr lang="en-GB" dirty="0"/>
              <a:t>of </a:t>
            </a:r>
            <a:r>
              <a:rPr lang="en-GB" dirty="0" smtClean="0"/>
              <a:t>2015, </a:t>
            </a:r>
            <a:r>
              <a:rPr lang="en-GB" dirty="0"/>
              <a:t>mothers and fathers can now share the mothers </a:t>
            </a:r>
            <a:r>
              <a:rPr lang="en-GB" dirty="0" smtClean="0"/>
              <a:t>maternity leave</a:t>
            </a:r>
          </a:p>
          <a:p>
            <a:pPr marL="0" indent="0">
              <a:buNone/>
            </a:pPr>
            <a:endParaRPr lang="en-GB" dirty="0"/>
          </a:p>
          <a:p>
            <a:pPr marL="0" indent="0">
              <a:buNone/>
            </a:pPr>
            <a:r>
              <a:rPr lang="en-GB" b="1" dirty="0" smtClean="0"/>
              <a:t>What does this suggest about the research?</a:t>
            </a:r>
          </a:p>
          <a:p>
            <a:pPr marL="0" indent="0">
              <a:buNone/>
            </a:pPr>
            <a:endParaRPr lang="en-GB" dirty="0"/>
          </a:p>
        </p:txBody>
      </p:sp>
      <p:sp>
        <p:nvSpPr>
          <p:cNvPr id="4" name="Title 1"/>
          <p:cNvSpPr>
            <a:spLocks noGrp="1"/>
          </p:cNvSpPr>
          <p:nvPr>
            <p:ph type="title"/>
          </p:nvPr>
        </p:nvSpPr>
        <p:spPr/>
        <p:style>
          <a:lnRef idx="0">
            <a:schemeClr val="accent6"/>
          </a:lnRef>
          <a:fillRef idx="3">
            <a:schemeClr val="accent6"/>
          </a:fillRef>
          <a:effectRef idx="3">
            <a:schemeClr val="accent6"/>
          </a:effectRef>
          <a:fontRef idx="minor">
            <a:schemeClr val="lt1"/>
          </a:fontRef>
        </p:style>
        <p:txBody>
          <a:bodyPr/>
          <a:lstStyle/>
          <a:p>
            <a:r>
              <a:rPr lang="en-GB" dirty="0" smtClean="0"/>
              <a:t>Evaluation of the research</a:t>
            </a:r>
            <a:endParaRPr lang="en-GB" dirty="0"/>
          </a:p>
        </p:txBody>
      </p:sp>
    </p:spTree>
    <p:extLst>
      <p:ext uri="{BB962C8B-B14F-4D97-AF65-F5344CB8AC3E}">
        <p14:creationId xmlns:p14="http://schemas.microsoft.com/office/powerpoint/2010/main" val="37618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fade">
                                      <p:cBhvr>
                                        <p:cTn id="27" dur="500"/>
                                        <p:tgtEl>
                                          <p:spTgt spid="3">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11" end="11"/>
                                            </p:txEl>
                                          </p:spTgt>
                                        </p:tgtEl>
                                        <p:attrNameLst>
                                          <p:attrName>style.visibility</p:attrName>
                                        </p:attrNameLst>
                                      </p:cBhvr>
                                      <p:to>
                                        <p:strVal val="visible"/>
                                      </p:to>
                                    </p:set>
                                    <p:animEffect transition="in" filter="fade">
                                      <p:cBhvr>
                                        <p:cTn id="32" dur="500"/>
                                        <p:tgtEl>
                                          <p:spTgt spid="3">
                                            <p:txEl>
                                              <p:pRg st="11" end="1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animEffect transition="in" filter="fade">
                                      <p:cBhvr>
                                        <p:cTn id="37"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507288" cy="1325562"/>
          </a:xfrm>
          <a:solidFill>
            <a:schemeClr val="accent1"/>
          </a:solidFill>
        </p:spPr>
        <p:style>
          <a:lnRef idx="2">
            <a:schemeClr val="accent4"/>
          </a:lnRef>
          <a:fillRef idx="1">
            <a:schemeClr val="lt1"/>
          </a:fillRef>
          <a:effectRef idx="0">
            <a:schemeClr val="accent4"/>
          </a:effectRef>
          <a:fontRef idx="minor">
            <a:schemeClr val="dk1"/>
          </a:fontRef>
        </p:style>
        <p:txBody>
          <a:bodyPr>
            <a:noAutofit/>
          </a:bodyPr>
          <a:lstStyle/>
          <a:p>
            <a:r>
              <a:rPr lang="en-US" sz="2800" dirty="0" smtClean="0">
                <a:solidFill>
                  <a:schemeClr val="bg1"/>
                </a:solidFill>
              </a:rPr>
              <a:t>You could be asked to write an essay on “multiple attachments”. This is just drawing on information that you have already used</a:t>
            </a:r>
            <a:r>
              <a:rPr lang="en-US" sz="2800" dirty="0">
                <a:solidFill>
                  <a:schemeClr val="bg1"/>
                </a:solidFill>
              </a:rPr>
              <a:t> </a:t>
            </a:r>
            <a:r>
              <a:rPr lang="en-US" sz="2800" dirty="0" smtClean="0">
                <a:solidFill>
                  <a:schemeClr val="bg1"/>
                </a:solidFill>
              </a:rPr>
              <a:t>and is written in your packs</a:t>
            </a:r>
          </a:p>
        </p:txBody>
      </p:sp>
      <p:sp>
        <p:nvSpPr>
          <p:cNvPr id="5" name="Content Placeholder 4"/>
          <p:cNvSpPr>
            <a:spLocks noGrp="1"/>
          </p:cNvSpPr>
          <p:nvPr>
            <p:ph idx="1"/>
          </p:nvPr>
        </p:nvSpPr>
        <p:spPr>
          <a:xfrm>
            <a:off x="457200" y="1754204"/>
            <a:ext cx="4330824" cy="2713484"/>
          </a:xfrm>
          <a:solidFill>
            <a:schemeClr val="accent2">
              <a:lumMod val="20000"/>
              <a:lumOff val="80000"/>
            </a:schemeClr>
          </a:solidFill>
        </p:spPr>
        <p:style>
          <a:lnRef idx="2">
            <a:schemeClr val="accent4"/>
          </a:lnRef>
          <a:fillRef idx="1">
            <a:schemeClr val="lt1"/>
          </a:fillRef>
          <a:effectRef idx="0">
            <a:schemeClr val="accent4"/>
          </a:effectRef>
          <a:fontRef idx="minor">
            <a:schemeClr val="dk1"/>
          </a:fontRef>
        </p:style>
        <p:txBody>
          <a:bodyPr>
            <a:normAutofit fontScale="92500"/>
          </a:bodyPr>
          <a:lstStyle/>
          <a:p>
            <a:pPr marL="0" indent="0">
              <a:buNone/>
            </a:pPr>
            <a:r>
              <a:rPr lang="en-GB" dirty="0" smtClean="0"/>
              <a:t>Most of the information is from Schaffer’s study and stages but you can also add something on the role of the father research</a:t>
            </a:r>
          </a:p>
          <a:p>
            <a:pPr marL="0" indent="0">
              <a:buNone/>
            </a:pPr>
            <a:endParaRPr lang="en-GB" dirty="0" smtClean="0"/>
          </a:p>
          <a:p>
            <a:pPr marL="0" indent="0">
              <a:buNone/>
            </a:pPr>
            <a:endParaRPr lang="en-GB" dirty="0"/>
          </a:p>
          <a:p>
            <a:pPr marL="0" indent="0">
              <a:buNone/>
            </a:pPr>
            <a:endParaRPr lang="en-GB" dirty="0"/>
          </a:p>
        </p:txBody>
      </p:sp>
      <p:pic>
        <p:nvPicPr>
          <p:cNvPr id="3" name="Picture 2">
            <a:hlinkClick r:id="rId2"/>
          </p:cNvPr>
          <p:cNvPicPr>
            <a:picLocks noChangeAspect="1"/>
          </p:cNvPicPr>
          <p:nvPr/>
        </p:nvPicPr>
        <p:blipFill>
          <a:blip r:embed="rId3"/>
          <a:stretch>
            <a:fillRect/>
          </a:stretch>
        </p:blipFill>
        <p:spPr>
          <a:xfrm>
            <a:off x="4894262" y="1754204"/>
            <a:ext cx="4070226" cy="2713484"/>
          </a:xfrm>
          <a:prstGeom prst="rect">
            <a:avLst/>
          </a:prstGeom>
        </p:spPr>
      </p:pic>
    </p:spTree>
    <p:extLst>
      <p:ext uri="{BB962C8B-B14F-4D97-AF65-F5344CB8AC3E}">
        <p14:creationId xmlns:p14="http://schemas.microsoft.com/office/powerpoint/2010/main" val="20989477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60000"/>
              <a:lumOff val="40000"/>
            </a:schemeClr>
          </a:solidFill>
        </p:spPr>
        <p:txBody>
          <a:bodyPr/>
          <a:lstStyle/>
          <a:p>
            <a:r>
              <a:rPr lang="en-GB" dirty="0" smtClean="0">
                <a:solidFill>
                  <a:schemeClr val="bg1"/>
                </a:solidFill>
              </a:rPr>
              <a:t>Snap plan..</a:t>
            </a:r>
            <a:endParaRPr lang="en-GB" dirty="0">
              <a:solidFill>
                <a:schemeClr val="bg1"/>
              </a:solidFill>
            </a:endParaRPr>
          </a:p>
        </p:txBody>
      </p:sp>
      <p:sp>
        <p:nvSpPr>
          <p:cNvPr id="3" name="Content Placeholder 2"/>
          <p:cNvSpPr>
            <a:spLocks noGrp="1"/>
          </p:cNvSpPr>
          <p:nvPr>
            <p:ph idx="1"/>
          </p:nvPr>
        </p:nvSpPr>
        <p:spPr/>
        <p:txBody>
          <a:bodyPr/>
          <a:lstStyle/>
          <a:p>
            <a:pPr marL="0" indent="0">
              <a:buNone/>
            </a:pPr>
            <a:r>
              <a:rPr lang="en-GB" dirty="0" smtClean="0"/>
              <a:t>Write a snap plan for the following essay:</a:t>
            </a:r>
          </a:p>
          <a:p>
            <a:pPr marL="0" indent="0">
              <a:buNone/>
            </a:pPr>
            <a:endParaRPr lang="en-GB" dirty="0"/>
          </a:p>
          <a:p>
            <a:pPr marL="0" indent="0">
              <a:buNone/>
            </a:pPr>
            <a:r>
              <a:rPr lang="en-GB" b="1" i="1" dirty="0" smtClean="0"/>
              <a:t>Discuss research into the role of the father in attachment (16 marks) </a:t>
            </a:r>
          </a:p>
          <a:p>
            <a:pPr marL="0" indent="0">
              <a:buNone/>
            </a:pPr>
            <a:endParaRPr lang="en-GB" b="1" i="1" dirty="0"/>
          </a:p>
          <a:p>
            <a:pPr marL="0" indent="0">
              <a:buNone/>
            </a:pPr>
            <a:r>
              <a:rPr lang="en-GB" dirty="0" smtClean="0"/>
              <a:t>Use the following guidance to help you:</a:t>
            </a:r>
            <a:endParaRPr lang="en-GB" dirty="0"/>
          </a:p>
        </p:txBody>
      </p:sp>
    </p:spTree>
    <p:extLst>
      <p:ext uri="{BB962C8B-B14F-4D97-AF65-F5344CB8AC3E}">
        <p14:creationId xmlns:p14="http://schemas.microsoft.com/office/powerpoint/2010/main" val="42409520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60000"/>
              <a:lumOff val="40000"/>
            </a:schemeClr>
          </a:solidFill>
        </p:spPr>
        <p:txBody>
          <a:bodyPr>
            <a:normAutofit fontScale="90000"/>
          </a:bodyPr>
          <a:lstStyle/>
          <a:p>
            <a:r>
              <a:rPr lang="en-GB" sz="3600" b="1" i="1" dirty="0" smtClean="0"/>
              <a:t/>
            </a:r>
            <a:br>
              <a:rPr lang="en-GB" sz="3600" b="1" i="1" dirty="0" smtClean="0"/>
            </a:br>
            <a:r>
              <a:rPr lang="en-GB" sz="3600" b="1" i="1" dirty="0" smtClean="0">
                <a:solidFill>
                  <a:schemeClr val="bg1"/>
                </a:solidFill>
              </a:rPr>
              <a:t>Discuss </a:t>
            </a:r>
            <a:r>
              <a:rPr lang="en-GB" sz="3600" b="1" i="1" dirty="0">
                <a:solidFill>
                  <a:schemeClr val="bg1"/>
                </a:solidFill>
              </a:rPr>
              <a:t>research into the role of the father in attachment (16 marks) </a:t>
            </a:r>
            <a:br>
              <a:rPr lang="en-GB" sz="3600" b="1" i="1" dirty="0">
                <a:solidFill>
                  <a:schemeClr val="bg1"/>
                </a:solidFill>
              </a:rPr>
            </a:br>
            <a:endParaRPr lang="en-GB" sz="3600" dirty="0">
              <a:solidFill>
                <a:schemeClr val="bg1"/>
              </a:solidFill>
            </a:endParaRPr>
          </a:p>
        </p:txBody>
      </p:sp>
      <p:sp>
        <p:nvSpPr>
          <p:cNvPr id="3" name="Content Placeholder 2"/>
          <p:cNvSpPr>
            <a:spLocks noGrp="1"/>
          </p:cNvSpPr>
          <p:nvPr>
            <p:ph idx="1"/>
          </p:nvPr>
        </p:nvSpPr>
        <p:spPr>
          <a:solidFill>
            <a:srgbClr val="FFFF00"/>
          </a:solidFill>
        </p:spPr>
        <p:txBody>
          <a:bodyPr>
            <a:normAutofit fontScale="62500" lnSpcReduction="20000"/>
          </a:bodyPr>
          <a:lstStyle/>
          <a:p>
            <a:pPr marL="0" indent="0" algn="ctr">
              <a:buNone/>
            </a:pPr>
            <a:endParaRPr lang="en-GB" sz="4000" b="1" dirty="0" smtClean="0"/>
          </a:p>
          <a:p>
            <a:pPr marL="0" indent="0" algn="ctr">
              <a:buNone/>
            </a:pPr>
            <a:r>
              <a:rPr lang="en-GB" sz="4000" b="1" dirty="0" smtClean="0"/>
              <a:t>Write </a:t>
            </a:r>
            <a:r>
              <a:rPr lang="en-GB" sz="4000" b="1" dirty="0"/>
              <a:t>this like you are telling a story, </a:t>
            </a:r>
            <a:r>
              <a:rPr lang="en-GB" sz="4000" b="1" dirty="0">
                <a:solidFill>
                  <a:schemeClr val="accent3">
                    <a:lumMod val="75000"/>
                  </a:schemeClr>
                </a:solidFill>
              </a:rPr>
              <a:t>connect the paragraphs</a:t>
            </a:r>
          </a:p>
          <a:p>
            <a:pPr marL="0" indent="0">
              <a:buNone/>
            </a:pPr>
            <a:endParaRPr lang="en-GB" dirty="0" smtClean="0"/>
          </a:p>
          <a:p>
            <a:pPr marL="0" indent="0">
              <a:buNone/>
            </a:pPr>
            <a:r>
              <a:rPr lang="en-GB" dirty="0" smtClean="0"/>
              <a:t>1.How </a:t>
            </a:r>
            <a:r>
              <a:rPr lang="en-GB" dirty="0"/>
              <a:t>was the role of the </a:t>
            </a:r>
            <a:r>
              <a:rPr lang="en-GB"/>
              <a:t>father </a:t>
            </a:r>
            <a:r>
              <a:rPr lang="en-GB" smtClean="0"/>
              <a:t>viewed/researched </a:t>
            </a:r>
            <a:r>
              <a:rPr lang="en-GB" dirty="0"/>
              <a:t>before and what is it like now?</a:t>
            </a:r>
          </a:p>
          <a:p>
            <a:pPr marL="0" indent="0">
              <a:buNone/>
            </a:pPr>
            <a:r>
              <a:rPr lang="en-GB" dirty="0"/>
              <a:t>2. Are fathers different to mothers?  What does the research tell us?</a:t>
            </a:r>
          </a:p>
          <a:p>
            <a:pPr marL="0" indent="0">
              <a:buNone/>
            </a:pPr>
            <a:r>
              <a:rPr lang="en-GB" dirty="0"/>
              <a:t>3. There are differences but can fathers be “the same” as mothers if given the chance? Use a piece of research to answer this question</a:t>
            </a:r>
          </a:p>
          <a:p>
            <a:pPr marL="0" indent="0">
              <a:buNone/>
            </a:pPr>
            <a:endParaRPr lang="en-GB" b="1" dirty="0" smtClean="0"/>
          </a:p>
          <a:p>
            <a:pPr marL="0" indent="0">
              <a:buNone/>
            </a:pPr>
            <a:r>
              <a:rPr lang="en-GB" b="1" dirty="0" smtClean="0"/>
              <a:t>Evaluation</a:t>
            </a:r>
            <a:endParaRPr lang="en-GB" b="1" dirty="0"/>
          </a:p>
          <a:p>
            <a:pPr marL="0" indent="0">
              <a:buNone/>
            </a:pPr>
            <a:r>
              <a:rPr lang="en-GB" dirty="0"/>
              <a:t>4. </a:t>
            </a:r>
            <a:r>
              <a:rPr lang="en-GB" dirty="0" smtClean="0"/>
              <a:t>PEEL:  Are we able to make firm conclusions based on the research evidence?</a:t>
            </a:r>
            <a:endParaRPr lang="en-GB" dirty="0"/>
          </a:p>
          <a:p>
            <a:pPr marL="0" indent="0">
              <a:buNone/>
            </a:pPr>
            <a:r>
              <a:rPr lang="en-GB" dirty="0"/>
              <a:t>5. </a:t>
            </a:r>
            <a:r>
              <a:rPr lang="en-GB" dirty="0" smtClean="0"/>
              <a:t>PEEL:  Some research suggests that fathers are not that important</a:t>
            </a:r>
            <a:endParaRPr lang="en-GB" dirty="0"/>
          </a:p>
          <a:p>
            <a:pPr marL="0" indent="0">
              <a:buNone/>
            </a:pPr>
            <a:r>
              <a:rPr lang="en-GB" dirty="0"/>
              <a:t>6. </a:t>
            </a:r>
            <a:r>
              <a:rPr lang="en-GB" dirty="0" smtClean="0"/>
              <a:t>PEEL:  The research in the area can be considered socially sensitive.  </a:t>
            </a:r>
            <a:r>
              <a:rPr lang="en-GB" b="1" i="1" dirty="0" smtClean="0"/>
              <a:t>What does this mean?</a:t>
            </a:r>
            <a:endParaRPr lang="en-GB" b="1" i="1" dirty="0"/>
          </a:p>
        </p:txBody>
      </p:sp>
    </p:spTree>
    <p:extLst>
      <p:ext uri="{BB962C8B-B14F-4D97-AF65-F5344CB8AC3E}">
        <p14:creationId xmlns:p14="http://schemas.microsoft.com/office/powerpoint/2010/main" val="11245105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1052</TotalTime>
  <Words>697</Words>
  <Application>Microsoft Office PowerPoint</Application>
  <PresentationFormat>On-screen Show (4:3)</PresentationFormat>
  <Paragraphs>71</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Role of the father article</vt:lpstr>
      <vt:lpstr>The role of the father</vt:lpstr>
      <vt:lpstr>Evaluation of the research</vt:lpstr>
      <vt:lpstr>Evaluation of the research</vt:lpstr>
      <vt:lpstr>Evaluation of the research</vt:lpstr>
      <vt:lpstr>You could be asked to write an essay on “multiple attachments”. This is just drawing on information that you have already used and is written in your packs</vt:lpstr>
      <vt:lpstr>Snap plan..</vt:lpstr>
      <vt:lpstr> Discuss research into the role of the father in attachment (16 marks)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Role of the father-correct or extend?</dc:title>
  <dc:creator>USER</dc:creator>
  <cp:lastModifiedBy>Stacey</cp:lastModifiedBy>
  <cp:revision>99</cp:revision>
  <dcterms:created xsi:type="dcterms:W3CDTF">2016-02-29T13:20:14Z</dcterms:created>
  <dcterms:modified xsi:type="dcterms:W3CDTF">2021-01-08T08:00:24Z</dcterms:modified>
</cp:coreProperties>
</file>