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99FF"/>
    <a:srgbClr val="99CC00"/>
    <a:srgbClr val="009999"/>
    <a:srgbClr val="CC0000"/>
    <a:srgbClr val="CCFF33"/>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6B1770F-8454-4A2E-8082-F953D429579E}" type="datetimeFigureOut">
              <a:rPr lang="en-GB" smtClean="0"/>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74A940-7E16-4A41-A77D-16A1E75F4366}" type="slidenum">
              <a:rPr lang="en-GB" smtClean="0"/>
              <a:t>‹#›</a:t>
            </a:fld>
            <a:endParaRPr lang="en-GB"/>
          </a:p>
        </p:txBody>
      </p:sp>
    </p:spTree>
    <p:extLst>
      <p:ext uri="{BB962C8B-B14F-4D97-AF65-F5344CB8AC3E}">
        <p14:creationId xmlns:p14="http://schemas.microsoft.com/office/powerpoint/2010/main" val="3227365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6B1770F-8454-4A2E-8082-F953D429579E}" type="datetimeFigureOut">
              <a:rPr lang="en-GB" smtClean="0"/>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74A940-7E16-4A41-A77D-16A1E75F4366}" type="slidenum">
              <a:rPr lang="en-GB" smtClean="0"/>
              <a:t>‹#›</a:t>
            </a:fld>
            <a:endParaRPr lang="en-GB"/>
          </a:p>
        </p:txBody>
      </p:sp>
    </p:spTree>
    <p:extLst>
      <p:ext uri="{BB962C8B-B14F-4D97-AF65-F5344CB8AC3E}">
        <p14:creationId xmlns:p14="http://schemas.microsoft.com/office/powerpoint/2010/main" val="2943417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6B1770F-8454-4A2E-8082-F953D429579E}" type="datetimeFigureOut">
              <a:rPr lang="en-GB" smtClean="0"/>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74A940-7E16-4A41-A77D-16A1E75F4366}" type="slidenum">
              <a:rPr lang="en-GB" smtClean="0"/>
              <a:t>‹#›</a:t>
            </a:fld>
            <a:endParaRPr lang="en-GB"/>
          </a:p>
        </p:txBody>
      </p:sp>
    </p:spTree>
    <p:extLst>
      <p:ext uri="{BB962C8B-B14F-4D97-AF65-F5344CB8AC3E}">
        <p14:creationId xmlns:p14="http://schemas.microsoft.com/office/powerpoint/2010/main" val="312414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6B1770F-8454-4A2E-8082-F953D429579E}" type="datetimeFigureOut">
              <a:rPr lang="en-GB" smtClean="0"/>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74A940-7E16-4A41-A77D-16A1E75F4366}" type="slidenum">
              <a:rPr lang="en-GB" smtClean="0"/>
              <a:t>‹#›</a:t>
            </a:fld>
            <a:endParaRPr lang="en-GB"/>
          </a:p>
        </p:txBody>
      </p:sp>
    </p:spTree>
    <p:extLst>
      <p:ext uri="{BB962C8B-B14F-4D97-AF65-F5344CB8AC3E}">
        <p14:creationId xmlns:p14="http://schemas.microsoft.com/office/powerpoint/2010/main" val="1901449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B1770F-8454-4A2E-8082-F953D429579E}" type="datetimeFigureOut">
              <a:rPr lang="en-GB" smtClean="0"/>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74A940-7E16-4A41-A77D-16A1E75F4366}" type="slidenum">
              <a:rPr lang="en-GB" smtClean="0"/>
              <a:t>‹#›</a:t>
            </a:fld>
            <a:endParaRPr lang="en-GB"/>
          </a:p>
        </p:txBody>
      </p:sp>
    </p:spTree>
    <p:extLst>
      <p:ext uri="{BB962C8B-B14F-4D97-AF65-F5344CB8AC3E}">
        <p14:creationId xmlns:p14="http://schemas.microsoft.com/office/powerpoint/2010/main" val="2257109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6B1770F-8454-4A2E-8082-F953D429579E}" type="datetimeFigureOut">
              <a:rPr lang="en-GB" smtClean="0"/>
              <a:t>27/04/2021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74A940-7E16-4A41-A77D-16A1E75F4366}" type="slidenum">
              <a:rPr lang="en-GB" smtClean="0"/>
              <a:t>‹#›</a:t>
            </a:fld>
            <a:endParaRPr lang="en-GB"/>
          </a:p>
        </p:txBody>
      </p:sp>
    </p:spTree>
    <p:extLst>
      <p:ext uri="{BB962C8B-B14F-4D97-AF65-F5344CB8AC3E}">
        <p14:creationId xmlns:p14="http://schemas.microsoft.com/office/powerpoint/2010/main" val="2310921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6B1770F-8454-4A2E-8082-F953D429579E}" type="datetimeFigureOut">
              <a:rPr lang="en-GB" smtClean="0"/>
              <a:t>27/04/2021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D74A940-7E16-4A41-A77D-16A1E75F4366}" type="slidenum">
              <a:rPr lang="en-GB" smtClean="0"/>
              <a:t>‹#›</a:t>
            </a:fld>
            <a:endParaRPr lang="en-GB"/>
          </a:p>
        </p:txBody>
      </p:sp>
    </p:spTree>
    <p:extLst>
      <p:ext uri="{BB962C8B-B14F-4D97-AF65-F5344CB8AC3E}">
        <p14:creationId xmlns:p14="http://schemas.microsoft.com/office/powerpoint/2010/main" val="1705844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6B1770F-8454-4A2E-8082-F953D429579E}" type="datetimeFigureOut">
              <a:rPr lang="en-GB" smtClean="0"/>
              <a:t>27/04/2021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D74A940-7E16-4A41-A77D-16A1E75F4366}" type="slidenum">
              <a:rPr lang="en-GB" smtClean="0"/>
              <a:t>‹#›</a:t>
            </a:fld>
            <a:endParaRPr lang="en-GB"/>
          </a:p>
        </p:txBody>
      </p:sp>
    </p:spTree>
    <p:extLst>
      <p:ext uri="{BB962C8B-B14F-4D97-AF65-F5344CB8AC3E}">
        <p14:creationId xmlns:p14="http://schemas.microsoft.com/office/powerpoint/2010/main" val="2570988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1770F-8454-4A2E-8082-F953D429579E}" type="datetimeFigureOut">
              <a:rPr lang="en-GB" smtClean="0"/>
              <a:t>27/04/2021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D74A940-7E16-4A41-A77D-16A1E75F4366}" type="slidenum">
              <a:rPr lang="en-GB" smtClean="0"/>
              <a:t>‹#›</a:t>
            </a:fld>
            <a:endParaRPr lang="en-GB"/>
          </a:p>
        </p:txBody>
      </p:sp>
    </p:spTree>
    <p:extLst>
      <p:ext uri="{BB962C8B-B14F-4D97-AF65-F5344CB8AC3E}">
        <p14:creationId xmlns:p14="http://schemas.microsoft.com/office/powerpoint/2010/main" val="1451777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B1770F-8454-4A2E-8082-F953D429579E}" type="datetimeFigureOut">
              <a:rPr lang="en-GB" smtClean="0"/>
              <a:t>27/04/2021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74A940-7E16-4A41-A77D-16A1E75F4366}" type="slidenum">
              <a:rPr lang="en-GB" smtClean="0"/>
              <a:t>‹#›</a:t>
            </a:fld>
            <a:endParaRPr lang="en-GB"/>
          </a:p>
        </p:txBody>
      </p:sp>
    </p:spTree>
    <p:extLst>
      <p:ext uri="{BB962C8B-B14F-4D97-AF65-F5344CB8AC3E}">
        <p14:creationId xmlns:p14="http://schemas.microsoft.com/office/powerpoint/2010/main" val="2562433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B1770F-8454-4A2E-8082-F953D429579E}" type="datetimeFigureOut">
              <a:rPr lang="en-GB" smtClean="0"/>
              <a:t>27/04/2021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74A940-7E16-4A41-A77D-16A1E75F4366}" type="slidenum">
              <a:rPr lang="en-GB" smtClean="0"/>
              <a:t>‹#›</a:t>
            </a:fld>
            <a:endParaRPr lang="en-GB"/>
          </a:p>
        </p:txBody>
      </p:sp>
    </p:spTree>
    <p:extLst>
      <p:ext uri="{BB962C8B-B14F-4D97-AF65-F5344CB8AC3E}">
        <p14:creationId xmlns:p14="http://schemas.microsoft.com/office/powerpoint/2010/main" val="1216325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1770F-8454-4A2E-8082-F953D429579E}" type="datetimeFigureOut">
              <a:rPr lang="en-GB" smtClean="0"/>
              <a:t>27/04/2021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74A940-7E16-4A41-A77D-16A1E75F4366}" type="slidenum">
              <a:rPr lang="en-GB" smtClean="0"/>
              <a:t>‹#›</a:t>
            </a:fld>
            <a:endParaRPr lang="en-GB"/>
          </a:p>
        </p:txBody>
      </p:sp>
    </p:spTree>
    <p:extLst>
      <p:ext uri="{BB962C8B-B14F-4D97-AF65-F5344CB8AC3E}">
        <p14:creationId xmlns:p14="http://schemas.microsoft.com/office/powerpoint/2010/main" val="3549206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stormzy%20clip.mp3" TargetMode="External"/><Relationship Id="rId2" Type="http://schemas.openxmlformats.org/officeDocument/2006/relationships/hyperlink" Target="Abba%20dancing%20queen%20clip.mp3" TargetMode="External"/><Relationship Id="rId1" Type="http://schemas.openxmlformats.org/officeDocument/2006/relationships/slideLayout" Target="../slideLayouts/slideLayout2.xml"/><Relationship Id="rId4" Type="http://schemas.openxmlformats.org/officeDocument/2006/relationships/hyperlink" Target="beethoven%20moonlight%20sonata%20clip.mp3"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It's%20not%20what%20you%20think%202-HD(1).mp4" TargetMode="External"/><Relationship Id="rId2" Type="http://schemas.openxmlformats.org/officeDocument/2006/relationships/hyperlink" Target="interview%20clip%20It's%20not%20what%20you%20think%201-HD.mp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GB" dirty="0"/>
              <a:t>Self-Report Techniques</a:t>
            </a:r>
          </a:p>
        </p:txBody>
      </p:sp>
      <p:sp>
        <p:nvSpPr>
          <p:cNvPr id="3" name="Subtitle 2"/>
          <p:cNvSpPr>
            <a:spLocks noGrp="1"/>
          </p:cNvSpPr>
          <p:nvPr>
            <p:ph type="subTitle" idx="1"/>
          </p:nvPr>
        </p:nvSpPr>
        <p:spPr>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lstStyle/>
          <a:p>
            <a:r>
              <a:rPr lang="en-GB" dirty="0"/>
              <a:t>Questionnaire surveys &amp; Interviews</a:t>
            </a:r>
          </a:p>
        </p:txBody>
      </p:sp>
    </p:spTree>
    <p:extLst>
      <p:ext uri="{BB962C8B-B14F-4D97-AF65-F5344CB8AC3E}">
        <p14:creationId xmlns:p14="http://schemas.microsoft.com/office/powerpoint/2010/main" val="4004720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b="1" dirty="0"/>
              <a:t>Sampling: </a:t>
            </a:r>
            <a:endParaRPr lang="en-GB" dirty="0"/>
          </a:p>
          <a:p>
            <a:pPr lvl="0"/>
            <a:r>
              <a:rPr lang="en-GB" dirty="0"/>
              <a:t>1 mark for identifying suitable technique - Opportunity or Volunteer would be most suitable and say why</a:t>
            </a:r>
          </a:p>
          <a:p>
            <a:pPr lvl="0"/>
            <a:r>
              <a:rPr lang="en-GB" dirty="0"/>
              <a:t>2</a:t>
            </a:r>
            <a:r>
              <a:rPr lang="en-GB" baseline="30000" dirty="0"/>
              <a:t>nd</a:t>
            </a:r>
            <a:r>
              <a:rPr lang="en-GB" dirty="0"/>
              <a:t> mark for brief explanation of how to obtain sample e.g. ask students at college/put up a poster asking for people to come forward</a:t>
            </a:r>
          </a:p>
          <a:p>
            <a:r>
              <a:rPr lang="en-GB" dirty="0"/>
              <a:t>3</a:t>
            </a:r>
            <a:r>
              <a:rPr lang="en-GB" baseline="30000" dirty="0"/>
              <a:t>rd</a:t>
            </a:r>
            <a:r>
              <a:rPr lang="en-GB" dirty="0"/>
              <a:t> mark for elaborated explanation, e.g. Going to the local sixth form college, stand in the canteen and approach students asking them if they do A-levels and if they would consent to completing the questionnaire</a:t>
            </a:r>
          </a:p>
        </p:txBody>
      </p:sp>
      <p:sp>
        <p:nvSpPr>
          <p:cNvPr id="4" name="Title 1"/>
          <p:cNvSpPr>
            <a:spLocks noGrp="1"/>
          </p:cNvSpPr>
          <p:nvPr>
            <p:ph type="title"/>
          </p:nvPr>
        </p:nvSpPr>
        <p:spPr>
          <a:solidFill>
            <a:schemeClr val="accent3">
              <a:lumMod val="75000"/>
            </a:schemeClr>
          </a:solidFill>
          <a:ln>
            <a:noFill/>
          </a:ln>
        </p:spPr>
        <p:style>
          <a:lnRef idx="0">
            <a:scrgbClr r="0" g="0" b="0"/>
          </a:lnRef>
          <a:fillRef idx="0">
            <a:scrgbClr r="0" g="0" b="0"/>
          </a:fillRef>
          <a:effectRef idx="0">
            <a:scrgbClr r="0" g="0" b="0"/>
          </a:effectRef>
          <a:fontRef idx="minor">
            <a:schemeClr val="lt1"/>
          </a:fontRef>
        </p:style>
        <p:txBody>
          <a:bodyPr/>
          <a:lstStyle/>
          <a:p>
            <a:r>
              <a:rPr lang="en-GB" dirty="0"/>
              <a:t>Exam Practice:  </a:t>
            </a:r>
            <a:r>
              <a:rPr lang="en-GB" dirty="0">
                <a:solidFill>
                  <a:schemeClr val="accent4">
                    <a:lumMod val="40000"/>
                    <a:lumOff val="60000"/>
                  </a:schemeClr>
                </a:solidFill>
              </a:rPr>
              <a:t>Mark Scheme</a:t>
            </a:r>
          </a:p>
        </p:txBody>
      </p:sp>
    </p:spTree>
    <p:extLst>
      <p:ext uri="{BB962C8B-B14F-4D97-AF65-F5344CB8AC3E}">
        <p14:creationId xmlns:p14="http://schemas.microsoft.com/office/powerpoint/2010/main" val="4021865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b="1" dirty="0"/>
              <a:t>Materials:</a:t>
            </a:r>
            <a:endParaRPr lang="en-GB" dirty="0"/>
          </a:p>
          <a:p>
            <a:pPr lvl="0"/>
            <a:r>
              <a:rPr lang="en-GB" dirty="0"/>
              <a:t>1 mark for saying which types of questions they would use e.g. open/closed questions</a:t>
            </a:r>
          </a:p>
          <a:p>
            <a:pPr lvl="0"/>
            <a:r>
              <a:rPr lang="en-GB" dirty="0"/>
              <a:t>2</a:t>
            </a:r>
            <a:r>
              <a:rPr lang="en-GB" baseline="30000" dirty="0"/>
              <a:t>nd</a:t>
            </a:r>
            <a:r>
              <a:rPr lang="en-GB" dirty="0"/>
              <a:t> mark for giving example/s of the questions being used</a:t>
            </a:r>
          </a:p>
          <a:p>
            <a:r>
              <a:rPr lang="en-GB" dirty="0"/>
              <a:t>3</a:t>
            </a:r>
            <a:r>
              <a:rPr lang="en-GB" baseline="30000" dirty="0"/>
              <a:t>rd</a:t>
            </a:r>
            <a:r>
              <a:rPr lang="en-GB" dirty="0"/>
              <a:t> mark for justification </a:t>
            </a:r>
            <a:r>
              <a:rPr lang="en-GB" b="1" i="1" dirty="0"/>
              <a:t>in relation to study </a:t>
            </a:r>
            <a:r>
              <a:rPr lang="en-GB" dirty="0"/>
              <a:t>e.g. closed questions: easy to analyse and compare revision techniques across different A level students</a:t>
            </a:r>
          </a:p>
        </p:txBody>
      </p:sp>
      <p:sp>
        <p:nvSpPr>
          <p:cNvPr id="4" name="Title 1"/>
          <p:cNvSpPr txBox="1">
            <a:spLocks/>
          </p:cNvSpPr>
          <p:nvPr/>
        </p:nvSpPr>
        <p:spPr>
          <a:xfrm>
            <a:off x="838200" y="365124"/>
            <a:ext cx="10515600" cy="1325563"/>
          </a:xfrm>
          <a:prstGeom prst="rect">
            <a:avLst/>
          </a:prstGeom>
          <a:solidFill>
            <a:schemeClr val="accent3">
              <a:lumMod val="75000"/>
            </a:schemeClr>
          </a:solidFill>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GB"/>
              <a:t>Exam Practice:  </a:t>
            </a:r>
            <a:r>
              <a:rPr lang="en-GB">
                <a:solidFill>
                  <a:schemeClr val="accent4">
                    <a:lumMod val="40000"/>
                    <a:lumOff val="60000"/>
                  </a:schemeClr>
                </a:solidFill>
              </a:rPr>
              <a:t>Mark Scheme</a:t>
            </a:r>
            <a:endParaRPr lang="en-GB" dirty="0">
              <a:solidFill>
                <a:schemeClr val="accent4">
                  <a:lumMod val="40000"/>
                  <a:lumOff val="60000"/>
                </a:schemeClr>
              </a:solidFill>
            </a:endParaRPr>
          </a:p>
        </p:txBody>
      </p:sp>
    </p:spTree>
    <p:extLst>
      <p:ext uri="{BB962C8B-B14F-4D97-AF65-F5344CB8AC3E}">
        <p14:creationId xmlns:p14="http://schemas.microsoft.com/office/powerpoint/2010/main" val="3913961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b="1" dirty="0"/>
              <a:t>Controls:</a:t>
            </a:r>
            <a:endParaRPr lang="en-GB" dirty="0"/>
          </a:p>
          <a:p>
            <a:pPr lvl="0"/>
            <a:r>
              <a:rPr lang="en-GB" dirty="0"/>
              <a:t>1 mark for identifying at least one control e.g. making the questions clear, making sure they are not leading/biased, avoiding demand characteristics/social desirability, avoiding response bias</a:t>
            </a:r>
          </a:p>
          <a:p>
            <a:pPr lvl="0"/>
            <a:r>
              <a:rPr lang="en-GB" dirty="0"/>
              <a:t>Further 2 marks for explaining </a:t>
            </a:r>
            <a:r>
              <a:rPr lang="en-GB" b="1" dirty="0"/>
              <a:t>how</a:t>
            </a:r>
            <a:r>
              <a:rPr lang="en-GB" dirty="0"/>
              <a:t> they would control for this and </a:t>
            </a:r>
            <a:r>
              <a:rPr lang="en-GB" b="1" dirty="0"/>
              <a:t>why</a:t>
            </a:r>
            <a:r>
              <a:rPr lang="en-GB" dirty="0"/>
              <a:t> this would need to be controlled, e.g. we would not ask questions like ‘do you use mind maps?’ as this is a leading question, instead we would ask them to indicate from a list of options which methods of revision they would use, which would make the answer more representative of their behaviour</a:t>
            </a:r>
          </a:p>
          <a:p>
            <a:pPr marL="0" indent="0">
              <a:buNone/>
            </a:pPr>
            <a:endParaRPr lang="en-GB" dirty="0"/>
          </a:p>
        </p:txBody>
      </p:sp>
      <p:sp>
        <p:nvSpPr>
          <p:cNvPr id="4" name="Title 1"/>
          <p:cNvSpPr txBox="1">
            <a:spLocks noGrp="1"/>
          </p:cNvSpPr>
          <p:nvPr>
            <p:ph type="title"/>
          </p:nvPr>
        </p:nvSpPr>
        <p:spPr>
          <a:prstGeom prst="rect">
            <a:avLst/>
          </a:prstGeom>
          <a:solidFill>
            <a:schemeClr val="accent3">
              <a:lumMod val="75000"/>
            </a:schemeClr>
          </a:solidFill>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GB"/>
              <a:t>Exam Practice:  </a:t>
            </a:r>
            <a:r>
              <a:rPr lang="en-GB">
                <a:solidFill>
                  <a:schemeClr val="accent4">
                    <a:lumMod val="40000"/>
                    <a:lumOff val="60000"/>
                  </a:schemeClr>
                </a:solidFill>
              </a:rPr>
              <a:t>Mark Scheme</a:t>
            </a:r>
            <a:endParaRPr lang="en-GB" dirty="0">
              <a:solidFill>
                <a:schemeClr val="accent4">
                  <a:lumMod val="40000"/>
                  <a:lumOff val="60000"/>
                </a:schemeClr>
              </a:solidFill>
            </a:endParaRPr>
          </a:p>
        </p:txBody>
      </p:sp>
    </p:spTree>
    <p:extLst>
      <p:ext uri="{BB962C8B-B14F-4D97-AF65-F5344CB8AC3E}">
        <p14:creationId xmlns:p14="http://schemas.microsoft.com/office/powerpoint/2010/main" val="1149097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b="1" dirty="0"/>
              <a:t>Ethics:</a:t>
            </a:r>
            <a:endParaRPr lang="en-GB" dirty="0"/>
          </a:p>
          <a:p>
            <a:pPr lvl="0"/>
            <a:r>
              <a:rPr lang="en-GB" dirty="0"/>
              <a:t>1 mark for identifying relevant ethical issues e.g. informed consent, right to withdraw, confidentiality</a:t>
            </a:r>
          </a:p>
          <a:p>
            <a:pPr lvl="0"/>
            <a:r>
              <a:rPr lang="en-GB" dirty="0"/>
              <a:t>Further 2 marks for explaining how these ethical issues would need to be dealt with </a:t>
            </a:r>
            <a:r>
              <a:rPr lang="en-GB" b="1" i="1" dirty="0"/>
              <a:t>in this study </a:t>
            </a:r>
            <a:r>
              <a:rPr lang="en-GB" dirty="0" err="1"/>
              <a:t>e.g</a:t>
            </a:r>
            <a:r>
              <a:rPr lang="en-GB" dirty="0"/>
              <a:t>:  We would make sure that confidentiality is maintained </a:t>
            </a:r>
            <a:r>
              <a:rPr lang="en-GB" dirty="0">
                <a:solidFill>
                  <a:schemeClr val="accent5">
                    <a:lumMod val="75000"/>
                  </a:schemeClr>
                </a:solidFill>
              </a:rPr>
              <a:t>(1 mark).  </a:t>
            </a:r>
            <a:r>
              <a:rPr lang="en-GB" dirty="0"/>
              <a:t>We would inform the participants that their name does not need to be written on their questionnaire </a:t>
            </a:r>
            <a:r>
              <a:rPr lang="en-GB" dirty="0">
                <a:solidFill>
                  <a:schemeClr val="accent5">
                    <a:lumMod val="75000"/>
                  </a:schemeClr>
                </a:solidFill>
              </a:rPr>
              <a:t>(1 mark) </a:t>
            </a:r>
            <a:r>
              <a:rPr lang="en-GB" dirty="0"/>
              <a:t>and that no information that could lead to them being identified, such as the name of the college they attend, will be mentioned in the report </a:t>
            </a:r>
            <a:r>
              <a:rPr lang="en-GB" dirty="0">
                <a:solidFill>
                  <a:schemeClr val="accent5">
                    <a:lumMod val="75000"/>
                  </a:schemeClr>
                </a:solidFill>
              </a:rPr>
              <a:t>(1 mark)</a:t>
            </a:r>
          </a:p>
          <a:p>
            <a:pPr marL="0" indent="0">
              <a:buNone/>
            </a:pPr>
            <a:endParaRPr lang="en-GB" dirty="0"/>
          </a:p>
        </p:txBody>
      </p:sp>
      <p:sp>
        <p:nvSpPr>
          <p:cNvPr id="4" name="Title 1"/>
          <p:cNvSpPr txBox="1">
            <a:spLocks noGrp="1"/>
          </p:cNvSpPr>
          <p:nvPr>
            <p:ph type="title"/>
          </p:nvPr>
        </p:nvSpPr>
        <p:spPr>
          <a:prstGeom prst="rect">
            <a:avLst/>
          </a:prstGeom>
          <a:solidFill>
            <a:schemeClr val="accent3">
              <a:lumMod val="75000"/>
            </a:schemeClr>
          </a:solidFill>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GB"/>
              <a:t>Exam Practice:  </a:t>
            </a:r>
            <a:r>
              <a:rPr lang="en-GB">
                <a:solidFill>
                  <a:schemeClr val="accent4">
                    <a:lumMod val="40000"/>
                    <a:lumOff val="60000"/>
                  </a:schemeClr>
                </a:solidFill>
              </a:rPr>
              <a:t>Mark Scheme</a:t>
            </a:r>
            <a:endParaRPr lang="en-GB" dirty="0">
              <a:solidFill>
                <a:schemeClr val="accent4">
                  <a:lumMod val="40000"/>
                  <a:lumOff val="60000"/>
                </a:schemeClr>
              </a:solidFill>
            </a:endParaRPr>
          </a:p>
        </p:txBody>
      </p:sp>
    </p:spTree>
    <p:extLst>
      <p:ext uri="{BB962C8B-B14F-4D97-AF65-F5344CB8AC3E}">
        <p14:creationId xmlns:p14="http://schemas.microsoft.com/office/powerpoint/2010/main" val="3606615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en-GB" dirty="0"/>
              <a:t>Starter Questions</a:t>
            </a:r>
          </a:p>
        </p:txBody>
      </p:sp>
      <p:sp>
        <p:nvSpPr>
          <p:cNvPr id="3" name="Content Placeholder 2"/>
          <p:cNvSpPr>
            <a:spLocks noGrp="1"/>
          </p:cNvSpPr>
          <p:nvPr>
            <p:ph idx="1"/>
          </p:nvPr>
        </p:nvSpPr>
        <p:spPr/>
        <p:txBody>
          <a:bodyPr>
            <a:normAutofit fontScale="70000" lnSpcReduction="20000"/>
          </a:bodyPr>
          <a:lstStyle/>
          <a:p>
            <a:pPr marL="0" indent="0">
              <a:buNone/>
            </a:pPr>
            <a:r>
              <a:rPr lang="en-GB" b="1" i="1" dirty="0">
                <a:solidFill>
                  <a:schemeClr val="accent6">
                    <a:lumMod val="50000"/>
                  </a:schemeClr>
                </a:solidFill>
              </a:rPr>
              <a:t>Answer in pairs on MWBs</a:t>
            </a:r>
          </a:p>
          <a:p>
            <a:pPr marL="514350" indent="-514350">
              <a:buFont typeface="+mj-lt"/>
              <a:buAutoNum type="arabicPeriod"/>
            </a:pPr>
            <a:endParaRPr lang="en-GB" dirty="0"/>
          </a:p>
          <a:p>
            <a:pPr marL="514350" indent="-514350">
              <a:buFont typeface="+mj-lt"/>
              <a:buAutoNum type="arabicPeriod"/>
            </a:pPr>
            <a:r>
              <a:rPr lang="en-GB" dirty="0"/>
              <a:t>What is a structured interview?</a:t>
            </a:r>
          </a:p>
          <a:p>
            <a:pPr marL="514350" indent="-514350">
              <a:buFont typeface="+mj-lt"/>
              <a:buAutoNum type="arabicPeriod"/>
            </a:pPr>
            <a:r>
              <a:rPr lang="en-GB" dirty="0"/>
              <a:t>What is an unstructured interview?</a:t>
            </a:r>
          </a:p>
          <a:p>
            <a:pPr marL="514350" indent="-514350">
              <a:buFont typeface="+mj-lt"/>
              <a:buAutoNum type="arabicPeriod"/>
            </a:pPr>
            <a:r>
              <a:rPr lang="en-GB" dirty="0"/>
              <a:t>What is a semi-structured interview?</a:t>
            </a:r>
          </a:p>
          <a:p>
            <a:pPr marL="514350" indent="-514350">
              <a:buFont typeface="+mj-lt"/>
              <a:buAutoNum type="arabicPeriod"/>
            </a:pPr>
            <a:r>
              <a:rPr lang="en-GB" dirty="0"/>
              <a:t>Give one advantage of using an interview rather than a questionnaire</a:t>
            </a:r>
          </a:p>
          <a:p>
            <a:pPr marL="514350" indent="-514350">
              <a:buFont typeface="+mj-lt"/>
              <a:buAutoNum type="arabicPeriod"/>
            </a:pPr>
            <a:r>
              <a:rPr lang="en-GB" dirty="0"/>
              <a:t>Give one advantage of using a questionnaire rather than an interview</a:t>
            </a:r>
          </a:p>
          <a:p>
            <a:pPr marL="514350" indent="-514350">
              <a:buFont typeface="+mj-lt"/>
              <a:buAutoNum type="arabicPeriod"/>
            </a:pPr>
            <a:r>
              <a:rPr lang="en-GB" dirty="0"/>
              <a:t>Write an example of a closed question for a questionnaire on TV viewing habits</a:t>
            </a:r>
          </a:p>
          <a:p>
            <a:pPr marL="514350" indent="-514350">
              <a:buFont typeface="+mj-lt"/>
              <a:buAutoNum type="arabicPeriod"/>
            </a:pPr>
            <a:r>
              <a:rPr lang="en-GB" dirty="0"/>
              <a:t>Write an example of an open question for a questionnaire on TV viewing habits</a:t>
            </a:r>
          </a:p>
          <a:p>
            <a:pPr marL="514350" indent="-514350">
              <a:buFont typeface="+mj-lt"/>
              <a:buAutoNum type="arabicPeriod"/>
            </a:pPr>
            <a:r>
              <a:rPr lang="en-GB" dirty="0"/>
              <a:t>Give one advantage of using closed questions</a:t>
            </a:r>
          </a:p>
          <a:p>
            <a:pPr marL="514350" indent="-514350">
              <a:buFont typeface="+mj-lt"/>
              <a:buAutoNum type="arabicPeriod"/>
            </a:pPr>
            <a:r>
              <a:rPr lang="en-GB" dirty="0"/>
              <a:t>Give one advantage of using open questions</a:t>
            </a:r>
          </a:p>
          <a:p>
            <a:pPr marL="514350" indent="-514350">
              <a:buFont typeface="+mj-lt"/>
              <a:buAutoNum type="arabicPeriod"/>
            </a:pPr>
            <a:r>
              <a:rPr lang="en-GB" dirty="0"/>
              <a:t>Self-report techniques as a whole are useful because they give us a type of information that we are unable to access through any other method.  What type of information is that?</a:t>
            </a:r>
          </a:p>
        </p:txBody>
      </p:sp>
    </p:spTree>
    <p:extLst>
      <p:ext uri="{BB962C8B-B14F-4D97-AF65-F5344CB8AC3E}">
        <p14:creationId xmlns:p14="http://schemas.microsoft.com/office/powerpoint/2010/main" val="414073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en-GB" dirty="0"/>
              <a:t>Starter Questions</a:t>
            </a:r>
          </a:p>
        </p:txBody>
      </p:sp>
      <p:sp>
        <p:nvSpPr>
          <p:cNvPr id="3" name="Content Placeholder 2"/>
          <p:cNvSpPr>
            <a:spLocks noGrp="1"/>
          </p:cNvSpPr>
          <p:nvPr>
            <p:ph idx="1"/>
          </p:nvPr>
        </p:nvSpPr>
        <p:spPr>
          <a:xfrm>
            <a:off x="838200" y="1809387"/>
            <a:ext cx="4360817" cy="4836432"/>
          </a:xfrm>
        </p:spPr>
        <p:txBody>
          <a:bodyPr>
            <a:normAutofit fontScale="55000" lnSpcReduction="20000"/>
          </a:bodyPr>
          <a:lstStyle/>
          <a:p>
            <a:pPr marL="514350" indent="-514350">
              <a:buFont typeface="+mj-lt"/>
              <a:buAutoNum type="arabicPeriod"/>
            </a:pPr>
            <a:r>
              <a:rPr lang="en-GB" dirty="0"/>
              <a:t>What is a structured interview?</a:t>
            </a:r>
          </a:p>
          <a:p>
            <a:pPr marL="514350" indent="-514350">
              <a:buFont typeface="+mj-lt"/>
              <a:buAutoNum type="arabicPeriod"/>
            </a:pPr>
            <a:r>
              <a:rPr lang="en-GB" dirty="0"/>
              <a:t>What is an unstructured interview?</a:t>
            </a:r>
          </a:p>
          <a:p>
            <a:pPr marL="514350" indent="-514350">
              <a:buFont typeface="+mj-lt"/>
              <a:buAutoNum type="arabicPeriod"/>
            </a:pPr>
            <a:r>
              <a:rPr lang="en-GB" dirty="0"/>
              <a:t>What is a semi-structured interview?</a:t>
            </a:r>
          </a:p>
          <a:p>
            <a:pPr marL="514350" indent="-514350">
              <a:buFont typeface="+mj-lt"/>
              <a:buAutoNum type="arabicPeriod"/>
            </a:pPr>
            <a:r>
              <a:rPr lang="en-GB" dirty="0"/>
              <a:t>Give one advantage of using an interview rather than a questionnaire</a:t>
            </a:r>
          </a:p>
          <a:p>
            <a:pPr marL="514350" indent="-514350">
              <a:buFont typeface="+mj-lt"/>
              <a:buAutoNum type="arabicPeriod"/>
            </a:pPr>
            <a:r>
              <a:rPr lang="en-GB" dirty="0"/>
              <a:t>Give one advantage of using a questionnaire rather than an interview</a:t>
            </a:r>
          </a:p>
          <a:p>
            <a:pPr marL="514350" indent="-514350">
              <a:buFont typeface="+mj-lt"/>
              <a:buAutoNum type="arabicPeriod"/>
            </a:pPr>
            <a:r>
              <a:rPr lang="en-GB" dirty="0"/>
              <a:t>Write an example of a closed question for a questionnaire on TV viewing habits</a:t>
            </a:r>
          </a:p>
          <a:p>
            <a:pPr marL="514350" indent="-514350">
              <a:buFont typeface="+mj-lt"/>
              <a:buAutoNum type="arabicPeriod"/>
            </a:pPr>
            <a:r>
              <a:rPr lang="en-GB" dirty="0"/>
              <a:t>Write an example of an open question for a questionnaire on TV viewing habits</a:t>
            </a:r>
          </a:p>
          <a:p>
            <a:pPr marL="514350" indent="-514350">
              <a:buFont typeface="+mj-lt"/>
              <a:buAutoNum type="arabicPeriod"/>
            </a:pPr>
            <a:r>
              <a:rPr lang="en-GB" dirty="0"/>
              <a:t>Give one advantage of using closed questions</a:t>
            </a:r>
          </a:p>
          <a:p>
            <a:pPr marL="514350" indent="-514350">
              <a:buFont typeface="+mj-lt"/>
              <a:buAutoNum type="arabicPeriod"/>
            </a:pPr>
            <a:r>
              <a:rPr lang="en-GB" dirty="0"/>
              <a:t>Give one advantage of using open questions</a:t>
            </a:r>
          </a:p>
          <a:p>
            <a:pPr marL="514350" indent="-514350">
              <a:buFont typeface="+mj-lt"/>
              <a:buAutoNum type="arabicPeriod"/>
            </a:pPr>
            <a:r>
              <a:rPr lang="en-GB" dirty="0"/>
              <a:t>Self-report techniques as a whole are useful because they give us a type of information that we are unable to access through any other method.  What type of information is that?</a:t>
            </a:r>
          </a:p>
        </p:txBody>
      </p:sp>
      <p:sp>
        <p:nvSpPr>
          <p:cNvPr id="4" name="TextBox 3"/>
          <p:cNvSpPr txBox="1"/>
          <p:nvPr/>
        </p:nvSpPr>
        <p:spPr>
          <a:xfrm>
            <a:off x="5434149" y="1809387"/>
            <a:ext cx="5919651" cy="4524315"/>
          </a:xfrm>
          <a:prstGeom prst="rect">
            <a:avLst/>
          </a:prstGeom>
          <a:solidFill>
            <a:schemeClr val="accent4">
              <a:lumMod val="40000"/>
              <a:lumOff val="60000"/>
            </a:schemeClr>
          </a:solidFill>
        </p:spPr>
        <p:txBody>
          <a:bodyPr wrap="square" rtlCol="0">
            <a:spAutoFit/>
          </a:bodyPr>
          <a:lstStyle/>
          <a:p>
            <a:pPr marL="342900" indent="-342900">
              <a:buFont typeface="+mj-lt"/>
              <a:buAutoNum type="arabicPeriod"/>
            </a:pPr>
            <a:r>
              <a:rPr lang="en-GB" dirty="0">
                <a:solidFill>
                  <a:schemeClr val="accent4">
                    <a:lumMod val="50000"/>
                  </a:schemeClr>
                </a:solidFill>
              </a:rPr>
              <a:t>Made up of pre-determined questions that are delivered in a fixed order.  The interview does not deviate from these questions</a:t>
            </a:r>
          </a:p>
          <a:p>
            <a:pPr marL="342900" indent="-342900">
              <a:buFont typeface="+mj-lt"/>
              <a:buAutoNum type="arabicPeriod"/>
            </a:pPr>
            <a:r>
              <a:rPr lang="en-GB" dirty="0">
                <a:solidFill>
                  <a:schemeClr val="accent4">
                    <a:lumMod val="50000"/>
                  </a:schemeClr>
                </a:solidFill>
              </a:rPr>
              <a:t>There are no set questions, only a general topic to be discussed.  The interviewee is encouraged to expand on their answers</a:t>
            </a:r>
          </a:p>
          <a:p>
            <a:pPr marL="342900" indent="-342900">
              <a:buFont typeface="+mj-lt"/>
              <a:buAutoNum type="arabicPeriod"/>
            </a:pPr>
            <a:r>
              <a:rPr lang="en-GB" dirty="0">
                <a:solidFill>
                  <a:schemeClr val="accent4">
                    <a:lumMod val="50000"/>
                  </a:schemeClr>
                </a:solidFill>
              </a:rPr>
              <a:t>There is a list of pre-prepared questions, but interviewers can deviate from them for further questioning</a:t>
            </a:r>
          </a:p>
          <a:p>
            <a:pPr marL="342900" indent="-342900">
              <a:buFont typeface="+mj-lt"/>
              <a:buAutoNum type="arabicPeriod"/>
            </a:pPr>
            <a:r>
              <a:rPr lang="en-GB" dirty="0">
                <a:solidFill>
                  <a:schemeClr val="accent4">
                    <a:lumMod val="50000"/>
                  </a:schemeClr>
                </a:solidFill>
              </a:rPr>
              <a:t>Answers can be followed up on, rapport can be established</a:t>
            </a:r>
          </a:p>
          <a:p>
            <a:pPr marL="342900" indent="-342900">
              <a:buFont typeface="+mj-lt"/>
              <a:buAutoNum type="arabicPeriod"/>
            </a:pPr>
            <a:r>
              <a:rPr lang="en-GB" dirty="0">
                <a:solidFill>
                  <a:schemeClr val="accent4">
                    <a:lumMod val="50000"/>
                  </a:schemeClr>
                </a:solidFill>
              </a:rPr>
              <a:t>Much quicker and less costly to administer.  Can achieve a wide range of data from a wide range of participants</a:t>
            </a:r>
          </a:p>
          <a:p>
            <a:pPr marL="342900" indent="-342900">
              <a:buAutoNum type="arabicPeriod" startAt="8"/>
            </a:pPr>
            <a:r>
              <a:rPr lang="en-GB" dirty="0">
                <a:solidFill>
                  <a:schemeClr val="accent4">
                    <a:lumMod val="50000"/>
                  </a:schemeClr>
                </a:solidFill>
              </a:rPr>
              <a:t>Easy to statistically analyse.  Only get relevant information</a:t>
            </a:r>
          </a:p>
          <a:p>
            <a:pPr marL="342900" indent="-342900">
              <a:buAutoNum type="arabicPeriod" startAt="8"/>
            </a:pPr>
            <a:r>
              <a:rPr lang="en-GB" dirty="0">
                <a:solidFill>
                  <a:schemeClr val="accent4">
                    <a:lumMod val="50000"/>
                  </a:schemeClr>
                </a:solidFill>
              </a:rPr>
              <a:t>More accurate view of participants’ attitudes/behaviours, rich in detail</a:t>
            </a:r>
          </a:p>
          <a:p>
            <a:pPr marL="342900" indent="-342900">
              <a:buAutoNum type="arabicPeriod" startAt="8"/>
            </a:pPr>
            <a:r>
              <a:rPr lang="en-GB" dirty="0">
                <a:solidFill>
                  <a:schemeClr val="accent4">
                    <a:lumMod val="50000"/>
                  </a:schemeClr>
                </a:solidFill>
              </a:rPr>
              <a:t>Attitudes, beliefs, emotion</a:t>
            </a:r>
          </a:p>
        </p:txBody>
      </p:sp>
    </p:spTree>
    <p:extLst>
      <p:ext uri="{BB962C8B-B14F-4D97-AF65-F5344CB8AC3E}">
        <p14:creationId xmlns:p14="http://schemas.microsoft.com/office/powerpoint/2010/main" val="3728508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GB" dirty="0"/>
              <a:t>Designing a questionnaire</a:t>
            </a:r>
          </a:p>
        </p:txBody>
      </p:sp>
      <p:sp>
        <p:nvSpPr>
          <p:cNvPr id="3" name="Content Placeholder 2"/>
          <p:cNvSpPr>
            <a:spLocks noGrp="1"/>
          </p:cNvSpPr>
          <p:nvPr>
            <p:ph idx="1"/>
          </p:nvPr>
        </p:nvSpPr>
        <p:spPr>
          <a:xfrm>
            <a:off x="838200" y="1825625"/>
            <a:ext cx="5340531" cy="4351338"/>
          </a:xfrm>
          <a:solidFill>
            <a:schemeClr val="accent4">
              <a:lumMod val="60000"/>
              <a:lumOff val="40000"/>
            </a:schemeClr>
          </a:solidFill>
        </p:spPr>
        <p:txBody>
          <a:bodyPr>
            <a:normAutofit fontScale="92500" lnSpcReduction="20000"/>
          </a:bodyPr>
          <a:lstStyle/>
          <a:p>
            <a:r>
              <a:rPr lang="en-GB" dirty="0">
                <a:solidFill>
                  <a:schemeClr val="accent4">
                    <a:lumMod val="50000"/>
                  </a:schemeClr>
                </a:solidFill>
              </a:rPr>
              <a:t>In pairs, design a five item questionnaire aimed at testing levels of conformity</a:t>
            </a:r>
          </a:p>
          <a:p>
            <a:endParaRPr lang="en-GB" dirty="0">
              <a:solidFill>
                <a:schemeClr val="accent4">
                  <a:lumMod val="50000"/>
                </a:schemeClr>
              </a:solidFill>
            </a:endParaRPr>
          </a:p>
          <a:p>
            <a:r>
              <a:rPr lang="en-GB" dirty="0">
                <a:solidFill>
                  <a:schemeClr val="accent4">
                    <a:lumMod val="50000"/>
                  </a:schemeClr>
                </a:solidFill>
              </a:rPr>
              <a:t>Three of your questions should be closed and two should be open</a:t>
            </a:r>
          </a:p>
          <a:p>
            <a:endParaRPr lang="en-GB" dirty="0">
              <a:solidFill>
                <a:schemeClr val="accent4">
                  <a:lumMod val="50000"/>
                </a:schemeClr>
              </a:solidFill>
            </a:endParaRPr>
          </a:p>
          <a:p>
            <a:r>
              <a:rPr lang="en-GB" dirty="0">
                <a:solidFill>
                  <a:schemeClr val="accent4">
                    <a:lumMod val="50000"/>
                  </a:schemeClr>
                </a:solidFill>
              </a:rPr>
              <a:t>Now with get together with another pair and swap questionnaires.  They complete yours and you complete theirs </a:t>
            </a:r>
            <a:r>
              <a:rPr lang="en-GB" b="1" i="1" dirty="0">
                <a:solidFill>
                  <a:schemeClr val="accent4">
                    <a:lumMod val="50000"/>
                  </a:schemeClr>
                </a:solidFill>
              </a:rPr>
              <a:t>(write your responses on a separate sheet of paper)</a:t>
            </a:r>
          </a:p>
          <a:p>
            <a:pPr marL="0" indent="0">
              <a:buNone/>
            </a:pPr>
            <a:endParaRPr lang="en-GB" dirty="0">
              <a:solidFill>
                <a:schemeClr val="accent4">
                  <a:lumMod val="50000"/>
                </a:schemeClr>
              </a:solidFill>
            </a:endParaRPr>
          </a:p>
        </p:txBody>
      </p:sp>
      <p:sp>
        <p:nvSpPr>
          <p:cNvPr id="5" name="TextBox 4"/>
          <p:cNvSpPr txBox="1"/>
          <p:nvPr/>
        </p:nvSpPr>
        <p:spPr>
          <a:xfrm>
            <a:off x="6335486" y="1825625"/>
            <a:ext cx="5018314" cy="4247317"/>
          </a:xfrm>
          <a:prstGeom prst="rect">
            <a:avLst/>
          </a:prstGeom>
          <a:solidFill>
            <a:schemeClr val="accent3">
              <a:lumMod val="20000"/>
              <a:lumOff val="80000"/>
            </a:schemeClr>
          </a:solidFill>
        </p:spPr>
        <p:txBody>
          <a:bodyPr wrap="square" rtlCol="0">
            <a:spAutoFit/>
          </a:bodyPr>
          <a:lstStyle/>
          <a:p>
            <a:r>
              <a:rPr lang="en-GB" b="1" dirty="0"/>
              <a:t>Once you have completed each other’s questionnaires, answer the following questions about the questionnaire you answered on MWBs:</a:t>
            </a:r>
          </a:p>
          <a:p>
            <a:endParaRPr lang="en-GB" dirty="0"/>
          </a:p>
          <a:p>
            <a:pPr marL="285750" indent="-285750">
              <a:buFont typeface="Arial" panose="020B0604020202020204" pitchFamily="34" charset="0"/>
              <a:buChar char="•"/>
            </a:pPr>
            <a:r>
              <a:rPr lang="en-GB" dirty="0">
                <a:solidFill>
                  <a:schemeClr val="accent6">
                    <a:lumMod val="50000"/>
                  </a:schemeClr>
                </a:solidFill>
              </a:rPr>
              <a:t>Do you think the questionnaire has internal validity?  </a:t>
            </a:r>
            <a:r>
              <a:rPr lang="en-GB" b="1" i="1" dirty="0">
                <a:solidFill>
                  <a:schemeClr val="accent6">
                    <a:lumMod val="50000"/>
                  </a:schemeClr>
                </a:solidFill>
              </a:rPr>
              <a:t>What does that mean?</a:t>
            </a:r>
          </a:p>
          <a:p>
            <a:pPr marL="285750" indent="-285750">
              <a:buFont typeface="Arial" panose="020B0604020202020204" pitchFamily="34" charset="0"/>
              <a:buChar char="•"/>
            </a:pPr>
            <a:r>
              <a:rPr lang="en-GB" dirty="0">
                <a:solidFill>
                  <a:schemeClr val="accent6">
                    <a:lumMod val="50000"/>
                  </a:schemeClr>
                </a:solidFill>
              </a:rPr>
              <a:t>Were there any questions that you didn’t understand, or were unclear how to answer? (give details)</a:t>
            </a:r>
          </a:p>
          <a:p>
            <a:pPr marL="285750" indent="-285750">
              <a:buFont typeface="Arial" panose="020B0604020202020204" pitchFamily="34" charset="0"/>
              <a:buChar char="•"/>
            </a:pPr>
            <a:r>
              <a:rPr lang="en-GB" dirty="0">
                <a:solidFill>
                  <a:schemeClr val="accent6">
                    <a:lumMod val="50000"/>
                  </a:schemeClr>
                </a:solidFill>
              </a:rPr>
              <a:t>Were any of the questions ‘leading’, (in other words, prompting you to give a particular answer)?</a:t>
            </a:r>
          </a:p>
          <a:p>
            <a:pPr marL="285750" indent="-285750">
              <a:buFont typeface="Arial" panose="020B0604020202020204" pitchFamily="34" charset="0"/>
              <a:buChar char="•"/>
            </a:pPr>
            <a:r>
              <a:rPr lang="en-GB" dirty="0">
                <a:solidFill>
                  <a:schemeClr val="accent6">
                    <a:lumMod val="50000"/>
                  </a:schemeClr>
                </a:solidFill>
              </a:rPr>
              <a:t>Were any of the questions double barrelled (in other words, the question included two separate questions)?</a:t>
            </a:r>
          </a:p>
        </p:txBody>
      </p:sp>
      <p:sp>
        <p:nvSpPr>
          <p:cNvPr id="6" name="12-Point Star 5"/>
          <p:cNvSpPr/>
          <p:nvPr/>
        </p:nvSpPr>
        <p:spPr>
          <a:xfrm rot="21401679">
            <a:off x="2116183" y="3187336"/>
            <a:ext cx="5878286" cy="3278777"/>
          </a:xfrm>
          <a:prstGeom prst="star12">
            <a:avLst/>
          </a:prstGeom>
          <a:solidFill>
            <a:schemeClr val="accent4">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Now, use your answers to the questions to decide which pair had the better questionnaire.  You must be able to say why</a:t>
            </a:r>
          </a:p>
        </p:txBody>
      </p:sp>
    </p:spTree>
    <p:extLst>
      <p:ext uri="{BB962C8B-B14F-4D97-AF65-F5344CB8AC3E}">
        <p14:creationId xmlns:p14="http://schemas.microsoft.com/office/powerpoint/2010/main" val="2031774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5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500"/>
                                        <p:tgtEl>
                                          <p:spTgt spid="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fade">
                                      <p:cBhvr>
                                        <p:cTn id="25" dur="500"/>
                                        <p:tgtEl>
                                          <p:spTgt spid="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4" end="4"/>
                                            </p:txEl>
                                          </p:spTgt>
                                        </p:tgtEl>
                                        <p:attrNameLst>
                                          <p:attrName>style.visibility</p:attrName>
                                        </p:attrNameLst>
                                      </p:cBhvr>
                                      <p:to>
                                        <p:strVal val="visible"/>
                                      </p:to>
                                    </p:set>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Effect transition="in" filter="fade">
                                      <p:cBhvr>
                                        <p:cTn id="35" dur="500"/>
                                        <p:tgtEl>
                                          <p:spTgt spid="5">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5458097" cy="4351338"/>
          </a:xfrm>
          <a:solidFill>
            <a:srgbClr val="CCFF33"/>
          </a:solidFill>
        </p:spPr>
        <p:txBody>
          <a:bodyPr>
            <a:normAutofit fontScale="92500" lnSpcReduction="10000"/>
          </a:bodyPr>
          <a:lstStyle/>
          <a:p>
            <a:pPr marL="0" indent="0">
              <a:buNone/>
            </a:pPr>
            <a:r>
              <a:rPr lang="en-GB" dirty="0">
                <a:solidFill>
                  <a:schemeClr val="accent4">
                    <a:lumMod val="50000"/>
                  </a:schemeClr>
                </a:solidFill>
              </a:rPr>
              <a:t>A researcher wants to investigate music preferences in sixth form students </a:t>
            </a:r>
          </a:p>
          <a:p>
            <a:pPr marL="0" indent="0">
              <a:buNone/>
            </a:pPr>
            <a:endParaRPr lang="en-GB" dirty="0">
              <a:solidFill>
                <a:schemeClr val="accent4">
                  <a:lumMod val="50000"/>
                </a:schemeClr>
              </a:solidFill>
            </a:endParaRPr>
          </a:p>
          <a:p>
            <a:pPr marL="0" indent="0">
              <a:buNone/>
            </a:pPr>
            <a:r>
              <a:rPr lang="en-GB" dirty="0">
                <a:solidFill>
                  <a:schemeClr val="accent4">
                    <a:lumMod val="50000"/>
                  </a:schemeClr>
                </a:solidFill>
              </a:rPr>
              <a:t>We are going to test out the different types of questions that could be used to measure music preferences</a:t>
            </a:r>
          </a:p>
          <a:p>
            <a:pPr marL="0" indent="0">
              <a:buNone/>
            </a:pPr>
            <a:endParaRPr lang="en-GB" dirty="0">
              <a:solidFill>
                <a:schemeClr val="accent4">
                  <a:lumMod val="50000"/>
                </a:schemeClr>
              </a:solidFill>
            </a:endParaRPr>
          </a:p>
          <a:p>
            <a:pPr marL="0" indent="0">
              <a:buNone/>
            </a:pPr>
            <a:r>
              <a:rPr lang="en-GB" dirty="0">
                <a:solidFill>
                  <a:schemeClr val="accent4">
                    <a:lumMod val="50000"/>
                  </a:schemeClr>
                </a:solidFill>
              </a:rPr>
              <a:t>After you have responded, we will be considering the pros and cons of using these different question types</a:t>
            </a:r>
          </a:p>
          <a:p>
            <a:endParaRPr lang="en-GB" dirty="0"/>
          </a:p>
        </p:txBody>
      </p:sp>
      <p:sp>
        <p:nvSpPr>
          <p:cNvPr id="4"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GB" dirty="0"/>
              <a:t>Designing a questionnaire: </a:t>
            </a:r>
            <a:r>
              <a:rPr lang="en-GB" dirty="0">
                <a:solidFill>
                  <a:schemeClr val="accent4">
                    <a:lumMod val="60000"/>
                    <a:lumOff val="40000"/>
                  </a:schemeClr>
                </a:solidFill>
              </a:rPr>
              <a:t>Music Survey</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3219" y="1819047"/>
            <a:ext cx="4091940" cy="4357916"/>
          </a:xfrm>
          <a:prstGeom prst="rect">
            <a:avLst/>
          </a:prstGeom>
        </p:spPr>
      </p:pic>
    </p:spTree>
    <p:extLst>
      <p:ext uri="{BB962C8B-B14F-4D97-AF65-F5344CB8AC3E}">
        <p14:creationId xmlns:p14="http://schemas.microsoft.com/office/powerpoint/2010/main" val="3869583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a:t>You will be assigned a letter (A,B,C or D)</a:t>
            </a:r>
          </a:p>
          <a:p>
            <a:pPr marL="0" indent="0">
              <a:buNone/>
            </a:pPr>
            <a:endParaRPr lang="en-GB" dirty="0"/>
          </a:p>
          <a:p>
            <a:pPr marL="0" indent="0">
              <a:buNone/>
            </a:pPr>
            <a:r>
              <a:rPr lang="en-GB" dirty="0"/>
              <a:t>After the music has been played, answer the question you have been given</a:t>
            </a:r>
          </a:p>
        </p:txBody>
      </p:sp>
      <p:sp>
        <p:nvSpPr>
          <p:cNvPr id="4"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GB" dirty="0"/>
              <a:t>Designing a questionnaire:  </a:t>
            </a:r>
            <a:r>
              <a:rPr lang="en-GB" dirty="0">
                <a:solidFill>
                  <a:schemeClr val="accent4">
                    <a:lumMod val="60000"/>
                    <a:lumOff val="40000"/>
                  </a:schemeClr>
                </a:solidFill>
              </a:rPr>
              <a:t>Music Survey</a:t>
            </a:r>
          </a:p>
        </p:txBody>
      </p:sp>
      <p:sp>
        <p:nvSpPr>
          <p:cNvPr id="5" name="Rounded Rectangle 4">
            <a:hlinkClick r:id="rId2" action="ppaction://hlinkfile"/>
          </p:cNvPr>
          <p:cNvSpPr/>
          <p:nvPr/>
        </p:nvSpPr>
        <p:spPr>
          <a:xfrm>
            <a:off x="1084217" y="4271554"/>
            <a:ext cx="2116183" cy="1162595"/>
          </a:xfrm>
          <a:prstGeom prst="roundRect">
            <a:avLst/>
          </a:prstGeom>
          <a:solidFill>
            <a:srgbClr val="CC000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Music clip 1</a:t>
            </a:r>
          </a:p>
        </p:txBody>
      </p:sp>
      <p:sp>
        <p:nvSpPr>
          <p:cNvPr id="6" name="Rounded Rectangle 5">
            <a:hlinkClick r:id="rId3" action="ppaction://hlinkfile"/>
          </p:cNvPr>
          <p:cNvSpPr/>
          <p:nvPr/>
        </p:nvSpPr>
        <p:spPr>
          <a:xfrm>
            <a:off x="3979817" y="4271554"/>
            <a:ext cx="2116183" cy="1162595"/>
          </a:xfrm>
          <a:prstGeom prst="roundRect">
            <a:avLst/>
          </a:prstGeom>
          <a:solidFill>
            <a:srgbClr val="00999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Music clip 2</a:t>
            </a:r>
          </a:p>
        </p:txBody>
      </p:sp>
      <p:sp>
        <p:nvSpPr>
          <p:cNvPr id="7" name="Rounded Rectangle 6">
            <a:hlinkClick r:id="rId4" action="ppaction://hlinkfile"/>
          </p:cNvPr>
          <p:cNvSpPr/>
          <p:nvPr/>
        </p:nvSpPr>
        <p:spPr>
          <a:xfrm>
            <a:off x="6886303" y="4271554"/>
            <a:ext cx="2116183" cy="1162595"/>
          </a:xfrm>
          <a:prstGeom prst="roundRect">
            <a:avLst/>
          </a:prstGeom>
          <a:solidFill>
            <a:srgbClr val="99CC0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Music clip 3</a:t>
            </a:r>
          </a:p>
        </p:txBody>
      </p:sp>
      <p:sp>
        <p:nvSpPr>
          <p:cNvPr id="2" name="12-Point Star 1"/>
          <p:cNvSpPr/>
          <p:nvPr/>
        </p:nvSpPr>
        <p:spPr>
          <a:xfrm rot="273611">
            <a:off x="4980498" y="2717732"/>
            <a:ext cx="6811504" cy="3683726"/>
          </a:xfrm>
          <a:prstGeom prst="star12">
            <a:avLst/>
          </a:prstGeom>
          <a:solidFill>
            <a:srgbClr val="FFC000"/>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C00000"/>
                </a:solidFill>
              </a:rPr>
              <a:t>Now, in your groups, discuss the advantages and disadvantages of each question type. You will be asked to feedback on one of the question types</a:t>
            </a:r>
          </a:p>
        </p:txBody>
      </p:sp>
    </p:spTree>
    <p:extLst>
      <p:ext uri="{BB962C8B-B14F-4D97-AF65-F5344CB8AC3E}">
        <p14:creationId xmlns:p14="http://schemas.microsoft.com/office/powerpoint/2010/main" val="276979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a:solidFill>
                  <a:srgbClr val="002060"/>
                </a:solidFill>
              </a:rPr>
              <a:t>You are going to watch two examples of carrying out an interview.  Your task is to identify the good and bad things about the way the interviews are carried out.  Write your answers on MWBs</a:t>
            </a:r>
          </a:p>
        </p:txBody>
      </p:sp>
      <p:sp>
        <p:nvSpPr>
          <p:cNvPr id="4" name="Title 1"/>
          <p:cNvSpPr>
            <a:spLocks noGrp="1"/>
          </p:cNvSpPr>
          <p:nvPr>
            <p:ph type="title"/>
          </p:nvPr>
        </p:nvSpPr>
        <p:sp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r>
              <a:rPr lang="en-GB" dirty="0"/>
              <a:t>Designing an interview</a:t>
            </a:r>
            <a:endParaRPr lang="en-GB" dirty="0">
              <a:solidFill>
                <a:schemeClr val="accent4">
                  <a:lumMod val="60000"/>
                  <a:lumOff val="40000"/>
                </a:schemeClr>
              </a:solidFill>
            </a:endParaRPr>
          </a:p>
        </p:txBody>
      </p:sp>
      <p:sp>
        <p:nvSpPr>
          <p:cNvPr id="2" name="Rounded Rectangle 1">
            <a:hlinkClick r:id="rId2" action="ppaction://hlinkfile"/>
          </p:cNvPr>
          <p:cNvSpPr/>
          <p:nvPr/>
        </p:nvSpPr>
        <p:spPr>
          <a:xfrm>
            <a:off x="1031966" y="3618411"/>
            <a:ext cx="3291840" cy="1763486"/>
          </a:xfrm>
          <a:prstGeom prst="roundRect">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Interview 1</a:t>
            </a:r>
          </a:p>
        </p:txBody>
      </p:sp>
      <p:sp>
        <p:nvSpPr>
          <p:cNvPr id="5" name="Rounded Rectangle 4">
            <a:hlinkClick r:id="rId3" action="ppaction://hlinkfile"/>
          </p:cNvPr>
          <p:cNvSpPr/>
          <p:nvPr/>
        </p:nvSpPr>
        <p:spPr>
          <a:xfrm>
            <a:off x="6004560" y="3618411"/>
            <a:ext cx="3291840" cy="1763486"/>
          </a:xfrm>
          <a:prstGeom prst="roundRect">
            <a:avLst/>
          </a:prstGeom>
          <a:solidFill>
            <a:srgbClr val="9999FF"/>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Interview 2</a:t>
            </a:r>
          </a:p>
        </p:txBody>
      </p:sp>
    </p:spTree>
    <p:extLst>
      <p:ext uri="{BB962C8B-B14F-4D97-AF65-F5344CB8AC3E}">
        <p14:creationId xmlns:p14="http://schemas.microsoft.com/office/powerpoint/2010/main" val="1244860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11681"/>
            <a:ext cx="6026834" cy="4545110"/>
          </a:xfrm>
          <a:solidFill>
            <a:schemeClr val="accent1">
              <a:lumMod val="20000"/>
              <a:lumOff val="80000"/>
            </a:schemeClr>
          </a:solidFill>
        </p:spPr>
        <p:txBody>
          <a:bodyPr>
            <a:normAutofit fontScale="62500" lnSpcReduction="20000"/>
          </a:bodyPr>
          <a:lstStyle/>
          <a:p>
            <a:r>
              <a:rPr lang="en-GB" dirty="0"/>
              <a:t>You are now going to work in pairs to design a structured interview on the topic of attitudes to independent learning, and how well or poorly students have made the transition from school to college.  Number yourselves 1 or 2 </a:t>
            </a:r>
          </a:p>
          <a:p>
            <a:r>
              <a:rPr lang="en-GB" dirty="0"/>
              <a:t>Your aim is to find out what you can about how the student has coped with the transition to college, things they have found difficult, strategies they have used and their attitudes to when and how they complete their homework. You will need to produce a set of questions to be read out to your interviewee.</a:t>
            </a:r>
          </a:p>
          <a:p>
            <a:r>
              <a:rPr lang="en-GB" dirty="0"/>
              <a:t>You will have 10 minutes to prepare the structured interview, but at the end of that time, one of you will deliver the structured interview and one of you will carry out an unstructured interview.  </a:t>
            </a:r>
            <a:r>
              <a:rPr lang="en-GB" b="1" i="1" dirty="0">
                <a:solidFill>
                  <a:schemeClr val="accent6">
                    <a:lumMod val="50000"/>
                  </a:schemeClr>
                </a:solidFill>
              </a:rPr>
              <a:t>You won’t know who is doing which until the end</a:t>
            </a:r>
          </a:p>
          <a:p>
            <a:endParaRPr lang="en-GB" b="1" i="1" dirty="0">
              <a:solidFill>
                <a:schemeClr val="accent6">
                  <a:lumMod val="50000"/>
                </a:schemeClr>
              </a:solidFill>
            </a:endParaRPr>
          </a:p>
          <a:p>
            <a:pPr marL="0" indent="0">
              <a:buNone/>
            </a:pPr>
            <a:r>
              <a:rPr lang="en-GB" sz="3200" b="1" i="1" dirty="0">
                <a:solidFill>
                  <a:schemeClr val="accent6">
                    <a:lumMod val="50000"/>
                  </a:schemeClr>
                </a:solidFill>
              </a:rPr>
              <a:t>Use the information on page 20 of the information pack to help you design and carry out a good interview</a:t>
            </a:r>
          </a:p>
        </p:txBody>
      </p:sp>
      <p:sp>
        <p:nvSpPr>
          <p:cNvPr id="4" name="Title 1"/>
          <p:cNvSpPr>
            <a:spLocks noGrp="1"/>
          </p:cNvSpPr>
          <p:nvPr>
            <p:ph type="title"/>
          </p:nvPr>
        </p:nvSpPr>
        <p:sp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r>
              <a:rPr lang="en-GB" dirty="0"/>
              <a:t>Designing an interview:  </a:t>
            </a:r>
            <a:r>
              <a:rPr lang="en-GB" dirty="0">
                <a:solidFill>
                  <a:schemeClr val="accent4">
                    <a:lumMod val="40000"/>
                    <a:lumOff val="60000"/>
                  </a:schemeClr>
                </a:solidFill>
              </a:rPr>
              <a:t>Obedience</a:t>
            </a:r>
          </a:p>
        </p:txBody>
      </p:sp>
      <p:sp>
        <p:nvSpPr>
          <p:cNvPr id="6" name="TextBox 5"/>
          <p:cNvSpPr txBox="1"/>
          <p:nvPr/>
        </p:nvSpPr>
        <p:spPr>
          <a:xfrm>
            <a:off x="7104185" y="2011681"/>
            <a:ext cx="4249615" cy="1938992"/>
          </a:xfrm>
          <a:prstGeom prst="rect">
            <a:avLst/>
          </a:prstGeom>
          <a:solidFill>
            <a:schemeClr val="accent3">
              <a:lumMod val="40000"/>
              <a:lumOff val="60000"/>
            </a:schemeClr>
          </a:solidFill>
        </p:spPr>
        <p:txBody>
          <a:bodyPr wrap="square" rtlCol="0">
            <a:spAutoFit/>
          </a:bodyPr>
          <a:lstStyle/>
          <a:p>
            <a:r>
              <a:rPr lang="en-GB" sz="2000" dirty="0"/>
              <a:t>Now pair up with someone on the other side of the room and take turns to run your interview.  If you are doing the structured interview, try to match with someone who is doing the unstructured interview and vice versa</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90339" y="4284236"/>
            <a:ext cx="2477306" cy="2184954"/>
          </a:xfrm>
          <a:prstGeom prst="rect">
            <a:avLst/>
          </a:prstGeom>
        </p:spPr>
      </p:pic>
      <p:sp>
        <p:nvSpPr>
          <p:cNvPr id="8" name="12-Point Star 7"/>
          <p:cNvSpPr/>
          <p:nvPr/>
        </p:nvSpPr>
        <p:spPr>
          <a:xfrm rot="21256804">
            <a:off x="7451706" y="2163906"/>
            <a:ext cx="5891348" cy="3573533"/>
          </a:xfrm>
          <a:prstGeom prst="star12">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On BWBs, based on your experiences, list the strengths and weaknesses of each interview type</a:t>
            </a:r>
          </a:p>
        </p:txBody>
      </p:sp>
    </p:spTree>
    <p:extLst>
      <p:ext uri="{BB962C8B-B14F-4D97-AF65-F5344CB8AC3E}">
        <p14:creationId xmlns:p14="http://schemas.microsoft.com/office/powerpoint/2010/main" val="404561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0" indent="0">
              <a:buNone/>
            </a:pPr>
            <a:r>
              <a:rPr lang="en-GB" b="1" i="1" dirty="0"/>
              <a:t>Answer the following question individually.  You will have 12 minutes</a:t>
            </a:r>
          </a:p>
          <a:p>
            <a:pPr marL="0" indent="0">
              <a:buNone/>
            </a:pPr>
            <a:endParaRPr lang="en-GB" dirty="0"/>
          </a:p>
          <a:p>
            <a:pPr marL="0" indent="0">
              <a:buNone/>
            </a:pPr>
            <a:r>
              <a:rPr lang="en-GB" dirty="0"/>
              <a:t>Design a study that uses a questionnaire to investigate how A-level students revise</a:t>
            </a:r>
          </a:p>
          <a:p>
            <a:pPr marL="0" indent="0">
              <a:buNone/>
            </a:pPr>
            <a:r>
              <a:rPr lang="en-GB" dirty="0"/>
              <a:t> In your answer you will be awarded credit for providing appropriate details of:</a:t>
            </a:r>
          </a:p>
          <a:p>
            <a:pPr marL="0" indent="0">
              <a:buNone/>
            </a:pPr>
            <a:endParaRPr lang="en-GB" dirty="0"/>
          </a:p>
          <a:p>
            <a:pPr lvl="0"/>
            <a:r>
              <a:rPr lang="en-GB" dirty="0"/>
              <a:t>Sampling </a:t>
            </a:r>
          </a:p>
          <a:p>
            <a:pPr lvl="0"/>
            <a:r>
              <a:rPr lang="en-GB" dirty="0"/>
              <a:t>Materials including types of questions used with an example. </a:t>
            </a:r>
          </a:p>
          <a:p>
            <a:r>
              <a:rPr lang="en-GB" dirty="0"/>
              <a:t>Controls used in the design of the questionnaire</a:t>
            </a:r>
          </a:p>
          <a:p>
            <a:pPr lvl="0"/>
            <a:r>
              <a:rPr lang="en-GB" dirty="0"/>
              <a:t>Ethical considerations and how you would deal with them</a:t>
            </a:r>
          </a:p>
          <a:p>
            <a:pPr marL="0" indent="0">
              <a:buNone/>
            </a:pPr>
            <a:r>
              <a:rPr lang="en-GB" dirty="0"/>
              <a:t>You should justify your decisions</a:t>
            </a:r>
          </a:p>
          <a:p>
            <a:pPr marL="0" indent="0">
              <a:buNone/>
            </a:pPr>
            <a:r>
              <a:rPr lang="en-GB" dirty="0"/>
              <a:t>									</a:t>
            </a:r>
            <a:r>
              <a:rPr lang="en-GB" i="1" dirty="0"/>
              <a:t>(12 marks)</a:t>
            </a:r>
          </a:p>
          <a:p>
            <a:pPr marL="0" indent="0">
              <a:buNone/>
            </a:pPr>
            <a:endParaRPr lang="en-GB" dirty="0"/>
          </a:p>
          <a:p>
            <a:pPr marL="0" indent="0">
              <a:buNone/>
            </a:pPr>
            <a:r>
              <a:rPr lang="en-GB" sz="3200" b="1" dirty="0">
                <a:solidFill>
                  <a:schemeClr val="bg2">
                    <a:lumMod val="25000"/>
                  </a:schemeClr>
                </a:solidFill>
              </a:rPr>
              <a:t>Now swap with the person sitting next to you and award marks according to the guidance on the next slide</a:t>
            </a:r>
          </a:p>
          <a:p>
            <a:pPr marL="0" indent="0">
              <a:buNone/>
            </a:pPr>
            <a:endParaRPr lang="en-GB" dirty="0"/>
          </a:p>
        </p:txBody>
      </p:sp>
      <p:sp>
        <p:nvSpPr>
          <p:cNvPr id="4" name="Title 1"/>
          <p:cNvSpPr>
            <a:spLocks noGrp="1"/>
          </p:cNvSpPr>
          <p:nvPr>
            <p:ph type="title"/>
          </p:nvPr>
        </p:nvSpPr>
        <p:spPr>
          <a:solidFill>
            <a:schemeClr val="accent3">
              <a:lumMod val="75000"/>
            </a:schemeClr>
          </a:solidFill>
          <a:ln>
            <a:noFill/>
          </a:ln>
        </p:spPr>
        <p:style>
          <a:lnRef idx="0">
            <a:scrgbClr r="0" g="0" b="0"/>
          </a:lnRef>
          <a:fillRef idx="0">
            <a:scrgbClr r="0" g="0" b="0"/>
          </a:fillRef>
          <a:effectRef idx="0">
            <a:scrgbClr r="0" g="0" b="0"/>
          </a:effectRef>
          <a:fontRef idx="minor">
            <a:schemeClr val="lt1"/>
          </a:fontRef>
        </p:style>
        <p:txBody>
          <a:bodyPr/>
          <a:lstStyle/>
          <a:p>
            <a:r>
              <a:rPr lang="en-GB" dirty="0"/>
              <a:t>Exam Practice:  </a:t>
            </a:r>
            <a:r>
              <a:rPr lang="en-GB" dirty="0">
                <a:solidFill>
                  <a:schemeClr val="accent4">
                    <a:lumMod val="40000"/>
                    <a:lumOff val="60000"/>
                  </a:schemeClr>
                </a:solidFill>
              </a:rPr>
              <a:t>Designing a study</a:t>
            </a:r>
          </a:p>
        </p:txBody>
      </p:sp>
    </p:spTree>
    <p:extLst>
      <p:ext uri="{BB962C8B-B14F-4D97-AF65-F5344CB8AC3E}">
        <p14:creationId xmlns:p14="http://schemas.microsoft.com/office/powerpoint/2010/main" val="995692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2" end="12"/>
                                            </p:txEl>
                                          </p:spTgt>
                                        </p:tgtEl>
                                        <p:attrNameLst>
                                          <p:attrName>style.visibility</p:attrName>
                                        </p:attrNameLst>
                                      </p:cBhvr>
                                      <p:to>
                                        <p:strVal val="visible"/>
                                      </p:to>
                                    </p:set>
                                    <p:animEffect transition="in" filter="fade">
                                      <p:cBhvr>
                                        <p:cTn id="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365</TotalTime>
  <Words>1445</Words>
  <Application>Microsoft Office PowerPoint</Application>
  <PresentationFormat>Widescreen</PresentationFormat>
  <Paragraphs>105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Self-Report Techniques</vt:lpstr>
      <vt:lpstr>Starter Questions</vt:lpstr>
      <vt:lpstr>Starter Questions</vt:lpstr>
      <vt:lpstr>Designing a questionnaire</vt:lpstr>
      <vt:lpstr>Designing a questionnaire: Music Survey</vt:lpstr>
      <vt:lpstr>Designing a questionnaire:  Music Survey</vt:lpstr>
      <vt:lpstr>Designing an interview</vt:lpstr>
      <vt:lpstr>Designing an interview:  Obedience</vt:lpstr>
      <vt:lpstr>Exam Practice:  Designing a study</vt:lpstr>
      <vt:lpstr>Exam Practice:  Mark Scheme</vt:lpstr>
      <vt:lpstr>PowerPoint Presentation</vt:lpstr>
      <vt:lpstr>Exam Practice:  Mark Scheme</vt:lpstr>
      <vt:lpstr>Exam Practice:  Mark Scheme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Self-Report Techniques</dc:title>
  <dc:creator>Stacey Marks</dc:creator>
  <cp:lastModifiedBy>Stacey Marks</cp:lastModifiedBy>
  <cp:revision>53</cp:revision>
  <dcterms:created xsi:type="dcterms:W3CDTF">2019-04-04T09:18:34Z</dcterms:created>
  <dcterms:modified xsi:type="dcterms:W3CDTF">2021-04-27T10:06:19Z</dcterms:modified>
</cp:coreProperties>
</file>