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56" r:id="rId3"/>
    <p:sldId id="259" r:id="rId4"/>
    <p:sldId id="267" r:id="rId5"/>
    <p:sldId id="269" r:id="rId6"/>
    <p:sldId id="270" r:id="rId7"/>
    <p:sldId id="271" r:id="rId8"/>
    <p:sldId id="272" r:id="rId9"/>
    <p:sldId id="274" r:id="rId10"/>
    <p:sldId id="273" r:id="rId11"/>
    <p:sldId id="275" r:id="rId12"/>
    <p:sldId id="277" r:id="rId13"/>
    <p:sldId id="278" r:id="rId14"/>
    <p:sldId id="279" r:id="rId15"/>
    <p:sldId id="280" r:id="rId16"/>
    <p:sldId id="281" r:id="rId17"/>
    <p:sldId id="282" r:id="rId18"/>
    <p:sldId id="283" r:id="rId19"/>
    <p:sldId id="284" r:id="rId20"/>
    <p:sldId id="285" r:id="rId21"/>
    <p:sldId id="2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2B2CC55-37EF-4588-B890-36932CF72DBE}"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65F3B-84E7-4C5F-8B68-06C352C9A4E0}" type="slidenum">
              <a:rPr lang="en-GB" smtClean="0"/>
              <a:t>‹#›</a:t>
            </a:fld>
            <a:endParaRPr lang="en-GB"/>
          </a:p>
        </p:txBody>
      </p:sp>
    </p:spTree>
    <p:extLst>
      <p:ext uri="{BB962C8B-B14F-4D97-AF65-F5344CB8AC3E}">
        <p14:creationId xmlns:p14="http://schemas.microsoft.com/office/powerpoint/2010/main" val="2036320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B2CC55-37EF-4588-B890-36932CF72DBE}"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65F3B-84E7-4C5F-8B68-06C352C9A4E0}" type="slidenum">
              <a:rPr lang="en-GB" smtClean="0"/>
              <a:t>‹#›</a:t>
            </a:fld>
            <a:endParaRPr lang="en-GB"/>
          </a:p>
        </p:txBody>
      </p:sp>
    </p:spTree>
    <p:extLst>
      <p:ext uri="{BB962C8B-B14F-4D97-AF65-F5344CB8AC3E}">
        <p14:creationId xmlns:p14="http://schemas.microsoft.com/office/powerpoint/2010/main" val="11647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B2CC55-37EF-4588-B890-36932CF72DBE}"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65F3B-84E7-4C5F-8B68-06C352C9A4E0}" type="slidenum">
              <a:rPr lang="en-GB" smtClean="0"/>
              <a:t>‹#›</a:t>
            </a:fld>
            <a:endParaRPr lang="en-GB"/>
          </a:p>
        </p:txBody>
      </p:sp>
    </p:spTree>
    <p:extLst>
      <p:ext uri="{BB962C8B-B14F-4D97-AF65-F5344CB8AC3E}">
        <p14:creationId xmlns:p14="http://schemas.microsoft.com/office/powerpoint/2010/main" val="2156313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2B2CC55-37EF-4588-B890-36932CF72DBE}"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65F3B-84E7-4C5F-8B68-06C352C9A4E0}" type="slidenum">
              <a:rPr lang="en-GB" smtClean="0"/>
              <a:t>‹#›</a:t>
            </a:fld>
            <a:endParaRPr lang="en-GB"/>
          </a:p>
        </p:txBody>
      </p:sp>
    </p:spTree>
    <p:extLst>
      <p:ext uri="{BB962C8B-B14F-4D97-AF65-F5344CB8AC3E}">
        <p14:creationId xmlns:p14="http://schemas.microsoft.com/office/powerpoint/2010/main" val="3640214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B2CC55-37EF-4588-B890-36932CF72DBE}" type="datetimeFigureOut">
              <a:rPr lang="en-GB" smtClean="0"/>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9C65F3B-84E7-4C5F-8B68-06C352C9A4E0}" type="slidenum">
              <a:rPr lang="en-GB" smtClean="0"/>
              <a:t>‹#›</a:t>
            </a:fld>
            <a:endParaRPr lang="en-GB"/>
          </a:p>
        </p:txBody>
      </p:sp>
    </p:spTree>
    <p:extLst>
      <p:ext uri="{BB962C8B-B14F-4D97-AF65-F5344CB8AC3E}">
        <p14:creationId xmlns:p14="http://schemas.microsoft.com/office/powerpoint/2010/main" val="58071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2B2CC55-37EF-4588-B890-36932CF72DBE}"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C65F3B-84E7-4C5F-8B68-06C352C9A4E0}" type="slidenum">
              <a:rPr lang="en-GB" smtClean="0"/>
              <a:t>‹#›</a:t>
            </a:fld>
            <a:endParaRPr lang="en-GB"/>
          </a:p>
        </p:txBody>
      </p:sp>
    </p:spTree>
    <p:extLst>
      <p:ext uri="{BB962C8B-B14F-4D97-AF65-F5344CB8AC3E}">
        <p14:creationId xmlns:p14="http://schemas.microsoft.com/office/powerpoint/2010/main" val="1148762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2B2CC55-37EF-4588-B890-36932CF72DBE}" type="datetimeFigureOut">
              <a:rPr lang="en-GB" smtClean="0"/>
              <a:t>11/02/2021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9C65F3B-84E7-4C5F-8B68-06C352C9A4E0}" type="slidenum">
              <a:rPr lang="en-GB" smtClean="0"/>
              <a:t>‹#›</a:t>
            </a:fld>
            <a:endParaRPr lang="en-GB"/>
          </a:p>
        </p:txBody>
      </p:sp>
    </p:spTree>
    <p:extLst>
      <p:ext uri="{BB962C8B-B14F-4D97-AF65-F5344CB8AC3E}">
        <p14:creationId xmlns:p14="http://schemas.microsoft.com/office/powerpoint/2010/main" val="247460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2B2CC55-37EF-4588-B890-36932CF72DBE}" type="datetimeFigureOut">
              <a:rPr lang="en-GB" smtClean="0"/>
              <a:t>11/02/2021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9C65F3B-84E7-4C5F-8B68-06C352C9A4E0}" type="slidenum">
              <a:rPr lang="en-GB" smtClean="0"/>
              <a:t>‹#›</a:t>
            </a:fld>
            <a:endParaRPr lang="en-GB"/>
          </a:p>
        </p:txBody>
      </p:sp>
    </p:spTree>
    <p:extLst>
      <p:ext uri="{BB962C8B-B14F-4D97-AF65-F5344CB8AC3E}">
        <p14:creationId xmlns:p14="http://schemas.microsoft.com/office/powerpoint/2010/main" val="3118846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2CC55-37EF-4588-B890-36932CF72DBE}" type="datetimeFigureOut">
              <a:rPr lang="en-GB" smtClean="0"/>
              <a:t>11/02/2021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9C65F3B-84E7-4C5F-8B68-06C352C9A4E0}" type="slidenum">
              <a:rPr lang="en-GB" smtClean="0"/>
              <a:t>‹#›</a:t>
            </a:fld>
            <a:endParaRPr lang="en-GB"/>
          </a:p>
        </p:txBody>
      </p:sp>
    </p:spTree>
    <p:extLst>
      <p:ext uri="{BB962C8B-B14F-4D97-AF65-F5344CB8AC3E}">
        <p14:creationId xmlns:p14="http://schemas.microsoft.com/office/powerpoint/2010/main" val="3121331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2CC55-37EF-4588-B890-36932CF72DBE}"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C65F3B-84E7-4C5F-8B68-06C352C9A4E0}" type="slidenum">
              <a:rPr lang="en-GB" smtClean="0"/>
              <a:t>‹#›</a:t>
            </a:fld>
            <a:endParaRPr lang="en-GB"/>
          </a:p>
        </p:txBody>
      </p:sp>
    </p:spTree>
    <p:extLst>
      <p:ext uri="{BB962C8B-B14F-4D97-AF65-F5344CB8AC3E}">
        <p14:creationId xmlns:p14="http://schemas.microsoft.com/office/powerpoint/2010/main" val="242058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B2CC55-37EF-4588-B890-36932CF72DBE}" type="datetimeFigureOut">
              <a:rPr lang="en-GB" smtClean="0"/>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9C65F3B-84E7-4C5F-8B68-06C352C9A4E0}" type="slidenum">
              <a:rPr lang="en-GB" smtClean="0"/>
              <a:t>‹#›</a:t>
            </a:fld>
            <a:endParaRPr lang="en-GB"/>
          </a:p>
        </p:txBody>
      </p:sp>
    </p:spTree>
    <p:extLst>
      <p:ext uri="{BB962C8B-B14F-4D97-AF65-F5344CB8AC3E}">
        <p14:creationId xmlns:p14="http://schemas.microsoft.com/office/powerpoint/2010/main" val="2965546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2CC55-37EF-4588-B890-36932CF72DBE}" type="datetimeFigureOut">
              <a:rPr lang="en-GB" smtClean="0"/>
              <a:t>11/02/2021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65F3B-84E7-4C5F-8B68-06C352C9A4E0}" type="slidenum">
              <a:rPr lang="en-GB" smtClean="0"/>
              <a:t>‹#›</a:t>
            </a:fld>
            <a:endParaRPr lang="en-GB"/>
          </a:p>
        </p:txBody>
      </p:sp>
    </p:spTree>
    <p:extLst>
      <p:ext uri="{BB962C8B-B14F-4D97-AF65-F5344CB8AC3E}">
        <p14:creationId xmlns:p14="http://schemas.microsoft.com/office/powerpoint/2010/main" val="36946225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uk/url?sa=i&amp;rct=j&amp;q=&amp;esrc=s&amp;source=images&amp;cd=&amp;cad=rja&amp;uact=8&amp;ved=2ahUKEwiwl8SnhZLcAhUHcRQKHRQIAvcQjRx6BAgBEAU&amp;url=https://medicalxpress.com/news/2017-06-spider-proteins-insight-human-heart.html&amp;psig=AOvVaw2huP-PQ5-jtIgD8L-3lE18&amp;ust=1531226476395441"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url?sa=i&amp;rct=j&amp;q=&amp;esrc=s&amp;source=images&amp;cd=&amp;cad=rja&amp;uact=8&amp;ved=2ahUKEwj_5_m3ipLcAhVDOBQKHVSNAoQQjRx6BAgBEAU&amp;url=http://howmed.net/community-medicine/normal-distribution-curve/&amp;psig=AOvVaw2qGI7hie-NL8rkzrRORGTc&amp;ust=153122785042907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hyperlink" Target="https://www.google.co.uk/url?sa=i&amp;rct=j&amp;q=&amp;esrc=s&amp;source=images&amp;cd=&amp;cad=rja&amp;uact=8&amp;ved=2ahUKEwibrvPZyZTcAhWISBQKHTdBAkMQjRx6BAgBEAU&amp;url=https://www.how-to-draw-funny-cartoons.com/cartoon-man.html&amp;psig=AOvVaw3kaRHsNpr8PaUvCe_2iX4p&amp;ust=1531313561108238" TargetMode="External"/><Relationship Id="rId1" Type="http://schemas.openxmlformats.org/officeDocument/2006/relationships/slideLayout" Target="../slideLayouts/slideLayout2.xml"/><Relationship Id="rId6" Type="http://schemas.openxmlformats.org/officeDocument/2006/relationships/hyperlink" Target="https://www.google.co.uk/url?sa=i&amp;rct=j&amp;q=&amp;esrc=s&amp;source=images&amp;cd=&amp;cad=rja&amp;uact=8&amp;ved=2ahUKEwiUq5K3yZTcAhXDtBQKHXLzD9kQjRx6BAgBEAU&amp;url=https://pngtree.com/freepng/short-haired-little-beauty-vector_3291035.html&amp;psig=AOvVaw3VU6_2SBt2Lu7Ny-3alYvP&amp;ust=1531313464594706" TargetMode="External"/><Relationship Id="rId5" Type="http://schemas.openxmlformats.org/officeDocument/2006/relationships/image" Target="../media/image5.gif"/><Relationship Id="rId4" Type="http://schemas.openxmlformats.org/officeDocument/2006/relationships/hyperlink" Target="https://www.google.co.uk/url?sa=i&amp;rct=j&amp;q=&amp;esrc=s&amp;source=images&amp;cd=&amp;cad=rja&amp;uact=8&amp;ved=2ahUKEwiImvnUx5TcAhWQPFAKHTeEDwQQjRx6BAgBEAU&amp;url=https://www.quora.com/A-group-of-people-has-an-average-IQ-of-130-is-IQ-normally-distributed-in-this-group&amp;psig=AOvVaw180DWnbnY_Cg_6LODGMCUu&amp;ust=153131301014516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www.google.co.uk/url?sa=i&amp;rct=j&amp;q=&amp;esrc=s&amp;source=images&amp;cd=&amp;cad=rja&amp;uact=8&amp;ved=2ahUKEwiImvnUx5TcAhWQPFAKHTeEDwQQjRx6BAgBEAU&amp;url=https://www.quora.com/A-group-of-people-has-an-average-IQ-of-130-is-IQ-normally-distributed-in-this-group&amp;psig=AOvVaw180DWnbnY_Cg_6LODGMCUu&amp;ust=1531313010145163"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www.google.co.uk/url?sa=i&amp;rct=j&amp;q=&amp;esrc=s&amp;source=images&amp;cd=&amp;cad=rja&amp;uact=8&amp;ved=2ahUKEwiioI7eypTcAhVRaFAKHYsyC7UQjRx6BAgBEAU&amp;url=https://bgr.com/2018/03/14/stephen-hawking-death-cause-5-things-to-know/&amp;psig=AOvVaw14xJ1pYYhV-pQ3G-U12sed&amp;ust=153131383791267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solidFill>
        </p:spPr>
        <p:txBody>
          <a:bodyPr/>
          <a:lstStyle/>
          <a:p>
            <a:r>
              <a:rPr lang="en-GB" b="1" dirty="0" smtClean="0">
                <a:solidFill>
                  <a:schemeClr val="bg1"/>
                </a:solidFill>
              </a:rPr>
              <a:t>Definitions of Abnormality</a:t>
            </a:r>
            <a:endParaRPr lang="en-GB" b="1" dirty="0">
              <a:solidFill>
                <a:schemeClr val="bg1"/>
              </a:solidFill>
            </a:endParaRPr>
          </a:p>
        </p:txBody>
      </p:sp>
      <p:sp>
        <p:nvSpPr>
          <p:cNvPr id="3" name="Subtitle 2"/>
          <p:cNvSpPr>
            <a:spLocks noGrp="1"/>
          </p:cNvSpPr>
          <p:nvPr>
            <p:ph type="subTitle" idx="1"/>
          </p:nvPr>
        </p:nvSpPr>
        <p:spPr/>
        <p:txBody>
          <a:bodyPr/>
          <a:lstStyle/>
          <a:p>
            <a:r>
              <a:rPr lang="en-GB" dirty="0" smtClean="0"/>
              <a:t>Statistical Infrequency &amp; Deviation from Ideal Mental Health</a:t>
            </a:r>
            <a:endParaRPr lang="en-GB" dirty="0"/>
          </a:p>
        </p:txBody>
      </p:sp>
    </p:spTree>
    <p:extLst>
      <p:ext uri="{BB962C8B-B14F-4D97-AF65-F5344CB8AC3E}">
        <p14:creationId xmlns:p14="http://schemas.microsoft.com/office/powerpoint/2010/main" val="1076333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r>
              <a:rPr lang="en-GB" dirty="0" smtClean="0">
                <a:solidFill>
                  <a:schemeClr val="bg1"/>
                </a:solidFill>
              </a:rPr>
              <a:t>Evaluation of the Deviation from Ideal Mental Health Definition</a:t>
            </a:r>
            <a:endParaRPr lang="en-GB"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In pairs, on MWBs, write an evaluation statement for the DIMH definition that includes the following words/terms:</a:t>
            </a:r>
          </a:p>
          <a:p>
            <a:pPr marL="0" indent="0">
              <a:buNone/>
            </a:pPr>
            <a:endParaRPr lang="en-GB" dirty="0"/>
          </a:p>
          <a:p>
            <a:pPr marL="0" indent="0">
              <a:buNone/>
            </a:pPr>
            <a:r>
              <a:rPr lang="en-GB" b="1" i="1" dirty="0" smtClean="0">
                <a:solidFill>
                  <a:srgbClr val="0070C0"/>
                </a:solidFill>
              </a:rPr>
              <a:t>Positive	whole person	range of criteria</a:t>
            </a:r>
          </a:p>
          <a:p>
            <a:pPr marL="0" indent="0">
              <a:buNone/>
            </a:pPr>
            <a:endParaRPr lang="en-GB" b="1" i="1" dirty="0">
              <a:solidFill>
                <a:srgbClr val="0070C0"/>
              </a:solidFill>
            </a:endParaRPr>
          </a:p>
          <a:p>
            <a:pPr marL="0" indent="0">
              <a:buNone/>
            </a:pPr>
            <a:r>
              <a:rPr lang="en-GB" b="1" i="1" dirty="0" smtClean="0">
                <a:solidFill>
                  <a:srgbClr val="0070C0"/>
                </a:solidFill>
              </a:rPr>
              <a:t>Applications		Treatment	</a:t>
            </a:r>
            <a:r>
              <a:rPr lang="en-GB" b="1" i="1" dirty="0">
                <a:solidFill>
                  <a:srgbClr val="0070C0"/>
                </a:solidFill>
              </a:rPr>
              <a:t>	</a:t>
            </a:r>
            <a:r>
              <a:rPr lang="en-GB" b="1" i="1" dirty="0" smtClean="0">
                <a:solidFill>
                  <a:srgbClr val="0070C0"/>
                </a:solidFill>
              </a:rPr>
              <a:t>specific</a:t>
            </a:r>
          </a:p>
          <a:p>
            <a:pPr marL="0" indent="0">
              <a:buNone/>
            </a:pPr>
            <a:endParaRPr lang="en-GB" b="1" i="1" dirty="0">
              <a:solidFill>
                <a:srgbClr val="0070C0"/>
              </a:solidFill>
            </a:endParaRPr>
          </a:p>
          <a:p>
            <a:pPr marL="0" indent="0">
              <a:buNone/>
            </a:pPr>
            <a:r>
              <a:rPr lang="en-GB" b="1" i="1" dirty="0" smtClean="0">
                <a:solidFill>
                  <a:srgbClr val="0070C0"/>
                </a:solidFill>
              </a:rPr>
              <a:t>	individual   		mental health</a:t>
            </a:r>
            <a:endParaRPr lang="en-GB" b="1" i="1" dirty="0">
              <a:solidFill>
                <a:srgbClr val="0070C0"/>
              </a:solidFill>
            </a:endParaRPr>
          </a:p>
        </p:txBody>
      </p:sp>
    </p:spTree>
    <p:extLst>
      <p:ext uri="{BB962C8B-B14F-4D97-AF65-F5344CB8AC3E}">
        <p14:creationId xmlns:p14="http://schemas.microsoft.com/office/powerpoint/2010/main" val="3617154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r>
              <a:rPr lang="en-GB" dirty="0" smtClean="0">
                <a:solidFill>
                  <a:schemeClr val="bg1"/>
                </a:solidFill>
              </a:rPr>
              <a:t>Evaluation of the Deviation from Ideal Mental Health Definition</a:t>
            </a:r>
            <a:endParaRPr lang="en-GB" dirty="0">
              <a:solidFill>
                <a:schemeClr val="bg1"/>
              </a:solidFill>
            </a:endParaRPr>
          </a:p>
        </p:txBody>
      </p:sp>
      <p:sp>
        <p:nvSpPr>
          <p:cNvPr id="3" name="Content Placeholder 2"/>
          <p:cNvSpPr>
            <a:spLocks noGrp="1"/>
          </p:cNvSpPr>
          <p:nvPr>
            <p:ph idx="1"/>
          </p:nvPr>
        </p:nvSpPr>
        <p:spPr>
          <a:xfrm>
            <a:off x="467544" y="1628800"/>
            <a:ext cx="8229600" cy="4968552"/>
          </a:xfrm>
        </p:spPr>
        <p:txBody>
          <a:bodyPr>
            <a:normAutofit lnSpcReduction="10000"/>
          </a:bodyPr>
          <a:lstStyle/>
          <a:p>
            <a:pPr marL="0" indent="0">
              <a:buNone/>
            </a:pPr>
            <a:r>
              <a:rPr lang="en-GB" dirty="0" smtClean="0"/>
              <a:t>In pairs, on MWBs, write an evaluation statement for the DIMH definition that includes the following words/terms:</a:t>
            </a:r>
          </a:p>
          <a:p>
            <a:pPr marL="0" indent="0">
              <a:buNone/>
            </a:pPr>
            <a:endParaRPr lang="en-GB" dirty="0" smtClean="0"/>
          </a:p>
          <a:p>
            <a:pPr marL="0" indent="0">
              <a:buNone/>
            </a:pPr>
            <a:r>
              <a:rPr lang="en-GB" sz="2400" dirty="0" smtClean="0">
                <a:solidFill>
                  <a:srgbClr val="0070C0"/>
                </a:solidFill>
              </a:rPr>
              <a:t>The DIMH definition can be considered more </a:t>
            </a:r>
            <a:r>
              <a:rPr lang="en-GB" sz="2400" b="1" dirty="0" smtClean="0">
                <a:solidFill>
                  <a:schemeClr val="accent2">
                    <a:lumMod val="75000"/>
                  </a:schemeClr>
                </a:solidFill>
              </a:rPr>
              <a:t>positive</a:t>
            </a:r>
            <a:r>
              <a:rPr lang="en-GB" sz="2400" dirty="0" smtClean="0">
                <a:solidFill>
                  <a:srgbClr val="0070C0"/>
                </a:solidFill>
              </a:rPr>
              <a:t> than other definitions, e.g. failure to function, as it concentrates on what the </a:t>
            </a:r>
            <a:r>
              <a:rPr lang="en-GB" sz="2400" b="1" dirty="0" smtClean="0">
                <a:solidFill>
                  <a:schemeClr val="accent2">
                    <a:lumMod val="75000"/>
                  </a:schemeClr>
                </a:solidFill>
              </a:rPr>
              <a:t>individual</a:t>
            </a:r>
            <a:r>
              <a:rPr lang="en-GB" sz="2400" dirty="0" smtClean="0">
                <a:solidFill>
                  <a:schemeClr val="accent2">
                    <a:lumMod val="75000"/>
                  </a:schemeClr>
                </a:solidFill>
              </a:rPr>
              <a:t> </a:t>
            </a:r>
            <a:r>
              <a:rPr lang="en-GB" sz="2400" dirty="0" smtClean="0">
                <a:solidFill>
                  <a:srgbClr val="0070C0"/>
                </a:solidFill>
              </a:rPr>
              <a:t>needs to be healthy, rather than what they lack.  The focus on the </a:t>
            </a:r>
            <a:r>
              <a:rPr lang="en-GB" sz="2400" b="1" dirty="0" smtClean="0">
                <a:solidFill>
                  <a:schemeClr val="accent2">
                    <a:lumMod val="75000"/>
                  </a:schemeClr>
                </a:solidFill>
              </a:rPr>
              <a:t>whole person </a:t>
            </a:r>
            <a:r>
              <a:rPr lang="en-GB" sz="2400" dirty="0" smtClean="0">
                <a:solidFill>
                  <a:srgbClr val="0070C0"/>
                </a:solidFill>
              </a:rPr>
              <a:t>through a </a:t>
            </a:r>
            <a:r>
              <a:rPr lang="en-GB" sz="2400" b="1" dirty="0" smtClean="0">
                <a:solidFill>
                  <a:schemeClr val="accent2">
                    <a:lumMod val="75000"/>
                  </a:schemeClr>
                </a:solidFill>
              </a:rPr>
              <a:t>range of criteria</a:t>
            </a:r>
            <a:r>
              <a:rPr lang="en-GB" sz="2400" dirty="0" smtClean="0">
                <a:solidFill>
                  <a:schemeClr val="accent2">
                    <a:lumMod val="75000"/>
                  </a:schemeClr>
                </a:solidFill>
              </a:rPr>
              <a:t> </a:t>
            </a:r>
            <a:r>
              <a:rPr lang="en-GB" sz="2400" dirty="0" smtClean="0">
                <a:solidFill>
                  <a:srgbClr val="0070C0"/>
                </a:solidFill>
              </a:rPr>
              <a:t>has implications for </a:t>
            </a:r>
            <a:r>
              <a:rPr lang="en-GB" sz="2400" b="1" dirty="0" smtClean="0">
                <a:solidFill>
                  <a:schemeClr val="accent2">
                    <a:lumMod val="75000"/>
                  </a:schemeClr>
                </a:solidFill>
              </a:rPr>
              <a:t>treatment</a:t>
            </a:r>
            <a:r>
              <a:rPr lang="en-GB" sz="2400" dirty="0" smtClean="0">
                <a:solidFill>
                  <a:srgbClr val="0070C0"/>
                </a:solidFill>
              </a:rPr>
              <a:t>, as the therapist is able to focus on </a:t>
            </a:r>
            <a:r>
              <a:rPr lang="en-GB" sz="2400" b="1" dirty="0" smtClean="0">
                <a:solidFill>
                  <a:schemeClr val="accent2">
                    <a:lumMod val="75000"/>
                  </a:schemeClr>
                </a:solidFill>
              </a:rPr>
              <a:t>specific</a:t>
            </a:r>
            <a:r>
              <a:rPr lang="en-GB" sz="2400" b="1" dirty="0" smtClean="0">
                <a:solidFill>
                  <a:srgbClr val="0070C0"/>
                </a:solidFill>
              </a:rPr>
              <a:t> </a:t>
            </a:r>
            <a:r>
              <a:rPr lang="en-GB" sz="2400" dirty="0" smtClean="0">
                <a:solidFill>
                  <a:srgbClr val="0070C0"/>
                </a:solidFill>
              </a:rPr>
              <a:t>areas of </a:t>
            </a:r>
            <a:r>
              <a:rPr lang="en-GB" sz="2400" b="1" dirty="0" smtClean="0">
                <a:solidFill>
                  <a:schemeClr val="accent2">
                    <a:lumMod val="75000"/>
                  </a:schemeClr>
                </a:solidFill>
              </a:rPr>
              <a:t>mental health</a:t>
            </a:r>
            <a:r>
              <a:rPr lang="en-GB" sz="2400" dirty="0" smtClean="0">
                <a:solidFill>
                  <a:schemeClr val="accent2">
                    <a:lumMod val="75000"/>
                  </a:schemeClr>
                </a:solidFill>
              </a:rPr>
              <a:t> </a:t>
            </a:r>
            <a:r>
              <a:rPr lang="en-GB" sz="2400" dirty="0" smtClean="0">
                <a:solidFill>
                  <a:srgbClr val="0070C0"/>
                </a:solidFill>
              </a:rPr>
              <a:t>that the client needs to work on, meaning that the definition has real practical </a:t>
            </a:r>
            <a:r>
              <a:rPr lang="en-GB" sz="2400" b="1" dirty="0" smtClean="0">
                <a:solidFill>
                  <a:schemeClr val="accent2">
                    <a:lumMod val="75000"/>
                  </a:schemeClr>
                </a:solidFill>
              </a:rPr>
              <a:t>applications</a:t>
            </a:r>
            <a:r>
              <a:rPr lang="en-GB" sz="2400" b="1" dirty="0" smtClean="0">
                <a:solidFill>
                  <a:srgbClr val="0070C0"/>
                </a:solidFill>
              </a:rPr>
              <a:t> </a:t>
            </a:r>
            <a:r>
              <a:rPr lang="en-GB" sz="2400" dirty="0" smtClean="0">
                <a:solidFill>
                  <a:srgbClr val="0070C0"/>
                </a:solidFill>
              </a:rPr>
              <a:t>in the field of psychological therapy</a:t>
            </a:r>
            <a:endParaRPr lang="en-GB" sz="2400" b="1" dirty="0">
              <a:solidFill>
                <a:srgbClr val="0070C0"/>
              </a:solidFill>
            </a:endParaRPr>
          </a:p>
        </p:txBody>
      </p:sp>
    </p:spTree>
    <p:extLst>
      <p:ext uri="{BB962C8B-B14F-4D97-AF65-F5344CB8AC3E}">
        <p14:creationId xmlns:p14="http://schemas.microsoft.com/office/powerpoint/2010/main" val="1004602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r>
              <a:rPr lang="en-GB" dirty="0" smtClean="0">
                <a:solidFill>
                  <a:schemeClr val="bg1"/>
                </a:solidFill>
              </a:rPr>
              <a:t>Evaluation of the Deviation from Ideal Mental Health Definition</a:t>
            </a:r>
            <a:endParaRPr lang="en-GB" dirty="0">
              <a:solidFill>
                <a:schemeClr val="bg1"/>
              </a:solidFill>
            </a:endParaRPr>
          </a:p>
        </p:txBody>
      </p:sp>
      <p:sp>
        <p:nvSpPr>
          <p:cNvPr id="3" name="Content Placeholder 2"/>
          <p:cNvSpPr>
            <a:spLocks noGrp="1"/>
          </p:cNvSpPr>
          <p:nvPr>
            <p:ph idx="1"/>
          </p:nvPr>
        </p:nvSpPr>
        <p:spPr>
          <a:xfrm>
            <a:off x="467544" y="1628800"/>
            <a:ext cx="8229600" cy="4968552"/>
          </a:xfrm>
          <a:solidFill>
            <a:schemeClr val="bg2">
              <a:lumMod val="90000"/>
            </a:schemeClr>
          </a:solidFill>
        </p:spPr>
        <p:txBody>
          <a:bodyPr>
            <a:normAutofit/>
          </a:bodyPr>
          <a:lstStyle/>
          <a:p>
            <a:r>
              <a:rPr lang="en-GB" sz="2400" dirty="0" smtClean="0"/>
              <a:t>Look at the criteria for ideal mental health on your worksheet.  Give each one a tick or a cross, depending on whether you feel you have achieved that criteria</a:t>
            </a:r>
          </a:p>
          <a:p>
            <a:endParaRPr lang="en-GB" sz="2400" dirty="0"/>
          </a:p>
          <a:p>
            <a:r>
              <a:rPr lang="en-GB" sz="2400" dirty="0" smtClean="0"/>
              <a:t>Has anyone achieved all six criteria?</a:t>
            </a:r>
          </a:p>
          <a:p>
            <a:endParaRPr lang="en-GB" sz="2400" dirty="0"/>
          </a:p>
          <a:p>
            <a:r>
              <a:rPr lang="en-GB" sz="2400" dirty="0" smtClean="0"/>
              <a:t>How can we link the answer to the last question to an evaluation of the DIMH definition?  </a:t>
            </a:r>
            <a:r>
              <a:rPr lang="en-GB" sz="2400" b="1" i="1" dirty="0" smtClean="0">
                <a:solidFill>
                  <a:schemeClr val="accent1">
                    <a:lumMod val="75000"/>
                  </a:schemeClr>
                </a:solidFill>
              </a:rPr>
              <a:t>Write your answer on a MWB</a:t>
            </a:r>
          </a:p>
          <a:p>
            <a:endParaRPr lang="en-GB" sz="2400" dirty="0"/>
          </a:p>
          <a:p>
            <a:pPr marL="0" indent="0">
              <a:buNone/>
            </a:pPr>
            <a:endParaRPr lang="en-GB" sz="2400" dirty="0"/>
          </a:p>
        </p:txBody>
      </p:sp>
    </p:spTree>
    <p:extLst>
      <p:ext uri="{BB962C8B-B14F-4D97-AF65-F5344CB8AC3E}">
        <p14:creationId xmlns:p14="http://schemas.microsoft.com/office/powerpoint/2010/main" val="284001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normAutofit fontScale="90000"/>
          </a:bodyPr>
          <a:lstStyle/>
          <a:p>
            <a:r>
              <a:rPr lang="en-GB" dirty="0" smtClean="0">
                <a:solidFill>
                  <a:schemeClr val="bg1"/>
                </a:solidFill>
              </a:rPr>
              <a:t>Evaluation of the Deviation from Ideal Mental Health Definition</a:t>
            </a:r>
            <a:endParaRPr lang="en-GB" dirty="0">
              <a:solidFill>
                <a:schemeClr val="bg1"/>
              </a:solidFill>
            </a:endParaRPr>
          </a:p>
        </p:txBody>
      </p:sp>
      <p:sp>
        <p:nvSpPr>
          <p:cNvPr id="3" name="Content Placeholder 2"/>
          <p:cNvSpPr>
            <a:spLocks noGrp="1"/>
          </p:cNvSpPr>
          <p:nvPr>
            <p:ph idx="1"/>
          </p:nvPr>
        </p:nvSpPr>
        <p:spPr>
          <a:xfrm>
            <a:off x="467544" y="1628800"/>
            <a:ext cx="8229600" cy="4968552"/>
          </a:xfrm>
          <a:solidFill>
            <a:schemeClr val="bg2">
              <a:lumMod val="90000"/>
            </a:schemeClr>
          </a:solidFill>
        </p:spPr>
        <p:txBody>
          <a:bodyPr>
            <a:normAutofit/>
          </a:bodyPr>
          <a:lstStyle/>
          <a:p>
            <a:pPr marL="0" indent="0">
              <a:buNone/>
            </a:pPr>
            <a:r>
              <a:rPr lang="en-GB" sz="2400" dirty="0" smtClean="0"/>
              <a:t>Cultures can be broadly classified in one of two ways. Look at the diagram below:</a:t>
            </a:r>
          </a:p>
          <a:p>
            <a:pPr marL="0" indent="0">
              <a:buNone/>
            </a:pPr>
            <a:endParaRPr lang="en-GB" sz="2400" dirty="0"/>
          </a:p>
          <a:p>
            <a:pPr marL="0" indent="0">
              <a:buNone/>
            </a:pPr>
            <a:endParaRPr lang="en-GB" sz="2400" dirty="0"/>
          </a:p>
          <a:p>
            <a:pPr marL="0" indent="0">
              <a:buNone/>
            </a:pPr>
            <a:endParaRPr lang="en-GB" sz="2400" dirty="0"/>
          </a:p>
        </p:txBody>
      </p:sp>
      <p:sp>
        <p:nvSpPr>
          <p:cNvPr id="4" name="Rectangle 3"/>
          <p:cNvSpPr/>
          <p:nvPr/>
        </p:nvSpPr>
        <p:spPr>
          <a:xfrm>
            <a:off x="1475656" y="2735707"/>
            <a:ext cx="2376264"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Western cultures</a:t>
            </a:r>
            <a:endParaRPr lang="en-GB" b="1" dirty="0"/>
          </a:p>
        </p:txBody>
      </p:sp>
      <p:sp>
        <p:nvSpPr>
          <p:cNvPr id="5" name="Rectangle 4"/>
          <p:cNvSpPr/>
          <p:nvPr/>
        </p:nvSpPr>
        <p:spPr>
          <a:xfrm>
            <a:off x="4790225" y="2735707"/>
            <a:ext cx="2376264" cy="72008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smtClean="0"/>
              <a:t>Non-western </a:t>
            </a:r>
            <a:r>
              <a:rPr lang="en-GB" b="1" dirty="0" smtClean="0"/>
              <a:t>cultures</a:t>
            </a:r>
            <a:endParaRPr lang="en-GB" b="1" dirty="0"/>
          </a:p>
        </p:txBody>
      </p:sp>
      <p:sp>
        <p:nvSpPr>
          <p:cNvPr id="6" name="Down Arrow 5"/>
          <p:cNvSpPr/>
          <p:nvPr/>
        </p:nvSpPr>
        <p:spPr>
          <a:xfrm>
            <a:off x="2231740" y="3455786"/>
            <a:ext cx="864096" cy="8373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a:off x="5546309" y="3455785"/>
            <a:ext cx="864096" cy="8373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ounded Rectangle 7"/>
          <p:cNvSpPr/>
          <p:nvPr/>
        </p:nvSpPr>
        <p:spPr>
          <a:xfrm>
            <a:off x="1691680" y="4293095"/>
            <a:ext cx="1944216" cy="504057"/>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Individualist</a:t>
            </a:r>
            <a:endParaRPr lang="en-GB" dirty="0"/>
          </a:p>
        </p:txBody>
      </p:sp>
      <p:sp>
        <p:nvSpPr>
          <p:cNvPr id="9" name="Rounded Rectangle 8"/>
          <p:cNvSpPr/>
          <p:nvPr/>
        </p:nvSpPr>
        <p:spPr>
          <a:xfrm>
            <a:off x="5006249" y="4335491"/>
            <a:ext cx="1944216" cy="504057"/>
          </a:xfrm>
          <a:prstGeom prst="round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Collectivist</a:t>
            </a:r>
            <a:endParaRPr lang="en-GB" dirty="0"/>
          </a:p>
        </p:txBody>
      </p:sp>
      <p:sp>
        <p:nvSpPr>
          <p:cNvPr id="11" name="Rectangle 10"/>
          <p:cNvSpPr/>
          <p:nvPr/>
        </p:nvSpPr>
        <p:spPr>
          <a:xfrm>
            <a:off x="1727684" y="5301208"/>
            <a:ext cx="1872208" cy="108012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Believe in striving towards own goals, being independent</a:t>
            </a:r>
            <a:endParaRPr lang="en-GB" dirty="0"/>
          </a:p>
        </p:txBody>
      </p:sp>
      <p:sp>
        <p:nvSpPr>
          <p:cNvPr id="12" name="Down Arrow 11"/>
          <p:cNvSpPr/>
          <p:nvPr/>
        </p:nvSpPr>
        <p:spPr>
          <a:xfrm>
            <a:off x="2231740" y="4782800"/>
            <a:ext cx="864096" cy="51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Down Arrow 12"/>
          <p:cNvSpPr/>
          <p:nvPr/>
        </p:nvSpPr>
        <p:spPr>
          <a:xfrm>
            <a:off x="5546309" y="4851022"/>
            <a:ext cx="864096" cy="51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5042253" y="5369430"/>
            <a:ext cx="1872208" cy="108012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Believe in interdependence, working for the good of the group</a:t>
            </a:r>
            <a:endParaRPr lang="en-GB" dirty="0"/>
          </a:p>
        </p:txBody>
      </p:sp>
      <p:sp>
        <p:nvSpPr>
          <p:cNvPr id="15" name="16-Point Star 14"/>
          <p:cNvSpPr/>
          <p:nvPr/>
        </p:nvSpPr>
        <p:spPr>
          <a:xfrm rot="21184247">
            <a:off x="2992247" y="325330"/>
            <a:ext cx="4530167" cy="2693480"/>
          </a:xfrm>
          <a:prstGeom prst="star1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accent3">
                    <a:lumMod val="50000"/>
                  </a:schemeClr>
                </a:solidFill>
              </a:rPr>
              <a:t>How can this diagram be used as a negative evaluation of the DIMH definition?</a:t>
            </a:r>
            <a:endParaRPr lang="en-GB" sz="2000" b="1" dirty="0">
              <a:solidFill>
                <a:schemeClr val="accent3">
                  <a:lumMod val="50000"/>
                </a:schemeClr>
              </a:solidFill>
            </a:endParaRPr>
          </a:p>
        </p:txBody>
      </p:sp>
    </p:spTree>
    <p:extLst>
      <p:ext uri="{BB962C8B-B14F-4D97-AF65-F5344CB8AC3E}">
        <p14:creationId xmlns:p14="http://schemas.microsoft.com/office/powerpoint/2010/main" val="151977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animBg="1"/>
      <p:bldP spid="12"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75000"/>
            </a:schemeClr>
          </a:solidFill>
        </p:spPr>
        <p:txBody>
          <a:bodyPr/>
          <a:lstStyle/>
          <a:p>
            <a:r>
              <a:rPr lang="en-GB" dirty="0" smtClean="0">
                <a:solidFill>
                  <a:schemeClr val="bg1"/>
                </a:solidFill>
              </a:rPr>
              <a:t>Exam Practice</a:t>
            </a:r>
            <a:endParaRPr lang="en-GB" dirty="0">
              <a:solidFill>
                <a:schemeClr val="bg1"/>
              </a:solidFill>
            </a:endParaRPr>
          </a:p>
        </p:txBody>
      </p:sp>
      <p:sp>
        <p:nvSpPr>
          <p:cNvPr id="3" name="Content Placeholder 2"/>
          <p:cNvSpPr>
            <a:spLocks noGrp="1"/>
          </p:cNvSpPr>
          <p:nvPr>
            <p:ph idx="1"/>
          </p:nvPr>
        </p:nvSpPr>
        <p:spPr/>
        <p:txBody>
          <a:bodyPr>
            <a:normAutofit fontScale="47500" lnSpcReduction="20000"/>
          </a:bodyPr>
          <a:lstStyle/>
          <a:p>
            <a:pPr marL="0" indent="0">
              <a:buNone/>
            </a:pPr>
            <a:r>
              <a:rPr lang="en-GB" sz="5100" b="1" dirty="0" smtClean="0">
                <a:solidFill>
                  <a:schemeClr val="accent3">
                    <a:lumMod val="50000"/>
                  </a:schemeClr>
                </a:solidFill>
              </a:rPr>
              <a:t>You have 5 minutes to look over your notes on the definitions and their evaluations before having a go a writing an essay in pairs</a:t>
            </a:r>
          </a:p>
          <a:p>
            <a:pPr marL="0" indent="0">
              <a:buNone/>
            </a:pPr>
            <a:endParaRPr lang="en-GB" sz="4600" b="1" i="1" dirty="0"/>
          </a:p>
          <a:p>
            <a:pPr marL="0" indent="0">
              <a:buNone/>
            </a:pPr>
            <a:r>
              <a:rPr lang="en-GB" sz="4600" b="1" i="1" dirty="0" smtClean="0"/>
              <a:t>Have a go at writing the following essay:</a:t>
            </a:r>
          </a:p>
          <a:p>
            <a:pPr marL="0" indent="0">
              <a:buNone/>
            </a:pPr>
            <a:endParaRPr lang="en-GB" dirty="0"/>
          </a:p>
          <a:p>
            <a:pPr marL="0" indent="0">
              <a:buNone/>
            </a:pPr>
            <a:r>
              <a:rPr lang="en-GB" dirty="0" smtClean="0"/>
              <a:t>Kathy suffers from obsessive compulsive disorder.  She is constantly preoccupied with not having turned off the cooker or the iron, and frequently has to return home to check, which means she has to leave her job.  She also feels compelled to perform a ritual before she leaves the house. She has to go round to every light switch in the house and turn it on and then off ten times. This often makes her late.  When she is out, she finds herself feeling very anxious because she believes she has forgotten to turn something off.</a:t>
            </a:r>
          </a:p>
          <a:p>
            <a:pPr marL="0" indent="0">
              <a:buNone/>
            </a:pPr>
            <a:endParaRPr lang="en-GB" dirty="0"/>
          </a:p>
          <a:p>
            <a:pPr marL="0" indent="0">
              <a:buNone/>
            </a:pPr>
            <a:r>
              <a:rPr lang="en-GB" b="1" i="1" dirty="0" smtClean="0"/>
              <a:t>Discuss one or more definitions of abnormality.  Make reference to Kathy in your answer  (16 marks)</a:t>
            </a:r>
          </a:p>
          <a:p>
            <a:pPr marL="0" indent="0">
              <a:buNone/>
            </a:pPr>
            <a:endParaRPr lang="en-GB" b="1" i="1" dirty="0"/>
          </a:p>
          <a:p>
            <a:pPr marL="0" indent="0">
              <a:buNone/>
            </a:pPr>
            <a:r>
              <a:rPr lang="en-GB" sz="3800" b="1" dirty="0" smtClean="0">
                <a:solidFill>
                  <a:schemeClr val="accent3">
                    <a:lumMod val="50000"/>
                  </a:schemeClr>
                </a:solidFill>
              </a:rPr>
              <a:t>Now swap your answer with the </a:t>
            </a:r>
            <a:r>
              <a:rPr lang="en-GB" sz="3800" b="1" smtClean="0">
                <a:solidFill>
                  <a:schemeClr val="accent3">
                    <a:lumMod val="50000"/>
                  </a:schemeClr>
                </a:solidFill>
              </a:rPr>
              <a:t>other pair </a:t>
            </a:r>
            <a:r>
              <a:rPr lang="en-GB" sz="3800" b="1" dirty="0" smtClean="0">
                <a:solidFill>
                  <a:schemeClr val="accent3">
                    <a:lumMod val="50000"/>
                  </a:schemeClr>
                </a:solidFill>
              </a:rPr>
              <a:t>on your table</a:t>
            </a:r>
            <a:endParaRPr lang="en-GB" sz="3800" b="1" dirty="0">
              <a:solidFill>
                <a:schemeClr val="accent3">
                  <a:lumMod val="50000"/>
                </a:schemeClr>
              </a:solidFill>
            </a:endParaRPr>
          </a:p>
        </p:txBody>
      </p:sp>
    </p:spTree>
    <p:extLst>
      <p:ext uri="{BB962C8B-B14F-4D97-AF65-F5344CB8AC3E}">
        <p14:creationId xmlns:p14="http://schemas.microsoft.com/office/powerpoint/2010/main" val="86651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dirty="0" smtClean="0"/>
              <a:t>Did they get 6 marks worth of information on the definitions?  They could have written a lot about one, or covered more than one in less detail.  Use the guidance on the following slides to give their AO1 a mark</a:t>
            </a:r>
          </a:p>
          <a:p>
            <a:endParaRPr lang="en-GB" dirty="0"/>
          </a:p>
          <a:p>
            <a:r>
              <a:rPr lang="en-GB" dirty="0" smtClean="0"/>
              <a:t>Credit can be given for outlining any of the definitions, but the ones that fit best with the scenario are failure to function and deviation from ideal mental health, so these are the ones that should have been concentrated on to get full credit for AO2</a:t>
            </a:r>
            <a:endParaRPr lang="en-GB" dirty="0"/>
          </a:p>
        </p:txBody>
      </p:sp>
      <p:sp>
        <p:nvSpPr>
          <p:cNvPr id="4" name="Title 1"/>
          <p:cNvSpPr>
            <a:spLocks noGrp="1"/>
          </p:cNvSpPr>
          <p:nvPr>
            <p:ph type="title"/>
          </p:nvPr>
        </p:nvSpPr>
        <p:spPr>
          <a:solidFill>
            <a:schemeClr val="accent3">
              <a:lumMod val="75000"/>
            </a:schemeClr>
          </a:solidFill>
        </p:spPr>
        <p:txBody>
          <a:bodyPr/>
          <a:lstStyle/>
          <a:p>
            <a:r>
              <a:rPr lang="en-GB" dirty="0" smtClean="0">
                <a:solidFill>
                  <a:schemeClr val="bg1"/>
                </a:solidFill>
              </a:rPr>
              <a:t>Exam Practice:  mark scheme AO1</a:t>
            </a:r>
            <a:endParaRPr lang="en-GB" dirty="0">
              <a:solidFill>
                <a:schemeClr val="bg1"/>
              </a:solidFill>
            </a:endParaRPr>
          </a:p>
        </p:txBody>
      </p:sp>
    </p:spTree>
    <p:extLst>
      <p:ext uri="{BB962C8B-B14F-4D97-AF65-F5344CB8AC3E}">
        <p14:creationId xmlns:p14="http://schemas.microsoft.com/office/powerpoint/2010/main" val="937878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a:t>This definition defines behaviours that are abnormal as statistically </a:t>
            </a:r>
            <a:r>
              <a:rPr lang="en-GB" dirty="0" smtClean="0"/>
              <a:t>rare (</a:t>
            </a:r>
            <a:r>
              <a:rPr lang="en-GB" smtClean="0"/>
              <a:t>statistical infrequency) </a:t>
            </a:r>
            <a:endParaRPr lang="en-GB" dirty="0"/>
          </a:p>
          <a:p>
            <a:r>
              <a:rPr lang="en-GB" dirty="0"/>
              <a:t>A normal distribution </a:t>
            </a:r>
            <a:r>
              <a:rPr lang="en-GB" dirty="0" smtClean="0"/>
              <a:t>curve </a:t>
            </a:r>
            <a:r>
              <a:rPr lang="en-GB" dirty="0"/>
              <a:t>can be drawn to show what proportions of people share the characteristics or behaviour in question. Most people will fall on or near the mean for these.</a:t>
            </a:r>
          </a:p>
          <a:p>
            <a:r>
              <a:rPr lang="en-GB" dirty="0"/>
              <a:t> Any individuals that fall outside the ‘normal distribution’ usually about 5% of a population (2 standard deviation points away from the mean) are perceived as being abnormal. </a:t>
            </a:r>
          </a:p>
          <a:p>
            <a:pPr marL="0" indent="0">
              <a:buNone/>
            </a:pPr>
            <a:endParaRPr lang="en-GB" dirty="0"/>
          </a:p>
        </p:txBody>
      </p:sp>
      <p:sp>
        <p:nvSpPr>
          <p:cNvPr id="4" name="Title 1"/>
          <p:cNvSpPr>
            <a:spLocks noGrp="1"/>
          </p:cNvSpPr>
          <p:nvPr>
            <p:ph type="title"/>
          </p:nvPr>
        </p:nvSpPr>
        <p:spPr>
          <a:solidFill>
            <a:schemeClr val="accent3">
              <a:lumMod val="75000"/>
            </a:schemeClr>
          </a:solidFill>
        </p:spPr>
        <p:txBody>
          <a:bodyPr/>
          <a:lstStyle/>
          <a:p>
            <a:r>
              <a:rPr lang="en-GB" dirty="0" smtClean="0">
                <a:solidFill>
                  <a:schemeClr val="bg1"/>
                </a:solidFill>
              </a:rPr>
              <a:t>Exam Practice:  mark scheme AO1</a:t>
            </a:r>
            <a:endParaRPr lang="en-GB" dirty="0">
              <a:solidFill>
                <a:schemeClr val="bg1"/>
              </a:solidFill>
            </a:endParaRPr>
          </a:p>
        </p:txBody>
      </p:sp>
    </p:spTree>
    <p:extLst>
      <p:ext uri="{BB962C8B-B14F-4D97-AF65-F5344CB8AC3E}">
        <p14:creationId xmlns:p14="http://schemas.microsoft.com/office/powerpoint/2010/main" val="1921650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a:t>Each society has social norms, which are rules for acceptable behaviour. Quite often these rules are unwritten for example, not being naked in public or not pushing to the front of a queue.</a:t>
            </a:r>
          </a:p>
          <a:p>
            <a:r>
              <a:rPr lang="en-GB" dirty="0"/>
              <a:t>Abnormal behaviour is behaviour that goes against these social norms (</a:t>
            </a:r>
            <a:r>
              <a:rPr lang="en-GB" b="1" dirty="0"/>
              <a:t>deviation from social norms</a:t>
            </a:r>
            <a:r>
              <a:rPr lang="en-GB" dirty="0"/>
              <a:t>). </a:t>
            </a:r>
          </a:p>
          <a:p>
            <a:r>
              <a:rPr lang="en-GB" dirty="0"/>
              <a:t>The definition draws a line between desirable and undesirable behaviours and labels individuals behaving undesirably as social deviants. </a:t>
            </a:r>
            <a:endParaRPr lang="en-GB" dirty="0" smtClean="0"/>
          </a:p>
          <a:p>
            <a:r>
              <a:rPr lang="en-GB" dirty="0" smtClean="0"/>
              <a:t>This </a:t>
            </a:r>
            <a:r>
              <a:rPr lang="en-GB" dirty="0"/>
              <a:t>is done for both the individual and for society as a whole.  We are making a collective judgement as a society about what is right/correct behaviour. </a:t>
            </a:r>
            <a:endParaRPr lang="en-GB" dirty="0" smtClean="0"/>
          </a:p>
          <a:p>
            <a:r>
              <a:rPr lang="en-GB" dirty="0"/>
              <a:t>For example, a person who is unable to discard useless or worn out possessions (hoarding) would be seen as abnormal as this behaviour is considered undesirable and deviates from social norms</a:t>
            </a:r>
            <a:r>
              <a:rPr lang="en-GB" dirty="0" smtClean="0"/>
              <a:t>.</a:t>
            </a:r>
            <a:endParaRPr lang="en-GB" dirty="0"/>
          </a:p>
          <a:p>
            <a:endParaRPr lang="en-GB" dirty="0"/>
          </a:p>
        </p:txBody>
      </p:sp>
      <p:sp>
        <p:nvSpPr>
          <p:cNvPr id="4" name="Title 1"/>
          <p:cNvSpPr>
            <a:spLocks noGrp="1"/>
          </p:cNvSpPr>
          <p:nvPr>
            <p:ph type="title"/>
          </p:nvPr>
        </p:nvSpPr>
        <p:spPr>
          <a:solidFill>
            <a:schemeClr val="accent3">
              <a:lumMod val="75000"/>
            </a:schemeClr>
          </a:solidFill>
        </p:spPr>
        <p:txBody>
          <a:bodyPr/>
          <a:lstStyle/>
          <a:p>
            <a:r>
              <a:rPr lang="en-GB" dirty="0" smtClean="0">
                <a:solidFill>
                  <a:schemeClr val="bg1"/>
                </a:solidFill>
              </a:rPr>
              <a:t>Exam Practice:  mark scheme AO1</a:t>
            </a:r>
            <a:endParaRPr lang="en-GB" dirty="0">
              <a:solidFill>
                <a:schemeClr val="bg1"/>
              </a:solidFill>
            </a:endParaRPr>
          </a:p>
        </p:txBody>
      </p:sp>
    </p:spTree>
    <p:extLst>
      <p:ext uri="{BB962C8B-B14F-4D97-AF65-F5344CB8AC3E}">
        <p14:creationId xmlns:p14="http://schemas.microsoft.com/office/powerpoint/2010/main" val="4242129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a:t>When someone’s behaviour suggests that they cannot cope with everyday demands e.g. getting up in the morning, getting washed and dressed, and going to work, then they run the risk of being labelled as abnormal by this definition- they are failing to function adequately. </a:t>
            </a:r>
          </a:p>
          <a:p>
            <a:r>
              <a:rPr lang="en-GB" dirty="0"/>
              <a:t>Behaviour is considered abnormal when it causes distress leading to an inability to function properly. </a:t>
            </a:r>
            <a:endParaRPr lang="en-GB" dirty="0" smtClean="0"/>
          </a:p>
          <a:p>
            <a:r>
              <a:rPr lang="en-GB" dirty="0" smtClean="0"/>
              <a:t>It </a:t>
            </a:r>
            <a:r>
              <a:rPr lang="en-GB" dirty="0"/>
              <a:t>may also be characterised by an inability to experience a normal range of emotions or behaviours. </a:t>
            </a:r>
          </a:p>
          <a:p>
            <a:r>
              <a:rPr lang="en-GB" b="1" dirty="0" err="1"/>
              <a:t>Rosenhan</a:t>
            </a:r>
            <a:r>
              <a:rPr lang="en-GB" b="1" dirty="0"/>
              <a:t> and Seligman (1989)</a:t>
            </a:r>
            <a:r>
              <a:rPr lang="en-GB" dirty="0"/>
              <a:t> </a:t>
            </a:r>
            <a:r>
              <a:rPr lang="en-GB" dirty="0" smtClean="0"/>
              <a:t>put forward seven features of dysfunction and suggested that </a:t>
            </a:r>
            <a:r>
              <a:rPr lang="en-GB" dirty="0"/>
              <a:t>the more of these seven features of dysfunction an individual shows the more they are classed as abnormal. </a:t>
            </a:r>
            <a:endParaRPr lang="en-GB" dirty="0" smtClean="0"/>
          </a:p>
          <a:p>
            <a:r>
              <a:rPr lang="en-GB" dirty="0" smtClean="0"/>
              <a:t>Some of the features are.. </a:t>
            </a:r>
            <a:r>
              <a:rPr lang="en-GB" b="1" i="1" dirty="0" smtClean="0"/>
              <a:t>(credit one mark for each correct explanation of a feature, or half a mark for naming a feature)</a:t>
            </a:r>
            <a:endParaRPr lang="en-GB" b="1" i="1" dirty="0"/>
          </a:p>
          <a:p>
            <a:endParaRPr lang="en-GB" dirty="0"/>
          </a:p>
        </p:txBody>
      </p:sp>
      <p:sp>
        <p:nvSpPr>
          <p:cNvPr id="4" name="Title 1"/>
          <p:cNvSpPr>
            <a:spLocks noGrp="1"/>
          </p:cNvSpPr>
          <p:nvPr>
            <p:ph type="title"/>
          </p:nvPr>
        </p:nvSpPr>
        <p:spPr>
          <a:solidFill>
            <a:schemeClr val="accent3">
              <a:lumMod val="75000"/>
            </a:schemeClr>
          </a:solidFill>
        </p:spPr>
        <p:txBody>
          <a:bodyPr/>
          <a:lstStyle/>
          <a:p>
            <a:r>
              <a:rPr lang="en-GB" dirty="0" smtClean="0">
                <a:solidFill>
                  <a:schemeClr val="bg1"/>
                </a:solidFill>
              </a:rPr>
              <a:t>Exam Practice:  mark scheme AO1</a:t>
            </a:r>
            <a:endParaRPr lang="en-GB" dirty="0">
              <a:solidFill>
                <a:schemeClr val="bg1"/>
              </a:solidFill>
            </a:endParaRPr>
          </a:p>
        </p:txBody>
      </p:sp>
    </p:spTree>
    <p:extLst>
      <p:ext uri="{BB962C8B-B14F-4D97-AF65-F5344CB8AC3E}">
        <p14:creationId xmlns:p14="http://schemas.microsoft.com/office/powerpoint/2010/main" val="34975335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53136"/>
          </a:xfrm>
        </p:spPr>
        <p:txBody>
          <a:bodyPr>
            <a:normAutofit fontScale="55000" lnSpcReduction="20000"/>
          </a:bodyPr>
          <a:lstStyle/>
          <a:p>
            <a:r>
              <a:rPr lang="en-GB" dirty="0"/>
              <a:t>Compared with previous definitions that attempt to define what is abnormal, this definition attempts to define what is normal behaviour or an ideal state of mental health. </a:t>
            </a:r>
          </a:p>
          <a:p>
            <a:r>
              <a:rPr lang="en-GB" dirty="0"/>
              <a:t>Thus abnormality is seen as </a:t>
            </a:r>
            <a:r>
              <a:rPr lang="en-GB" dirty="0" smtClean="0"/>
              <a:t>a </a:t>
            </a:r>
            <a:r>
              <a:rPr lang="en-GB" dirty="0"/>
              <a:t>deviation away </a:t>
            </a:r>
            <a:r>
              <a:rPr lang="en-GB" dirty="0" smtClean="0"/>
              <a:t>from these </a:t>
            </a:r>
            <a:r>
              <a:rPr lang="en-GB" dirty="0"/>
              <a:t>features</a:t>
            </a:r>
            <a:r>
              <a:rPr lang="en-GB" b="1" dirty="0"/>
              <a:t> </a:t>
            </a:r>
            <a:r>
              <a:rPr lang="en-GB" b="1" dirty="0">
                <a:solidFill>
                  <a:srgbClr val="FF0000"/>
                </a:solidFill>
              </a:rPr>
              <a:t> </a:t>
            </a:r>
            <a:r>
              <a:rPr lang="en-GB" b="1" dirty="0" smtClean="0">
                <a:solidFill>
                  <a:srgbClr val="FF0000"/>
                </a:solidFill>
              </a:rPr>
              <a:t>(MUST HAVE THIS BIT!)</a:t>
            </a:r>
          </a:p>
          <a:p>
            <a:pPr lvl="0"/>
            <a:r>
              <a:rPr lang="en-GB" b="1" dirty="0"/>
              <a:t>Positive attitude towards self</a:t>
            </a:r>
            <a:r>
              <a:rPr lang="en-GB" dirty="0"/>
              <a:t>: an individual should be in touch with their own identity and feelings. Have self-respect and a positive self-concept.  </a:t>
            </a:r>
          </a:p>
          <a:p>
            <a:pPr lvl="0"/>
            <a:r>
              <a:rPr lang="en-GB" b="1" dirty="0"/>
              <a:t>Resistance to stress</a:t>
            </a:r>
            <a:r>
              <a:rPr lang="en-GB" dirty="0"/>
              <a:t>: individuals should be able to resist the effects of stress by having effective coping strategies. </a:t>
            </a:r>
          </a:p>
          <a:p>
            <a:pPr lvl="0"/>
            <a:r>
              <a:rPr lang="en-GB" b="1" dirty="0"/>
              <a:t>Accurate perception of reality</a:t>
            </a:r>
            <a:r>
              <a:rPr lang="en-GB" dirty="0"/>
              <a:t>: individuals should have an objective and realistic view of the world</a:t>
            </a:r>
            <a:r>
              <a:rPr lang="en-GB" dirty="0" smtClean="0"/>
              <a:t>.</a:t>
            </a:r>
            <a:r>
              <a:rPr lang="en-GB" dirty="0"/>
              <a:t> </a:t>
            </a:r>
          </a:p>
          <a:p>
            <a:pPr lvl="0"/>
            <a:r>
              <a:rPr lang="en-GB" b="1" dirty="0"/>
              <a:t>Independent (Autonomy):</a:t>
            </a:r>
            <a:r>
              <a:rPr lang="en-GB" dirty="0"/>
              <a:t> individuals should be independent and self-reliant and able to make personal decisions. </a:t>
            </a:r>
          </a:p>
          <a:p>
            <a:pPr lvl="0"/>
            <a:r>
              <a:rPr lang="en-GB" b="1" dirty="0"/>
              <a:t>Self-actualization</a:t>
            </a:r>
            <a:r>
              <a:rPr lang="en-GB" dirty="0"/>
              <a:t>: individuals should be focused on the future and their own personal growth and development. ‘Becoming everything one is capable of becoming’. </a:t>
            </a:r>
          </a:p>
          <a:p>
            <a:pPr lvl="0"/>
            <a:r>
              <a:rPr lang="en-GB" b="1" dirty="0"/>
              <a:t>Environmental mastery</a:t>
            </a:r>
            <a:r>
              <a:rPr lang="en-GB" dirty="0"/>
              <a:t>: being competent in all aspects of life and able to meet the demands of any situation. Having the flexibility to adapt to changing life circumstances. </a:t>
            </a:r>
          </a:p>
          <a:p>
            <a:endParaRPr lang="en-GB" dirty="0"/>
          </a:p>
        </p:txBody>
      </p:sp>
      <p:sp>
        <p:nvSpPr>
          <p:cNvPr id="4" name="Title 1"/>
          <p:cNvSpPr>
            <a:spLocks noGrp="1"/>
          </p:cNvSpPr>
          <p:nvPr>
            <p:ph type="title"/>
          </p:nvPr>
        </p:nvSpPr>
        <p:spPr>
          <a:solidFill>
            <a:schemeClr val="accent3">
              <a:lumMod val="75000"/>
            </a:schemeClr>
          </a:solidFill>
        </p:spPr>
        <p:txBody>
          <a:bodyPr/>
          <a:lstStyle/>
          <a:p>
            <a:r>
              <a:rPr lang="en-GB" dirty="0" smtClean="0">
                <a:solidFill>
                  <a:schemeClr val="bg1"/>
                </a:solidFill>
              </a:rPr>
              <a:t>Exam Practice:  mark scheme AO1</a:t>
            </a:r>
            <a:endParaRPr lang="en-GB" dirty="0">
              <a:solidFill>
                <a:schemeClr val="bg1"/>
              </a:solidFill>
            </a:endParaRPr>
          </a:p>
        </p:txBody>
      </p:sp>
    </p:spTree>
    <p:extLst>
      <p:ext uri="{BB962C8B-B14F-4D97-AF65-F5344CB8AC3E}">
        <p14:creationId xmlns:p14="http://schemas.microsoft.com/office/powerpoint/2010/main" val="1830499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76672"/>
            <a:ext cx="7543800" cy="1163960"/>
          </a:xfrm>
          <a:solidFill>
            <a:schemeClr val="accent2">
              <a:lumMod val="75000"/>
            </a:schemeClr>
          </a:solidFill>
        </p:spPr>
        <p:txBody>
          <a:bodyPr/>
          <a:lstStyle/>
          <a:p>
            <a:r>
              <a:rPr lang="en-GB" dirty="0" smtClean="0">
                <a:solidFill>
                  <a:schemeClr val="bg1"/>
                </a:solidFill>
              </a:rPr>
              <a:t>Statistical Infrequency</a:t>
            </a:r>
            <a:endParaRPr lang="en-GB" dirty="0">
              <a:solidFill>
                <a:schemeClr val="bg1"/>
              </a:solidFill>
            </a:endParaRPr>
          </a:p>
        </p:txBody>
      </p:sp>
      <p:sp>
        <p:nvSpPr>
          <p:cNvPr id="3" name="Subtitle 2"/>
          <p:cNvSpPr>
            <a:spLocks noGrp="1"/>
          </p:cNvSpPr>
          <p:nvPr>
            <p:ph type="subTitle" idx="1"/>
          </p:nvPr>
        </p:nvSpPr>
        <p:spPr>
          <a:xfrm>
            <a:off x="445692" y="2780928"/>
            <a:ext cx="4102224" cy="2520280"/>
          </a:xfrm>
        </p:spPr>
        <p:txBody>
          <a:bodyPr>
            <a:normAutofit fontScale="55000" lnSpcReduction="20000"/>
          </a:bodyPr>
          <a:lstStyle/>
          <a:p>
            <a:pPr marL="342900" indent="-342900" algn="l">
              <a:buFont typeface="Arial" panose="020B0604020202020204" pitchFamily="34" charset="0"/>
              <a:buChar char="•"/>
            </a:pPr>
            <a:r>
              <a:rPr lang="en-US" dirty="0" smtClean="0">
                <a:solidFill>
                  <a:schemeClr val="tx1"/>
                </a:solidFill>
              </a:rPr>
              <a:t>A lot of people are afraid of spiders  </a:t>
            </a:r>
            <a:endParaRPr lang="en-US" dirty="0">
              <a:solidFill>
                <a:schemeClr val="tx1"/>
              </a:solidFill>
            </a:endParaRPr>
          </a:p>
          <a:p>
            <a:pPr algn="l"/>
            <a:endParaRPr lang="en-US" dirty="0">
              <a:solidFill>
                <a:schemeClr val="tx1"/>
              </a:solidFill>
            </a:endParaRPr>
          </a:p>
          <a:p>
            <a:pPr marL="342900" indent="-342900" algn="l">
              <a:buFont typeface="Arial" panose="020B0604020202020204" pitchFamily="34" charset="0"/>
              <a:buChar char="•"/>
            </a:pPr>
            <a:r>
              <a:rPr lang="en-US" dirty="0">
                <a:solidFill>
                  <a:schemeClr val="tx1"/>
                </a:solidFill>
              </a:rPr>
              <a:t>Come to the board and rate your level of fear </a:t>
            </a:r>
            <a:r>
              <a:rPr lang="en-US" dirty="0" smtClean="0">
                <a:solidFill>
                  <a:schemeClr val="tx1"/>
                </a:solidFill>
              </a:rPr>
              <a:t>for spiders on a scale of 1 - 10 </a:t>
            </a:r>
            <a:endParaRPr lang="en-US" dirty="0">
              <a:solidFill>
                <a:schemeClr val="tx1"/>
              </a:solidFill>
            </a:endParaRPr>
          </a:p>
          <a:p>
            <a:pPr algn="l"/>
            <a:endParaRPr lang="en-US" dirty="0">
              <a:solidFill>
                <a:schemeClr val="tx1"/>
              </a:solidFill>
            </a:endParaRPr>
          </a:p>
          <a:p>
            <a:pPr marL="342900" indent="-342900" algn="l">
              <a:buFont typeface="Arial" panose="020B0604020202020204" pitchFamily="34" charset="0"/>
              <a:buChar char="•"/>
            </a:pPr>
            <a:r>
              <a:rPr lang="en-US" dirty="0" smtClean="0">
                <a:solidFill>
                  <a:schemeClr val="tx1"/>
                </a:solidFill>
              </a:rPr>
              <a:t>(</a:t>
            </a:r>
            <a:r>
              <a:rPr lang="en-US" dirty="0">
                <a:solidFill>
                  <a:schemeClr val="tx1"/>
                </a:solidFill>
              </a:rPr>
              <a:t>1= no fear, 5=moderate fear, 10=panic)</a:t>
            </a:r>
          </a:p>
          <a:p>
            <a:endParaRPr lang="en-GB" dirty="0"/>
          </a:p>
        </p:txBody>
      </p:sp>
      <p:pic>
        <p:nvPicPr>
          <p:cNvPr id="1026" name="Picture 2" descr="Image result for spid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9" y="2579681"/>
            <a:ext cx="3770257" cy="26085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79712" y="1778851"/>
            <a:ext cx="4621431" cy="461665"/>
          </a:xfrm>
          <a:prstGeom prst="rect">
            <a:avLst/>
          </a:prstGeom>
          <a:noFill/>
        </p:spPr>
        <p:txBody>
          <a:bodyPr wrap="square" rtlCol="0">
            <a:spAutoFit/>
          </a:bodyPr>
          <a:lstStyle/>
          <a:p>
            <a:pPr algn="ctr"/>
            <a:r>
              <a:rPr lang="en-GB" sz="2400" dirty="0"/>
              <a:t>T</a:t>
            </a:r>
            <a:r>
              <a:rPr lang="en-GB" sz="2400" dirty="0" smtClean="0"/>
              <a:t>he Normal Distribution Curve</a:t>
            </a:r>
            <a:endParaRPr lang="en-GB" sz="2400" dirty="0"/>
          </a:p>
        </p:txBody>
      </p:sp>
    </p:spTree>
    <p:extLst>
      <p:ext uri="{BB962C8B-B14F-4D97-AF65-F5344CB8AC3E}">
        <p14:creationId xmlns:p14="http://schemas.microsoft.com/office/powerpoint/2010/main" val="108598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69160"/>
          </a:xfrm>
        </p:spPr>
        <p:txBody>
          <a:bodyPr>
            <a:normAutofit fontScale="47500" lnSpcReduction="20000"/>
          </a:bodyPr>
          <a:lstStyle/>
          <a:p>
            <a:pPr marL="0" indent="0">
              <a:buNone/>
            </a:pPr>
            <a:r>
              <a:rPr lang="en-GB" sz="3800" b="1" dirty="0" smtClean="0"/>
              <a:t>Award up to four marks for application, using the following guide:</a:t>
            </a:r>
          </a:p>
          <a:p>
            <a:pPr marL="0" indent="0">
              <a:buNone/>
            </a:pPr>
            <a:endParaRPr lang="en-GB" dirty="0"/>
          </a:p>
          <a:p>
            <a:pPr marL="0" indent="0">
              <a:buNone/>
            </a:pPr>
            <a:r>
              <a:rPr lang="en-GB" i="1" dirty="0" smtClean="0"/>
              <a:t>Kathy </a:t>
            </a:r>
            <a:r>
              <a:rPr lang="en-GB" i="1" dirty="0"/>
              <a:t>suffers from obsessive compulsive disorder.  She is constantly preoccupied with not having turned off the cooker or the iron, and frequently has to return home to check, which means she has to leave her job.  She also feels compelled to perform a ritual before she leaves the house. She has to go round to every light switch in the house and turn it on and then off ten times. This often makes her late.  When she is out, she finds herself feeling very anxious because she believes she has forgotten to turn something off.</a:t>
            </a:r>
          </a:p>
          <a:p>
            <a:pPr marL="0" indent="0">
              <a:buNone/>
            </a:pPr>
            <a:endParaRPr lang="en-GB" dirty="0" smtClean="0"/>
          </a:p>
          <a:p>
            <a:r>
              <a:rPr lang="en-GB" dirty="0" smtClean="0"/>
              <a:t>She is failing to function as her behaviour is disrupting her ability to work, as she has to keep returning home  (2 marks) </a:t>
            </a:r>
          </a:p>
          <a:p>
            <a:r>
              <a:rPr lang="en-GB" dirty="0" smtClean="0"/>
              <a:t>She is failing to function because the need to complete the compulsions means that she feels a high level of stress when not able to do so, e.g. when she believes she’s forgotten to turn something off (2 marks)</a:t>
            </a:r>
          </a:p>
          <a:p>
            <a:r>
              <a:rPr lang="en-GB" dirty="0" smtClean="0"/>
              <a:t>She is deviating from ideal mental health because she does not have a realistic perception of the world, as she believes that is necessary to perform a ritual before leaving the house (2 marks)</a:t>
            </a:r>
          </a:p>
          <a:p>
            <a:r>
              <a:rPr lang="en-GB" dirty="0" smtClean="0"/>
              <a:t>She is deviating from ideal mental health, as the compulsions are preventing her from achieving self-actualisation as they are interfering with her ability to do her job  (2 marks)</a:t>
            </a:r>
          </a:p>
          <a:p>
            <a:endParaRPr lang="en-GB" dirty="0"/>
          </a:p>
          <a:p>
            <a:pPr marL="0" indent="0">
              <a:buNone/>
            </a:pPr>
            <a:r>
              <a:rPr lang="en-GB" b="1" i="1" dirty="0" smtClean="0"/>
              <a:t>You can award some credit for the other definitions, but it is unlikely there would be enough evidence in the scenario to get full credit, e.g. ‘turning the lights on and off is statistically rare behaviour’</a:t>
            </a:r>
          </a:p>
        </p:txBody>
      </p:sp>
      <p:sp>
        <p:nvSpPr>
          <p:cNvPr id="4" name="Title 1"/>
          <p:cNvSpPr>
            <a:spLocks noGrp="1"/>
          </p:cNvSpPr>
          <p:nvPr>
            <p:ph type="title"/>
          </p:nvPr>
        </p:nvSpPr>
        <p:spPr>
          <a:solidFill>
            <a:schemeClr val="accent3">
              <a:lumMod val="75000"/>
            </a:schemeClr>
          </a:solidFill>
        </p:spPr>
        <p:txBody>
          <a:bodyPr/>
          <a:lstStyle/>
          <a:p>
            <a:r>
              <a:rPr lang="en-GB" dirty="0" smtClean="0">
                <a:solidFill>
                  <a:schemeClr val="bg1"/>
                </a:solidFill>
              </a:rPr>
              <a:t>Exam Practice:  mark scheme AO2</a:t>
            </a:r>
            <a:endParaRPr lang="en-GB" dirty="0">
              <a:solidFill>
                <a:schemeClr val="bg1"/>
              </a:solidFill>
            </a:endParaRPr>
          </a:p>
        </p:txBody>
      </p:sp>
    </p:spTree>
    <p:extLst>
      <p:ext uri="{BB962C8B-B14F-4D97-AF65-F5344CB8AC3E}">
        <p14:creationId xmlns:p14="http://schemas.microsoft.com/office/powerpoint/2010/main" val="1547030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GB" dirty="0" smtClean="0"/>
              <a:t>Now, check against the pack and award a mark out of 3 for each PEEL point (they should have given two points)</a:t>
            </a:r>
          </a:p>
          <a:p>
            <a:pPr marL="0" indent="0">
              <a:buNone/>
            </a:pPr>
            <a:endParaRPr lang="en-GB" dirty="0"/>
          </a:p>
          <a:p>
            <a:pPr marL="0" indent="0">
              <a:buNone/>
            </a:pPr>
            <a:r>
              <a:rPr lang="en-GB" b="1" i="1" dirty="0" smtClean="0"/>
              <a:t>Make sure that the point they have given relates to the definitions they have provided</a:t>
            </a:r>
          </a:p>
          <a:p>
            <a:pPr marL="0" indent="0">
              <a:buNone/>
            </a:pPr>
            <a:endParaRPr lang="en-GB" b="1" i="1" dirty="0"/>
          </a:p>
          <a:p>
            <a:pPr marL="0" indent="0">
              <a:buNone/>
            </a:pPr>
            <a:r>
              <a:rPr lang="en-GB" dirty="0" smtClean="0"/>
              <a:t>3= excellent</a:t>
            </a:r>
          </a:p>
          <a:p>
            <a:pPr marL="0" indent="0">
              <a:buNone/>
            </a:pPr>
            <a:r>
              <a:rPr lang="en-GB" dirty="0" smtClean="0"/>
              <a:t>2= quite good</a:t>
            </a:r>
          </a:p>
          <a:p>
            <a:pPr marL="0" indent="0">
              <a:buNone/>
            </a:pPr>
            <a:r>
              <a:rPr lang="en-GB" dirty="0" smtClean="0"/>
              <a:t>1= lacking in detail/muddled</a:t>
            </a:r>
          </a:p>
          <a:p>
            <a:pPr marL="0" indent="0">
              <a:buNone/>
            </a:pPr>
            <a:r>
              <a:rPr lang="en-GB" dirty="0" smtClean="0"/>
              <a:t>0= no relevant information</a:t>
            </a:r>
            <a:endParaRPr lang="en-GB" dirty="0"/>
          </a:p>
        </p:txBody>
      </p:sp>
      <p:sp>
        <p:nvSpPr>
          <p:cNvPr id="4" name="Title 1"/>
          <p:cNvSpPr>
            <a:spLocks noGrp="1"/>
          </p:cNvSpPr>
          <p:nvPr>
            <p:ph type="title"/>
          </p:nvPr>
        </p:nvSpPr>
        <p:spPr>
          <a:solidFill>
            <a:schemeClr val="accent3">
              <a:lumMod val="75000"/>
            </a:schemeClr>
          </a:solidFill>
        </p:spPr>
        <p:txBody>
          <a:bodyPr/>
          <a:lstStyle/>
          <a:p>
            <a:r>
              <a:rPr lang="en-GB" dirty="0" smtClean="0">
                <a:solidFill>
                  <a:schemeClr val="bg1"/>
                </a:solidFill>
              </a:rPr>
              <a:t>Exam Practice:  mark scheme AO3</a:t>
            </a:r>
            <a:endParaRPr lang="en-GB" dirty="0">
              <a:solidFill>
                <a:schemeClr val="bg1"/>
              </a:solidFill>
            </a:endParaRPr>
          </a:p>
        </p:txBody>
      </p:sp>
    </p:spTree>
    <p:extLst>
      <p:ext uri="{BB962C8B-B14F-4D97-AF65-F5344CB8AC3E}">
        <p14:creationId xmlns:p14="http://schemas.microsoft.com/office/powerpoint/2010/main" val="3732943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normAutofit fontScale="90000"/>
          </a:bodyPr>
          <a:lstStyle/>
          <a:p>
            <a:r>
              <a:rPr lang="en-GB" dirty="0" smtClean="0">
                <a:solidFill>
                  <a:schemeClr val="bg1"/>
                </a:solidFill>
              </a:rPr>
              <a:t>The Normal </a:t>
            </a:r>
            <a:r>
              <a:rPr lang="en-GB" dirty="0">
                <a:solidFill>
                  <a:schemeClr val="bg1"/>
                </a:solidFill>
              </a:rPr>
              <a:t>D</a:t>
            </a:r>
            <a:r>
              <a:rPr lang="en-GB" dirty="0" smtClean="0">
                <a:solidFill>
                  <a:schemeClr val="bg1"/>
                </a:solidFill>
              </a:rPr>
              <a:t>istribution </a:t>
            </a:r>
            <a:r>
              <a:rPr lang="en-GB" dirty="0">
                <a:solidFill>
                  <a:schemeClr val="bg1"/>
                </a:solidFill>
              </a:rPr>
              <a:t>C</a:t>
            </a:r>
            <a:r>
              <a:rPr lang="en-GB" dirty="0" smtClean="0">
                <a:solidFill>
                  <a:schemeClr val="bg1"/>
                </a:solidFill>
              </a:rPr>
              <a:t>urve: Task</a:t>
            </a:r>
            <a:endParaRPr lang="en-GB" dirty="0">
              <a:solidFill>
                <a:schemeClr val="bg1"/>
              </a:solidFill>
            </a:endParaRPr>
          </a:p>
        </p:txBody>
      </p:sp>
      <p:sp>
        <p:nvSpPr>
          <p:cNvPr id="3" name="Content Placeholder 2"/>
          <p:cNvSpPr>
            <a:spLocks noGrp="1"/>
          </p:cNvSpPr>
          <p:nvPr>
            <p:ph idx="1"/>
          </p:nvPr>
        </p:nvSpPr>
        <p:spPr>
          <a:xfrm>
            <a:off x="457200" y="1600200"/>
            <a:ext cx="4690864" cy="4781127"/>
          </a:xfrm>
          <a:solidFill>
            <a:schemeClr val="accent6">
              <a:lumMod val="20000"/>
              <a:lumOff val="80000"/>
            </a:schemeClr>
          </a:solidFill>
        </p:spPr>
        <p:txBody>
          <a:bodyPr>
            <a:normAutofit fontScale="85000" lnSpcReduction="10000"/>
          </a:bodyPr>
          <a:lstStyle/>
          <a:p>
            <a:r>
              <a:rPr lang="en-GB" dirty="0" smtClean="0"/>
              <a:t>Draw a </a:t>
            </a:r>
            <a:r>
              <a:rPr lang="en-GB" b="1" dirty="0" smtClean="0"/>
              <a:t>statistical frequency </a:t>
            </a:r>
            <a:r>
              <a:rPr lang="en-GB" dirty="0" smtClean="0"/>
              <a:t>graph to represent </a:t>
            </a:r>
            <a:r>
              <a:rPr lang="en-GB" smtClean="0"/>
              <a:t>the data </a:t>
            </a:r>
            <a:endParaRPr lang="en-GB" dirty="0" smtClean="0"/>
          </a:p>
          <a:p>
            <a:endParaRPr lang="en-GB" dirty="0"/>
          </a:p>
          <a:p>
            <a:r>
              <a:rPr lang="en-GB" dirty="0" smtClean="0"/>
              <a:t>Start by drawing a bar chart to represent the number of participants that gave each rating  from 1-10</a:t>
            </a:r>
          </a:p>
          <a:p>
            <a:endParaRPr lang="en-GB" dirty="0"/>
          </a:p>
          <a:p>
            <a:r>
              <a:rPr lang="en-GB" dirty="0" smtClean="0"/>
              <a:t>Then draw a curve following the distribution of the scores </a:t>
            </a:r>
          </a:p>
          <a:p>
            <a:endParaRPr lang="en-GB" dirty="0"/>
          </a:p>
          <a:p>
            <a:endParaRPr lang="en-GB" dirty="0"/>
          </a:p>
        </p:txBody>
      </p:sp>
      <p:pic>
        <p:nvPicPr>
          <p:cNvPr id="1026" name="Picture 2" descr="Graph: The Normal Curve is a bell-shaped curve"/>
          <p:cNvPicPr>
            <a:picLocks noChangeAspect="1" noChangeArrowheads="1"/>
          </p:cNvPicPr>
          <p:nvPr/>
        </p:nvPicPr>
        <p:blipFill rotWithShape="1">
          <a:blip r:embed="rId2">
            <a:extLst>
              <a:ext uri="{28A0092B-C50C-407E-A947-70E740481C1C}">
                <a14:useLocalDpi xmlns:a14="http://schemas.microsoft.com/office/drawing/2010/main" val="0"/>
              </a:ext>
            </a:extLst>
          </a:blip>
          <a:srcRect b="7997"/>
          <a:stretch/>
        </p:blipFill>
        <p:spPr bwMode="auto">
          <a:xfrm>
            <a:off x="5231282" y="3356992"/>
            <a:ext cx="3897616" cy="2190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41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2800"/>
          </a:xfrm>
          <a:solidFill>
            <a:schemeClr val="accent2">
              <a:lumMod val="75000"/>
            </a:schemeClr>
          </a:solidFill>
        </p:spPr>
        <p:txBody>
          <a:bodyPr/>
          <a:lstStyle/>
          <a:p>
            <a:r>
              <a:rPr lang="en-GB" dirty="0" smtClean="0">
                <a:solidFill>
                  <a:schemeClr val="bg1"/>
                </a:solidFill>
              </a:rPr>
              <a:t>The Normal Distribution Curve</a:t>
            </a:r>
            <a:endParaRPr lang="en-GB" dirty="0">
              <a:solidFill>
                <a:schemeClr val="bg1"/>
              </a:solidFill>
            </a:endParaRPr>
          </a:p>
        </p:txBody>
      </p:sp>
      <p:sp>
        <p:nvSpPr>
          <p:cNvPr id="3" name="Content Placeholder 2"/>
          <p:cNvSpPr>
            <a:spLocks noGrp="1"/>
          </p:cNvSpPr>
          <p:nvPr>
            <p:ph idx="1"/>
          </p:nvPr>
        </p:nvSpPr>
        <p:spPr>
          <a:xfrm>
            <a:off x="179512" y="1772816"/>
            <a:ext cx="4248472" cy="4800600"/>
          </a:xfrm>
        </p:spPr>
        <p:txBody>
          <a:bodyPr>
            <a:normAutofit fontScale="92500"/>
          </a:bodyPr>
          <a:lstStyle/>
          <a:p>
            <a:pPr>
              <a:buFont typeface="Wingdings" panose="05000000000000000000" pitchFamily="2" charset="2"/>
              <a:buChar char="Ø"/>
            </a:pPr>
            <a:r>
              <a:rPr lang="en-GB" sz="2100" dirty="0" smtClean="0"/>
              <a:t>We would expect most people to give us a figure of 4, 5, 6 or 7-their ratings would cluster around the middle </a:t>
            </a:r>
          </a:p>
          <a:p>
            <a:pPr>
              <a:buFont typeface="Wingdings" panose="05000000000000000000" pitchFamily="2" charset="2"/>
              <a:buChar char="Ø"/>
            </a:pPr>
            <a:endParaRPr lang="en-GB" sz="2100" dirty="0" smtClean="0"/>
          </a:p>
          <a:p>
            <a:pPr>
              <a:buFont typeface="Wingdings" panose="05000000000000000000" pitchFamily="2" charset="2"/>
              <a:buChar char="Ø"/>
            </a:pPr>
            <a:r>
              <a:rPr lang="en-GB" sz="2100" dirty="0" smtClean="0"/>
              <a:t>There would be a few people at either end of the scale</a:t>
            </a:r>
          </a:p>
          <a:p>
            <a:pPr>
              <a:buFont typeface="Wingdings" panose="05000000000000000000" pitchFamily="2" charset="2"/>
              <a:buChar char="Ø"/>
            </a:pPr>
            <a:endParaRPr lang="en-GB" sz="2100" dirty="0" smtClean="0"/>
          </a:p>
          <a:p>
            <a:pPr>
              <a:buFont typeface="Wingdings" panose="05000000000000000000" pitchFamily="2" charset="2"/>
              <a:buChar char="Ø"/>
            </a:pPr>
            <a:r>
              <a:rPr lang="en-GB" sz="2100" dirty="0" smtClean="0"/>
              <a:t>The frequency distribution should look something like this graph- approximately a normal distribution</a:t>
            </a:r>
          </a:p>
          <a:p>
            <a:pPr>
              <a:buFont typeface="Wingdings" panose="05000000000000000000" pitchFamily="2" charset="2"/>
              <a:buChar char="Ø"/>
            </a:pPr>
            <a:endParaRPr lang="en-GB" sz="2100" dirty="0" smtClean="0"/>
          </a:p>
          <a:p>
            <a:pPr>
              <a:buFont typeface="Wingdings" panose="05000000000000000000" pitchFamily="2" charset="2"/>
              <a:buChar char="Ø"/>
            </a:pPr>
            <a:r>
              <a:rPr lang="en-GB" sz="2100" dirty="0" smtClean="0"/>
              <a:t>The abnormal ratings are those at either end, (2 SD away from the mean)  because they are not the ‘norm’</a:t>
            </a:r>
          </a:p>
          <a:p>
            <a:pPr marL="276860" indent="0">
              <a:buNone/>
            </a:pPr>
            <a:endParaRPr lang="en-GB" sz="2100" dirty="0"/>
          </a:p>
        </p:txBody>
      </p:sp>
      <p:sp>
        <p:nvSpPr>
          <p:cNvPr id="7" name="Rectangle 6"/>
          <p:cNvSpPr/>
          <p:nvPr/>
        </p:nvSpPr>
        <p:spPr>
          <a:xfrm>
            <a:off x="4435655" y="4996190"/>
            <a:ext cx="4085304" cy="1384995"/>
          </a:xfrm>
          <a:prstGeom prst="rect">
            <a:avLst/>
          </a:prstGeom>
        </p:spPr>
        <p:txBody>
          <a:bodyPr wrap="square">
            <a:spAutoFit/>
          </a:bodyPr>
          <a:lstStyle/>
          <a:p>
            <a:pPr>
              <a:buFont typeface="Wingdings" panose="05000000000000000000" pitchFamily="2" charset="2"/>
              <a:buChar char="Ø"/>
            </a:pPr>
            <a:r>
              <a:rPr lang="en-GB" sz="2100" dirty="0"/>
              <a:t>Therefore this definition defines abnormality as any behaviour that is statistically rare.</a:t>
            </a:r>
          </a:p>
        </p:txBody>
      </p:sp>
      <p:pic>
        <p:nvPicPr>
          <p:cNvPr id="1026" name="Picture 2" descr="Image result for normal distribution curv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35655" y="1916832"/>
            <a:ext cx="4165896" cy="2949165"/>
          </a:xfrm>
          <a:prstGeom prst="rect">
            <a:avLst/>
          </a:prstGeom>
          <a:noFill/>
          <a:extLst>
            <a:ext uri="{909E8E84-426E-40DD-AFC4-6F175D3DCCD1}">
              <a14:hiddenFill xmlns:a14="http://schemas.microsoft.com/office/drawing/2010/main">
                <a:solidFill>
                  <a:srgbClr val="FFFFFF"/>
                </a:solidFill>
              </a14:hiddenFill>
            </a:ext>
          </a:extLst>
        </p:spPr>
      </p:pic>
      <p:sp>
        <p:nvSpPr>
          <p:cNvPr id="10" name="16-Point Star 9"/>
          <p:cNvSpPr/>
          <p:nvPr/>
        </p:nvSpPr>
        <p:spPr>
          <a:xfrm>
            <a:off x="1763688" y="3789040"/>
            <a:ext cx="2880320" cy="2088232"/>
          </a:xfrm>
          <a:prstGeom prst="star1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00000"/>
                </a:solidFill>
              </a:rPr>
              <a:t>A bit less/more than most people</a:t>
            </a:r>
            <a:endParaRPr lang="en-GB" b="1" dirty="0">
              <a:solidFill>
                <a:srgbClr val="C00000"/>
              </a:solidFill>
            </a:endParaRPr>
          </a:p>
        </p:txBody>
      </p:sp>
      <p:cxnSp>
        <p:nvCxnSpPr>
          <p:cNvPr id="12" name="Straight Arrow Connector 11"/>
          <p:cNvCxnSpPr>
            <a:stCxn id="10" idx="1"/>
          </p:cNvCxnSpPr>
          <p:nvPr/>
        </p:nvCxnSpPr>
        <p:spPr>
          <a:xfrm flipV="1">
            <a:off x="4534383" y="4149080"/>
            <a:ext cx="1189745" cy="284514"/>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283968" y="4149080"/>
            <a:ext cx="2952328" cy="504056"/>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5" name="16-Point Star 14"/>
          <p:cNvSpPr/>
          <p:nvPr/>
        </p:nvSpPr>
        <p:spPr>
          <a:xfrm>
            <a:off x="5004048" y="4833156"/>
            <a:ext cx="3096344" cy="2024844"/>
          </a:xfrm>
          <a:prstGeom prst="star1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bg1"/>
                </a:solidFill>
              </a:rPr>
              <a:t>A lot less/more than most people</a:t>
            </a:r>
            <a:endParaRPr lang="en-GB" b="1" dirty="0">
              <a:solidFill>
                <a:schemeClr val="bg1"/>
              </a:solidFill>
            </a:endParaRPr>
          </a:p>
        </p:txBody>
      </p:sp>
      <p:cxnSp>
        <p:nvCxnSpPr>
          <p:cNvPr id="17" name="Straight Arrow Connector 16"/>
          <p:cNvCxnSpPr/>
          <p:nvPr/>
        </p:nvCxnSpPr>
        <p:spPr>
          <a:xfrm flipH="1" flipV="1">
            <a:off x="5294281" y="4433594"/>
            <a:ext cx="1008112" cy="562596"/>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804248" y="4433594"/>
            <a:ext cx="936104" cy="65159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40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par>
                                <p:cTn id="33" presetID="22" presetClass="entr" presetSubtype="4" fill="hold" nodeType="withEffect">
                                  <p:stCondLst>
                                    <p:cond delay="100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0"/>
                                        <p:tgtEl>
                                          <p:spTgt spid="12"/>
                                        </p:tgtEl>
                                      </p:cBhvr>
                                    </p:animEffect>
                                  </p:childTnLst>
                                </p:cTn>
                              </p:par>
                              <p:par>
                                <p:cTn id="36" presetID="22" presetClass="entr" presetSubtype="4"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down)">
                                      <p:cBhvr>
                                        <p:cTn id="38" dur="50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10"/>
                                        </p:tgtEl>
                                      </p:cBhvr>
                                    </p:animEffect>
                                    <p:set>
                                      <p:cBhvr>
                                        <p:cTn id="43" dur="1" fill="hold">
                                          <p:stCondLst>
                                            <p:cond delay="499"/>
                                          </p:stCondLst>
                                        </p:cTn>
                                        <p:tgtEl>
                                          <p:spTgt spid="10"/>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12"/>
                                        </p:tgtEl>
                                      </p:cBhvr>
                                    </p:animEffect>
                                    <p:set>
                                      <p:cBhvr>
                                        <p:cTn id="46" dur="1" fill="hold">
                                          <p:stCondLst>
                                            <p:cond delay="499"/>
                                          </p:stCondLst>
                                        </p:cTn>
                                        <p:tgtEl>
                                          <p:spTgt spid="12"/>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14"/>
                                        </p:tgtEl>
                                      </p:cBhvr>
                                    </p:animEffect>
                                    <p:set>
                                      <p:cBhvr>
                                        <p:cTn id="49" dur="1" fill="hold">
                                          <p:stCondLst>
                                            <p:cond delay="499"/>
                                          </p:stCondLst>
                                        </p:cTn>
                                        <p:tgtEl>
                                          <p:spTgt spid="14"/>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par>
                                <p:cTn id="55" presetID="22" presetClass="entr" presetSubtype="4" fill="hold" nodeType="with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down)">
                                      <p:cBhvr>
                                        <p:cTn id="57" dur="5000"/>
                                        <p:tgtEl>
                                          <p:spTgt spid="17"/>
                                        </p:tgtEl>
                                      </p:cBhvr>
                                    </p:animEffect>
                                  </p:childTnLst>
                                </p:cTn>
                              </p:par>
                              <p:par>
                                <p:cTn id="58" presetID="22" presetClass="entr" presetSubtype="4" fill="hold" nodeType="with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down)">
                                      <p:cBhvr>
                                        <p:cTn id="60" dur="5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0" grpId="1"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normAutofit fontScale="90000"/>
          </a:bodyPr>
          <a:lstStyle/>
          <a:p>
            <a:r>
              <a:rPr lang="en-GB" dirty="0" smtClean="0">
                <a:solidFill>
                  <a:schemeClr val="bg1"/>
                </a:solidFill>
              </a:rPr>
              <a:t>Evaluation of the statistical infrequency definition</a:t>
            </a:r>
            <a:endParaRPr lang="en-GB" dirty="0">
              <a:solidFill>
                <a:schemeClr val="bg1"/>
              </a:solidFill>
            </a:endParaRPr>
          </a:p>
        </p:txBody>
      </p:sp>
      <p:sp>
        <p:nvSpPr>
          <p:cNvPr id="3" name="Content Placeholder 2"/>
          <p:cNvSpPr>
            <a:spLocks noGrp="1"/>
          </p:cNvSpPr>
          <p:nvPr>
            <p:ph idx="1"/>
          </p:nvPr>
        </p:nvSpPr>
        <p:spPr>
          <a:xfrm>
            <a:off x="467544" y="2301251"/>
            <a:ext cx="4978896" cy="3024335"/>
          </a:xfrm>
          <a:solidFill>
            <a:schemeClr val="accent5">
              <a:lumMod val="20000"/>
              <a:lumOff val="80000"/>
            </a:schemeClr>
          </a:solidFill>
        </p:spPr>
        <p:txBody>
          <a:bodyPr>
            <a:normAutofit fontScale="77500" lnSpcReduction="20000"/>
          </a:bodyPr>
          <a:lstStyle/>
          <a:p>
            <a:pPr marL="0" indent="0">
              <a:buNone/>
            </a:pPr>
            <a:r>
              <a:rPr lang="en-GB" dirty="0" smtClean="0"/>
              <a:t>The deviation from social norms definition has been criticised because it is a subjective definition of abnormality, based on what behaviours society considers to be acceptable at that particular time.  The </a:t>
            </a:r>
            <a:r>
              <a:rPr lang="en-GB" smtClean="0"/>
              <a:t>statistical infrequency </a:t>
            </a:r>
            <a:r>
              <a:rPr lang="en-GB" dirty="0" smtClean="0"/>
              <a:t>definition could be considered better because..?</a:t>
            </a:r>
            <a:endParaRPr lang="en-GB" dirty="0"/>
          </a:p>
        </p:txBody>
      </p:sp>
      <p:sp>
        <p:nvSpPr>
          <p:cNvPr id="4" name="TextBox 3"/>
          <p:cNvSpPr txBox="1"/>
          <p:nvPr/>
        </p:nvSpPr>
        <p:spPr>
          <a:xfrm>
            <a:off x="467544" y="1700808"/>
            <a:ext cx="8136904" cy="584775"/>
          </a:xfrm>
          <a:prstGeom prst="rect">
            <a:avLst/>
          </a:prstGeom>
          <a:noFill/>
        </p:spPr>
        <p:txBody>
          <a:bodyPr wrap="square" rtlCol="0">
            <a:spAutoFit/>
          </a:bodyPr>
          <a:lstStyle/>
          <a:p>
            <a:r>
              <a:rPr lang="en-GB" sz="3200" b="1" dirty="0"/>
              <a:t>Answer the following questions on MWBs:</a:t>
            </a:r>
          </a:p>
        </p:txBody>
      </p:sp>
      <p:sp>
        <p:nvSpPr>
          <p:cNvPr id="5" name="TextBox 4"/>
          <p:cNvSpPr txBox="1"/>
          <p:nvPr/>
        </p:nvSpPr>
        <p:spPr>
          <a:xfrm>
            <a:off x="454937" y="5445224"/>
            <a:ext cx="4968552" cy="1200329"/>
          </a:xfrm>
          <a:prstGeom prst="rect">
            <a:avLst/>
          </a:prstGeom>
          <a:solidFill>
            <a:srgbClr val="FFFF66"/>
          </a:solidFill>
        </p:spPr>
        <p:txBody>
          <a:bodyPr wrap="square" rtlCol="0">
            <a:spAutoFit/>
          </a:bodyPr>
          <a:lstStyle/>
          <a:p>
            <a:r>
              <a:rPr lang="en-GB" sz="2400" dirty="0" smtClean="0"/>
              <a:t>It is more objective, because it uses statistical analysis, rather than subjective judgement!</a:t>
            </a:r>
            <a:endParaRPr lang="en-GB" sz="2400" dirty="0"/>
          </a:p>
        </p:txBody>
      </p:sp>
      <p:sp>
        <p:nvSpPr>
          <p:cNvPr id="6" name="16-Point Star 5"/>
          <p:cNvSpPr/>
          <p:nvPr/>
        </p:nvSpPr>
        <p:spPr>
          <a:xfrm rot="890469">
            <a:off x="3954069" y="1804482"/>
            <a:ext cx="5184751" cy="3159641"/>
          </a:xfrm>
          <a:prstGeom prst="star1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t>But is it that simple?</a:t>
            </a:r>
          </a:p>
          <a:p>
            <a:pPr algn="ctr"/>
            <a:r>
              <a:rPr lang="en-GB" sz="2000" b="1" dirty="0" smtClean="0"/>
              <a:t>Can you think of a reason why the statistical infrequency definition might be skewed by social norms?</a:t>
            </a:r>
            <a:endParaRPr lang="en-GB" sz="2000" b="1" dirty="0"/>
          </a:p>
        </p:txBody>
      </p:sp>
      <p:sp>
        <p:nvSpPr>
          <p:cNvPr id="7" name="Snip Single Corner Rectangle 6"/>
          <p:cNvSpPr/>
          <p:nvPr/>
        </p:nvSpPr>
        <p:spPr>
          <a:xfrm>
            <a:off x="5004048" y="5301208"/>
            <a:ext cx="3812651" cy="1344345"/>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Is it possible that the recorded frequency of a given behaviour will be distorted by whether or not it is considered to be socially acceptable?   </a:t>
            </a:r>
            <a:endParaRPr lang="en-GB" dirty="0"/>
          </a:p>
        </p:txBody>
      </p:sp>
      <p:sp>
        <p:nvSpPr>
          <p:cNvPr id="8" name="16-Point Star 7"/>
          <p:cNvSpPr/>
          <p:nvPr/>
        </p:nvSpPr>
        <p:spPr>
          <a:xfrm>
            <a:off x="1115616" y="4293096"/>
            <a:ext cx="4176464" cy="2564904"/>
          </a:xfrm>
          <a:prstGeom prst="star1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C00000"/>
                </a:solidFill>
              </a:rPr>
              <a:t>In other words, some behaviours are driven ‘underground’ making them appear less frequent than they actually are</a:t>
            </a:r>
            <a:endParaRPr lang="en-GB" b="1" dirty="0">
              <a:solidFill>
                <a:srgbClr val="C00000"/>
              </a:solidFill>
            </a:endParaRPr>
          </a:p>
        </p:txBody>
      </p:sp>
      <p:sp>
        <p:nvSpPr>
          <p:cNvPr id="9" name="Right Arrow 8"/>
          <p:cNvSpPr/>
          <p:nvPr/>
        </p:nvSpPr>
        <p:spPr>
          <a:xfrm>
            <a:off x="4716016" y="5157192"/>
            <a:ext cx="1440160" cy="88819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6156176" y="4797152"/>
            <a:ext cx="2592288" cy="1656184"/>
          </a:xfrm>
          <a:prstGeom prst="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So the definition could have links to deviation from social norms!</a:t>
            </a:r>
            <a:endParaRPr lang="en-GB" dirty="0"/>
          </a:p>
        </p:txBody>
      </p:sp>
    </p:spTree>
    <p:extLst>
      <p:ext uri="{BB962C8B-B14F-4D97-AF65-F5344CB8AC3E}">
        <p14:creationId xmlns:p14="http://schemas.microsoft.com/office/powerpoint/2010/main" val="3327305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mage result for cartoon ma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3" y="2996953"/>
            <a:ext cx="2304256" cy="320668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solidFill>
            <a:schemeClr val="accent2">
              <a:lumMod val="75000"/>
            </a:schemeClr>
          </a:solidFill>
        </p:spPr>
        <p:txBody>
          <a:bodyPr>
            <a:normAutofit fontScale="90000"/>
          </a:bodyPr>
          <a:lstStyle/>
          <a:p>
            <a:r>
              <a:rPr lang="en-GB" dirty="0" smtClean="0">
                <a:solidFill>
                  <a:schemeClr val="bg1"/>
                </a:solidFill>
              </a:rPr>
              <a:t>Evaluation of the statistical infrequency definition</a:t>
            </a:r>
            <a:endParaRPr lang="en-GB" dirty="0">
              <a:solidFill>
                <a:schemeClr val="bg1"/>
              </a:solidFill>
            </a:endParaRPr>
          </a:p>
        </p:txBody>
      </p:sp>
      <p:pic>
        <p:nvPicPr>
          <p:cNvPr id="1026" name="Picture 2" descr="Image result for intelligence normal distribut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6063" y="2204864"/>
            <a:ext cx="4724400" cy="20383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912119" y="1772816"/>
            <a:ext cx="2592288" cy="369332"/>
          </a:xfrm>
          <a:prstGeom prst="rect">
            <a:avLst/>
          </a:prstGeom>
          <a:noFill/>
        </p:spPr>
        <p:txBody>
          <a:bodyPr wrap="square" rtlCol="0">
            <a:spAutoFit/>
          </a:bodyPr>
          <a:lstStyle/>
          <a:p>
            <a:r>
              <a:rPr lang="en-GB" b="1" dirty="0" smtClean="0"/>
              <a:t>Distribution of IQ scores</a:t>
            </a:r>
            <a:endParaRPr lang="en-GB" b="1" dirty="0"/>
          </a:p>
        </p:txBody>
      </p:sp>
      <p:pic>
        <p:nvPicPr>
          <p:cNvPr id="1028" name="Picture 4" descr="Image result for cartoon woman">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9540" y="1628800"/>
            <a:ext cx="1614629" cy="245209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49540" y="4243214"/>
            <a:ext cx="1614629" cy="646331"/>
          </a:xfrm>
          <a:prstGeom prst="rect">
            <a:avLst/>
          </a:prstGeom>
          <a:noFill/>
        </p:spPr>
        <p:txBody>
          <a:bodyPr wrap="square" rtlCol="0">
            <a:spAutoFit/>
          </a:bodyPr>
          <a:lstStyle/>
          <a:p>
            <a:r>
              <a:rPr lang="en-GB" dirty="0" smtClean="0"/>
              <a:t>Samira has an IQ score of 70</a:t>
            </a:r>
            <a:endParaRPr lang="en-GB" dirty="0"/>
          </a:p>
        </p:txBody>
      </p:sp>
      <p:sp>
        <p:nvSpPr>
          <p:cNvPr id="6" name="TextBox 5"/>
          <p:cNvSpPr txBox="1"/>
          <p:nvPr/>
        </p:nvSpPr>
        <p:spPr>
          <a:xfrm>
            <a:off x="2303749" y="6093296"/>
            <a:ext cx="1656184" cy="646331"/>
          </a:xfrm>
          <a:prstGeom prst="rect">
            <a:avLst/>
          </a:prstGeom>
          <a:noFill/>
        </p:spPr>
        <p:txBody>
          <a:bodyPr wrap="square" rtlCol="0">
            <a:spAutoFit/>
          </a:bodyPr>
          <a:lstStyle/>
          <a:p>
            <a:pPr algn="ctr"/>
            <a:r>
              <a:rPr lang="en-GB" dirty="0" smtClean="0"/>
              <a:t>Keith has an IQ score </a:t>
            </a:r>
            <a:r>
              <a:rPr lang="en-GB" smtClean="0"/>
              <a:t>of 69</a:t>
            </a:r>
            <a:endParaRPr lang="en-GB" dirty="0"/>
          </a:p>
        </p:txBody>
      </p:sp>
      <p:sp>
        <p:nvSpPr>
          <p:cNvPr id="7" name="TextBox 6"/>
          <p:cNvSpPr txBox="1"/>
          <p:nvPr/>
        </p:nvSpPr>
        <p:spPr>
          <a:xfrm>
            <a:off x="4283969" y="4566379"/>
            <a:ext cx="4286494" cy="1754326"/>
          </a:xfrm>
          <a:prstGeom prst="rect">
            <a:avLst/>
          </a:prstGeom>
          <a:solidFill>
            <a:schemeClr val="accent3">
              <a:lumMod val="40000"/>
              <a:lumOff val="60000"/>
            </a:schemeClr>
          </a:solidFill>
        </p:spPr>
        <p:txBody>
          <a:bodyPr wrap="square" rtlCol="0">
            <a:spAutoFit/>
          </a:bodyPr>
          <a:lstStyle/>
          <a:p>
            <a:pPr marL="285750" indent="-285750">
              <a:buFont typeface="Arial" panose="020B0604020202020204" pitchFamily="34" charset="0"/>
              <a:buChar char="•"/>
            </a:pPr>
            <a:r>
              <a:rPr lang="en-GB" dirty="0" smtClean="0"/>
              <a:t>Is Samira abnormal?</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Is Keith abnormal?</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What problem does this highlight for the definition?</a:t>
            </a:r>
            <a:endParaRPr lang="en-GB" dirty="0"/>
          </a:p>
        </p:txBody>
      </p:sp>
    </p:spTree>
    <p:extLst>
      <p:ext uri="{BB962C8B-B14F-4D97-AF65-F5344CB8AC3E}">
        <p14:creationId xmlns:p14="http://schemas.microsoft.com/office/powerpoint/2010/main" val="598709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normAutofit fontScale="90000"/>
          </a:bodyPr>
          <a:lstStyle/>
          <a:p>
            <a:r>
              <a:rPr lang="en-GB" dirty="0">
                <a:solidFill>
                  <a:schemeClr val="bg1"/>
                </a:solidFill>
              </a:rPr>
              <a:t>Evaluation of the statistical infrequency definition</a:t>
            </a:r>
            <a:endParaRPr lang="en-GB" dirty="0"/>
          </a:p>
        </p:txBody>
      </p:sp>
      <p:pic>
        <p:nvPicPr>
          <p:cNvPr id="4" name="Picture 2" descr="Image result for intelligence normal distributi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7511" y="2204864"/>
            <a:ext cx="4312952" cy="186083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117843" y="1772816"/>
            <a:ext cx="2592288" cy="369332"/>
          </a:xfrm>
          <a:prstGeom prst="rect">
            <a:avLst/>
          </a:prstGeom>
          <a:noFill/>
        </p:spPr>
        <p:txBody>
          <a:bodyPr wrap="square" rtlCol="0">
            <a:spAutoFit/>
          </a:bodyPr>
          <a:lstStyle/>
          <a:p>
            <a:r>
              <a:rPr lang="en-GB" b="1" dirty="0" smtClean="0"/>
              <a:t>Distribution of IQ scores</a:t>
            </a:r>
            <a:endParaRPr lang="en-GB" b="1" dirty="0"/>
          </a:p>
        </p:txBody>
      </p:sp>
      <p:pic>
        <p:nvPicPr>
          <p:cNvPr id="2050" name="Picture 2" descr="Image result for Stephen Hawkin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7544" y="1779743"/>
            <a:ext cx="3668686" cy="244134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67544" y="4509120"/>
            <a:ext cx="3668686" cy="1200329"/>
          </a:xfrm>
          <a:prstGeom prst="rect">
            <a:avLst/>
          </a:prstGeom>
          <a:solidFill>
            <a:schemeClr val="accent4">
              <a:lumMod val="20000"/>
              <a:lumOff val="80000"/>
            </a:schemeClr>
          </a:solidFill>
        </p:spPr>
        <p:txBody>
          <a:bodyPr wrap="square" rtlCol="0">
            <a:spAutoFit/>
          </a:bodyPr>
          <a:lstStyle/>
          <a:p>
            <a:r>
              <a:rPr lang="en-GB" dirty="0" smtClean="0"/>
              <a:t>Stephen Hawking, thought to be one of the most intelligent  people to have been alive in recent times, reportedly had an IQ score of 160</a:t>
            </a:r>
            <a:endParaRPr lang="en-GB" dirty="0"/>
          </a:p>
        </p:txBody>
      </p:sp>
      <p:sp>
        <p:nvSpPr>
          <p:cNvPr id="7" name="16-Point Star 6"/>
          <p:cNvSpPr/>
          <p:nvPr/>
        </p:nvSpPr>
        <p:spPr>
          <a:xfrm rot="21075109">
            <a:off x="3779912" y="4065694"/>
            <a:ext cx="4896544" cy="2459650"/>
          </a:xfrm>
          <a:prstGeom prst="star16">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What problem does this  highlight with the definition?</a:t>
            </a:r>
            <a:endParaRPr lang="en-GB" sz="2400" b="1" dirty="0"/>
          </a:p>
        </p:txBody>
      </p:sp>
    </p:spTree>
    <p:extLst>
      <p:ext uri="{BB962C8B-B14F-4D97-AF65-F5344CB8AC3E}">
        <p14:creationId xmlns:p14="http://schemas.microsoft.com/office/powerpoint/2010/main" val="1198220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normAutofit fontScale="90000"/>
          </a:bodyPr>
          <a:lstStyle/>
          <a:p>
            <a:r>
              <a:rPr lang="en-GB" dirty="0">
                <a:solidFill>
                  <a:schemeClr val="bg1"/>
                </a:solidFill>
              </a:rPr>
              <a:t>Evaluation of the statistical infrequency definition</a:t>
            </a:r>
            <a:endParaRPr lang="en-GB" dirty="0"/>
          </a:p>
        </p:txBody>
      </p:sp>
      <p:sp>
        <p:nvSpPr>
          <p:cNvPr id="3" name="Content Placeholder 2"/>
          <p:cNvSpPr>
            <a:spLocks noGrp="1"/>
          </p:cNvSpPr>
          <p:nvPr>
            <p:ph idx="1"/>
          </p:nvPr>
        </p:nvSpPr>
        <p:spPr/>
        <p:txBody>
          <a:bodyPr/>
          <a:lstStyle/>
          <a:p>
            <a:pPr marL="0" indent="0">
              <a:buNone/>
            </a:pPr>
            <a:r>
              <a:rPr lang="en-GB" dirty="0" smtClean="0"/>
              <a:t>In pairs, on MWBs, </a:t>
            </a:r>
            <a:r>
              <a:rPr lang="en-GB" smtClean="0"/>
              <a:t>Write a PEEL </a:t>
            </a:r>
            <a:r>
              <a:rPr lang="en-GB" dirty="0" smtClean="0"/>
              <a:t>evaluation for one of the points we’ve discussed </a:t>
            </a:r>
            <a:endParaRPr lang="en-GB" dirty="0"/>
          </a:p>
        </p:txBody>
      </p:sp>
    </p:spTree>
    <p:extLst>
      <p:ext uri="{BB962C8B-B14F-4D97-AF65-F5344CB8AC3E}">
        <p14:creationId xmlns:p14="http://schemas.microsoft.com/office/powerpoint/2010/main" val="810971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75000"/>
            </a:schemeClr>
          </a:solidFill>
        </p:spPr>
        <p:txBody>
          <a:bodyPr/>
          <a:lstStyle/>
          <a:p>
            <a:r>
              <a:rPr lang="en-GB" dirty="0" smtClean="0">
                <a:solidFill>
                  <a:schemeClr val="bg1"/>
                </a:solidFill>
              </a:rPr>
              <a:t>Deviation from Ideal Mental Health</a:t>
            </a:r>
            <a:endParaRPr lang="en-GB" dirty="0">
              <a:solidFill>
                <a:schemeClr val="bg1"/>
              </a:solidFill>
            </a:endParaRPr>
          </a:p>
        </p:txBody>
      </p:sp>
      <p:pic>
        <p:nvPicPr>
          <p:cNvPr id="3074" name="Picture 2" descr="Image result for marie jaho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5727" y="1858297"/>
            <a:ext cx="2454132" cy="3451123"/>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4" descr="Image result for prais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793205"/>
            <a:ext cx="24669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2883308" y="4793205"/>
            <a:ext cx="3534431" cy="1754326"/>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sz="1800" b="1" u="sng" dirty="0" smtClean="0"/>
              <a:t>P</a:t>
            </a:r>
            <a:r>
              <a:rPr lang="en-GB" sz="1800" dirty="0" smtClean="0"/>
              <a:t>ositive attitude towards self</a:t>
            </a:r>
          </a:p>
          <a:p>
            <a:r>
              <a:rPr lang="en-GB" sz="1800" b="1" u="sng" dirty="0" smtClean="0"/>
              <a:t>R</a:t>
            </a:r>
            <a:r>
              <a:rPr lang="en-GB" sz="1800" dirty="0" smtClean="0"/>
              <a:t>esistance to stress</a:t>
            </a:r>
          </a:p>
          <a:p>
            <a:r>
              <a:rPr lang="en-GB" sz="1800" b="1" u="sng" dirty="0" smtClean="0"/>
              <a:t>A</a:t>
            </a:r>
            <a:r>
              <a:rPr lang="en-GB" sz="1800" dirty="0" smtClean="0"/>
              <a:t>ccurate perception of reality</a:t>
            </a:r>
          </a:p>
          <a:p>
            <a:r>
              <a:rPr lang="en-GB" sz="1800" b="1" u="sng" dirty="0" smtClean="0"/>
              <a:t>I</a:t>
            </a:r>
            <a:r>
              <a:rPr lang="en-GB" sz="1800" dirty="0" smtClean="0"/>
              <a:t>ndependent (autonomy)</a:t>
            </a:r>
          </a:p>
          <a:p>
            <a:r>
              <a:rPr lang="en-GB" sz="1800" b="1" u="sng" dirty="0" smtClean="0"/>
              <a:t>S</a:t>
            </a:r>
            <a:r>
              <a:rPr lang="en-GB" sz="1800" dirty="0" smtClean="0"/>
              <a:t>elf-Actualisation</a:t>
            </a:r>
          </a:p>
          <a:p>
            <a:r>
              <a:rPr lang="en-GB" sz="1800" b="1" u="sng" dirty="0" smtClean="0"/>
              <a:t>E</a:t>
            </a:r>
            <a:r>
              <a:rPr lang="en-GB" sz="1800" dirty="0" smtClean="0"/>
              <a:t>nvironmental Mastery</a:t>
            </a:r>
            <a:endParaRPr lang="en-GB" sz="1800" dirty="0"/>
          </a:p>
        </p:txBody>
      </p:sp>
      <p:sp>
        <p:nvSpPr>
          <p:cNvPr id="3" name="16-Point Star 2"/>
          <p:cNvSpPr/>
          <p:nvPr/>
        </p:nvSpPr>
        <p:spPr>
          <a:xfrm rot="21257280">
            <a:off x="492682" y="1391706"/>
            <a:ext cx="5535970" cy="2952328"/>
          </a:xfrm>
          <a:prstGeom prst="star16">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Have a go at completing the worksheet using what you have learned from your homework</a:t>
            </a:r>
            <a:endParaRPr lang="en-GB" sz="2400" b="1" dirty="0"/>
          </a:p>
        </p:txBody>
      </p:sp>
    </p:spTree>
    <p:extLst>
      <p:ext uri="{BB962C8B-B14F-4D97-AF65-F5344CB8AC3E}">
        <p14:creationId xmlns:p14="http://schemas.microsoft.com/office/powerpoint/2010/main" val="1018633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1212</TotalTime>
  <Words>1874</Words>
  <Application>Microsoft Office PowerPoint</Application>
  <PresentationFormat>On-screen Show (4:3)</PresentationFormat>
  <Paragraphs>145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Definitions of Abnormality</vt:lpstr>
      <vt:lpstr>Statistical Infrequency</vt:lpstr>
      <vt:lpstr>The Normal Distribution Curve: Task</vt:lpstr>
      <vt:lpstr>The Normal Distribution Curve</vt:lpstr>
      <vt:lpstr>Evaluation of the statistical infrequency definition</vt:lpstr>
      <vt:lpstr>Evaluation of the statistical infrequency definition</vt:lpstr>
      <vt:lpstr>Evaluation of the statistical infrequency definition</vt:lpstr>
      <vt:lpstr>Evaluation of the statistical infrequency definition</vt:lpstr>
      <vt:lpstr>Deviation from Ideal Mental Health</vt:lpstr>
      <vt:lpstr>Evaluation of the Deviation from Ideal Mental Health Definition</vt:lpstr>
      <vt:lpstr>Evaluation of the Deviation from Ideal Mental Health Definition</vt:lpstr>
      <vt:lpstr>Evaluation of the Deviation from Ideal Mental Health Definition</vt:lpstr>
      <vt:lpstr>Evaluation of the Deviation from Ideal Mental Health Definition</vt:lpstr>
      <vt:lpstr>Exam Practice</vt:lpstr>
      <vt:lpstr>Exam Practice:  mark scheme AO1</vt:lpstr>
      <vt:lpstr>Exam Practice:  mark scheme AO1</vt:lpstr>
      <vt:lpstr>Exam Practice:  mark scheme AO1</vt:lpstr>
      <vt:lpstr>Exam Practice:  mark scheme AO1</vt:lpstr>
      <vt:lpstr>Exam Practice:  mark scheme AO1</vt:lpstr>
      <vt:lpstr>Exam Practice:  mark scheme AO2</vt:lpstr>
      <vt:lpstr>Exam Practice:  mark scheme AO3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Phobias</dc:title>
  <dc:creator>USER</dc:creator>
  <cp:lastModifiedBy>Stacey</cp:lastModifiedBy>
  <cp:revision>122</cp:revision>
  <dcterms:created xsi:type="dcterms:W3CDTF">2016-03-10T15:22:29Z</dcterms:created>
  <dcterms:modified xsi:type="dcterms:W3CDTF">2021-02-11T14:16:52Z</dcterms:modified>
</cp:coreProperties>
</file>