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5" r:id="rId8"/>
    <p:sldId id="266" r:id="rId9"/>
    <p:sldId id="267" r:id="rId10"/>
    <p:sldId id="269" r:id="rId11"/>
    <p:sldId id="268" r:id="rId12"/>
    <p:sldId id="270" r:id="rId13"/>
    <p:sldId id="271" r:id="rId14"/>
    <p:sldId id="272" r:id="rId15"/>
    <p:sldId id="273" r:id="rId16"/>
    <p:sldId id="274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FFF99"/>
    <a:srgbClr val="FFFFFF"/>
    <a:srgbClr val="666699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93DCA-EE0B-4258-AF96-DD2A434A1062}" type="datetimeFigureOut">
              <a:rPr lang="en-GB" smtClean="0"/>
              <a:t>07/05/2019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5A22B-5E5D-4EE3-8DF8-58E42311E2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0077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93DCA-EE0B-4258-AF96-DD2A434A1062}" type="datetimeFigureOut">
              <a:rPr lang="en-GB" smtClean="0"/>
              <a:t>07/05/2019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5A22B-5E5D-4EE3-8DF8-58E42311E2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7738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93DCA-EE0B-4258-AF96-DD2A434A1062}" type="datetimeFigureOut">
              <a:rPr lang="en-GB" smtClean="0"/>
              <a:t>07/05/2019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5A22B-5E5D-4EE3-8DF8-58E42311E2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2890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93DCA-EE0B-4258-AF96-DD2A434A1062}" type="datetimeFigureOut">
              <a:rPr lang="en-GB" smtClean="0"/>
              <a:t>07/05/2019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5A22B-5E5D-4EE3-8DF8-58E42311E2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3731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93DCA-EE0B-4258-AF96-DD2A434A1062}" type="datetimeFigureOut">
              <a:rPr lang="en-GB" smtClean="0"/>
              <a:t>07/05/2019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5A22B-5E5D-4EE3-8DF8-58E42311E2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1944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93DCA-EE0B-4258-AF96-DD2A434A1062}" type="datetimeFigureOut">
              <a:rPr lang="en-GB" smtClean="0"/>
              <a:t>07/05/2019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5A22B-5E5D-4EE3-8DF8-58E42311E2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3956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93DCA-EE0B-4258-AF96-DD2A434A1062}" type="datetimeFigureOut">
              <a:rPr lang="en-GB" smtClean="0"/>
              <a:t>07/05/2019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5A22B-5E5D-4EE3-8DF8-58E42311E2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726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93DCA-EE0B-4258-AF96-DD2A434A1062}" type="datetimeFigureOut">
              <a:rPr lang="en-GB" smtClean="0"/>
              <a:t>07/05/2019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5A22B-5E5D-4EE3-8DF8-58E42311E2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5483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93DCA-EE0B-4258-AF96-DD2A434A1062}" type="datetimeFigureOut">
              <a:rPr lang="en-GB" smtClean="0"/>
              <a:t>07/05/2019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5A22B-5E5D-4EE3-8DF8-58E42311E2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859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93DCA-EE0B-4258-AF96-DD2A434A1062}" type="datetimeFigureOut">
              <a:rPr lang="en-GB" smtClean="0"/>
              <a:t>07/05/2019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5A22B-5E5D-4EE3-8DF8-58E42311E2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838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93DCA-EE0B-4258-AF96-DD2A434A1062}" type="datetimeFigureOut">
              <a:rPr lang="en-GB" smtClean="0"/>
              <a:t>07/05/2019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5A22B-5E5D-4EE3-8DF8-58E42311E2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6004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93DCA-EE0B-4258-AF96-DD2A434A1062}" type="datetimeFigureOut">
              <a:rPr lang="en-GB" smtClean="0"/>
              <a:t>07/05/2019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5A22B-5E5D-4EE3-8DF8-58E42311E2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542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Quantitative Analysis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>
                <a:solidFill>
                  <a:schemeClr val="accent4">
                    <a:lumMod val="75000"/>
                  </a:schemeClr>
                </a:solidFill>
              </a:rPr>
              <a:t>Distributions, Levels of measurement &amp; the sign test</a:t>
            </a:r>
            <a:endParaRPr lang="en-GB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021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Skewed distributions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0631" y="2236385"/>
            <a:ext cx="8790737" cy="4032448"/>
          </a:xfr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  <a:solidFill>
            <a:srgbClr val="666699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Now check against your homework to see if you got it right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139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Introduction to statistics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This is just an introduction</a:t>
            </a:r>
          </a:p>
          <a:p>
            <a:pPr marL="114300" indent="0">
              <a:buNone/>
            </a:pPr>
            <a:endParaRPr lang="en-GB" dirty="0"/>
          </a:p>
          <a:p>
            <a:r>
              <a:rPr lang="en-GB" dirty="0"/>
              <a:t>You will cover this in more depth in year 2</a:t>
            </a:r>
          </a:p>
          <a:p>
            <a:pPr marL="114300" indent="0">
              <a:buNone/>
            </a:pPr>
            <a:endParaRPr lang="en-GB" dirty="0"/>
          </a:p>
          <a:p>
            <a:r>
              <a:rPr lang="en-GB" dirty="0"/>
              <a:t>We are focusing on the sign test because this is the only statistical test that you must calculate by hand</a:t>
            </a:r>
          </a:p>
          <a:p>
            <a:pPr marL="114300" indent="0">
              <a:buNone/>
            </a:pPr>
            <a:endParaRPr lang="en-GB" dirty="0"/>
          </a:p>
          <a:p>
            <a:r>
              <a:rPr lang="en-GB" dirty="0"/>
              <a:t>We are going to check your knowledge of the Sign test shortly</a:t>
            </a:r>
          </a:p>
          <a:p>
            <a:pPr marL="114300" indent="0">
              <a:buNone/>
            </a:pPr>
            <a:endParaRPr lang="en-GB" dirty="0"/>
          </a:p>
          <a:p>
            <a:r>
              <a:rPr lang="en-GB" dirty="0"/>
              <a:t>Before that we need to check we understand the following important features of Statistics in Psychology…..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5123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196840" cy="4351338"/>
          </a:xfr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GB" b="1" dirty="0" smtClean="0"/>
              <a:t>Descriptive:</a:t>
            </a:r>
            <a:r>
              <a:rPr lang="en-GB" dirty="0" smtClean="0"/>
              <a:t> </a:t>
            </a:r>
            <a:r>
              <a:rPr lang="en-GB" dirty="0"/>
              <a:t>organising and summarising data. Describing what is happening in our data set</a:t>
            </a:r>
          </a:p>
          <a:p>
            <a:pPr marL="114300" indent="0">
              <a:buNone/>
            </a:pPr>
            <a:endParaRPr lang="en-GB" dirty="0"/>
          </a:p>
          <a:p>
            <a:r>
              <a:rPr lang="en-GB" b="1" dirty="0" smtClean="0"/>
              <a:t>Inferential:</a:t>
            </a:r>
            <a:r>
              <a:rPr lang="en-GB" dirty="0" smtClean="0"/>
              <a:t> </a:t>
            </a:r>
            <a:r>
              <a:rPr lang="en-GB" dirty="0"/>
              <a:t>assesses whether our results are statistically ‘significant’ 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Statistics: </a:t>
            </a:r>
            <a:r>
              <a:rPr lang="en-GB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Descriptive</a:t>
            </a:r>
            <a:r>
              <a:rPr lang="en-GB" dirty="0"/>
              <a:t> vs </a:t>
            </a:r>
            <a:r>
              <a:rPr lang="en-GB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Inferential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sz="4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What </a:t>
            </a:r>
            <a:r>
              <a:rPr lang="en-GB" sz="40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is the difference?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383594" y="1939191"/>
            <a:ext cx="4970206" cy="412420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bg1"/>
                </a:solidFill>
              </a:rPr>
              <a:t>What does </a:t>
            </a:r>
            <a:r>
              <a:rPr lang="en-GB" sz="2400" b="1" i="1" dirty="0" smtClean="0">
                <a:solidFill>
                  <a:schemeClr val="bg1"/>
                </a:solidFill>
              </a:rPr>
              <a:t>significant </a:t>
            </a:r>
            <a:r>
              <a:rPr lang="en-GB" sz="2400" dirty="0" smtClean="0">
                <a:solidFill>
                  <a:schemeClr val="bg1"/>
                </a:solidFill>
              </a:rPr>
              <a:t>mean?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sz="2000" dirty="0" smtClean="0">
                <a:solidFill>
                  <a:schemeClr val="bg1"/>
                </a:solidFill>
              </a:rPr>
              <a:t>Maisie believes that blue-eyed people are more likely to like Marmite than brown eyed people.  She finds 20 blue-eyed people and 20 brown-eyed people and asks them if they like marmite.  She finds that 13 of the blue-eyed group liked Marmite, compared with only 11 of the brown-eyed group.  </a:t>
            </a:r>
            <a:endParaRPr lang="en-GB" sz="2000" dirty="0">
              <a:solidFill>
                <a:schemeClr val="bg1"/>
              </a:solidFill>
            </a:endParaRPr>
          </a:p>
          <a:p>
            <a:endParaRPr lang="en-GB" sz="2000" dirty="0" smtClean="0">
              <a:solidFill>
                <a:schemeClr val="bg1"/>
              </a:solidFill>
            </a:endParaRPr>
          </a:p>
          <a:p>
            <a:r>
              <a:rPr lang="en-GB" sz="20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Do Maisie’s results suggest that eye-colour influences Marmite?  </a:t>
            </a:r>
            <a:r>
              <a:rPr lang="en-GB" sz="200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Discuss in your groups and have a reason for your answer</a:t>
            </a:r>
            <a:endParaRPr lang="en-GB" sz="2000" i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12-Point Star 5"/>
          <p:cNvSpPr/>
          <p:nvPr/>
        </p:nvSpPr>
        <p:spPr>
          <a:xfrm rot="21258929">
            <a:off x="506575" y="2612212"/>
            <a:ext cx="5450823" cy="3465902"/>
          </a:xfrm>
          <a:prstGeom prst="star12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Inferential statistical tests allow us to assess the probability of our results occurring through chance alone, by comparing the calculated value with the value in the table</a:t>
            </a:r>
            <a:endParaRPr lang="en-GB" dirty="0"/>
          </a:p>
        </p:txBody>
      </p:sp>
      <p:sp>
        <p:nvSpPr>
          <p:cNvPr id="7" name="12-Point Star 6"/>
          <p:cNvSpPr/>
          <p:nvPr/>
        </p:nvSpPr>
        <p:spPr>
          <a:xfrm rot="21305973">
            <a:off x="4759028" y="2896166"/>
            <a:ext cx="5450823" cy="3465902"/>
          </a:xfrm>
          <a:prstGeom prst="star12">
            <a:avLst>
              <a:gd name="adj" fmla="val 37124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chemeClr val="accent4">
                    <a:lumMod val="50000"/>
                  </a:schemeClr>
                </a:solidFill>
              </a:rPr>
              <a:t>In Psychology, we accept our results as being significant, if there is a less than 5% (0.05) probability of the results being down to chance alone</a:t>
            </a:r>
            <a:endParaRPr lang="en-GB" sz="20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474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Levels of Measurement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960806" cy="4351338"/>
          </a:xfrm>
          <a:solidFill>
            <a:srgbClr val="FFFF99"/>
          </a:solidFill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b="1" i="1" dirty="0" smtClean="0">
                <a:solidFill>
                  <a:schemeClr val="accent4">
                    <a:lumMod val="75000"/>
                  </a:schemeClr>
                </a:solidFill>
              </a:rPr>
              <a:t>On MWBs in groups, write a definition of: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smtClean="0"/>
              <a:t>Nominal Data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data represented in the form of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categories</a:t>
            </a:r>
          </a:p>
          <a:p>
            <a:pPr marL="0" indent="0">
              <a:buNone/>
            </a:pP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b="1" dirty="0" smtClean="0"/>
              <a:t>Ordinal Data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data that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can be ranked in order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and/or </a:t>
            </a:r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does not have equal intervals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 between the 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ranks</a:t>
            </a:r>
          </a:p>
          <a:p>
            <a:pPr marL="0" indent="0">
              <a:buNone/>
            </a:pP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GB" b="1" dirty="0" smtClean="0"/>
              <a:t>Interval Data</a:t>
            </a:r>
          </a:p>
          <a:p>
            <a:pPr marL="0" indent="0">
              <a:buNone/>
            </a:pP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data 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where a numerical value is achieved and where the scale has </a:t>
            </a:r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equal intervals </a:t>
            </a: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between each point 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(standardised 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measure)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549" b="13656"/>
          <a:stretch/>
        </p:blipFill>
        <p:spPr>
          <a:xfrm>
            <a:off x="7361904" y="1825625"/>
            <a:ext cx="3345425" cy="15755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2743" y="3401212"/>
            <a:ext cx="3394586" cy="178215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118" b="43011"/>
          <a:stretch/>
        </p:blipFill>
        <p:spPr>
          <a:xfrm>
            <a:off x="6799006" y="5292060"/>
            <a:ext cx="4710325" cy="884903"/>
          </a:xfrm>
          <a:prstGeom prst="rect">
            <a:avLst/>
          </a:prstGeom>
        </p:spPr>
      </p:pic>
      <p:sp>
        <p:nvSpPr>
          <p:cNvPr id="7" name="12-Point Star 6"/>
          <p:cNvSpPr/>
          <p:nvPr/>
        </p:nvSpPr>
        <p:spPr>
          <a:xfrm rot="21335862">
            <a:off x="2687782" y="3014518"/>
            <a:ext cx="5070764" cy="3297382"/>
          </a:xfrm>
          <a:prstGeom prst="star12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Now, in pairs, complete the worksheet to see if you can correctly match each example to its level of measurement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0431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Levels of Measurement:  </a:t>
            </a:r>
            <a:r>
              <a:rPr lang="en-GB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Answers</a:t>
            </a:r>
            <a:endParaRPr lang="en-GB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5248639"/>
              </p:ext>
            </p:extLst>
          </p:nvPr>
        </p:nvGraphicFramePr>
        <p:xfrm>
          <a:off x="838200" y="1836115"/>
          <a:ext cx="10515600" cy="4865376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35047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54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92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Nominal</a:t>
                      </a:r>
                      <a:endParaRPr lang="en-GB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14" marR="507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Ordinal</a:t>
                      </a:r>
                      <a:endParaRPr lang="en-GB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14" marR="507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Interval</a:t>
                      </a:r>
                      <a:endParaRPr lang="en-GB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14" marR="50714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84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The Block a Student is in for Psychology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14" marR="507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Rating of enjoyment of Psychology class from 1-10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14" marR="507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Time taken to </a:t>
                      </a:r>
                      <a:r>
                        <a:rPr lang="en-GB" sz="1200" dirty="0" smtClean="0">
                          <a:effectLst/>
                        </a:rPr>
                        <a:t>complete</a:t>
                      </a:r>
                      <a:r>
                        <a:rPr lang="en-GB" sz="1200" baseline="0" dirty="0" smtClean="0">
                          <a:effectLst/>
                        </a:rPr>
                        <a:t> preparation</a:t>
                      </a:r>
                      <a:r>
                        <a:rPr lang="en-GB" sz="1200" dirty="0" smtClean="0">
                          <a:effectLst/>
                        </a:rPr>
                        <a:t> </a:t>
                      </a:r>
                      <a:r>
                        <a:rPr lang="en-GB" sz="1200" dirty="0">
                          <a:effectLst/>
                        </a:rPr>
                        <a:t>homework</a:t>
                      </a:r>
                      <a:endParaRPr lang="en-GB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14" marR="50714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81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A Set of medical records classifying patients as chronic, acute or unclassified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14" marR="507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Participants sense of self worth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14" marR="507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Reaction times</a:t>
                      </a:r>
                      <a:endParaRPr lang="en-GB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14" marR="50714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54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People’s choice of music genre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14" marR="507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Teacher’s ranking of students test scores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14" marR="507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Peoples weight at different times of the day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14" marR="50714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76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Age of those showing separation anxiety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14" marR="507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Anger scores on a questionnaire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14" marR="507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The temperature of participants before and after watching a horror film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14" marR="50714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68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Children’s favourite ice-cream flavours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14" marR="507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Schizophrenic participants state how likely they would be to attend a job interview from 1-7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14" marR="507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The size of a cats pupil before and after being fed</a:t>
                      </a:r>
                      <a:endParaRPr lang="en-GB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14" marR="50714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368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Frequencies of Introverts and Extroverts who would/would not feel awkward on a nudist beach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14" marR="507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Attachment scores based on a “love Quiz”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14" marR="507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Time taken to sort cards into categories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14" marR="50714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50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Number of observed participants littering 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14" marR="507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Based on interviews with psychologists participants are rated how likely they would be to stereotype out of 100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14" marR="507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Students reactions to aversive stimuli using a heart rate monitor</a:t>
                      </a:r>
                      <a:endParaRPr lang="en-GB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14" marR="50714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3250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The Sign Test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b="1" i="1" dirty="0" smtClean="0">
                <a:solidFill>
                  <a:schemeClr val="accent2">
                    <a:lumMod val="75000"/>
                  </a:schemeClr>
                </a:solidFill>
              </a:rPr>
              <a:t>Answer the following questions in pairs on MWBs:</a:t>
            </a:r>
          </a:p>
          <a:p>
            <a:pPr marL="0" indent="0">
              <a:buNone/>
            </a:pPr>
            <a:endParaRPr lang="en-GB" b="1" i="1" dirty="0">
              <a:solidFill>
                <a:schemeClr val="accent2">
                  <a:lumMod val="7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level of measurement is the data converted to for using the sign test?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experimental design must have been used for the sign test to be appropriate</a:t>
            </a:r>
            <a:r>
              <a:rPr lang="en-GB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You need to know if it is a one tailed or two tailed test.  How would you know this?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two categories are used in the sign test?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How is the value of ‘S’ calculated?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How is ‘N’ calculated?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It doesn’t matter which way round the calculation of S is done, as long as the same rule is followed for all of the data.  Is this true or false?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Does the value of S have to be         or          the critical value?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                                                   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18" t="33383" r="32568" b="28127"/>
          <a:stretch/>
        </p:blipFill>
        <p:spPr>
          <a:xfrm>
            <a:off x="4919797" y="5285508"/>
            <a:ext cx="429491" cy="45027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5033" y="5347853"/>
            <a:ext cx="325582" cy="325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64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The Sign Test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105400" cy="403914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en-GB" b="1" i="1" dirty="0">
              <a:solidFill>
                <a:schemeClr val="accent2">
                  <a:lumMod val="7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level of measurement is the data converted to for using the sign test?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experimental design must have been used for the sign test to be appropriate</a:t>
            </a:r>
            <a:r>
              <a:rPr lang="en-GB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You need to know if it is a one tailed or two tailed test.  How would you know this</a:t>
            </a:r>
            <a:r>
              <a:rPr lang="en-GB" dirty="0" smtClean="0"/>
              <a:t>?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two categories are used in the sign test?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How is the value of ‘S’ calculated?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How is ‘N’ calculated?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It doesn’t matter which way round the calculation of S is done, as long as the same rule is followed for all of the data.  Is this true or false?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Does the value of S have to be         or          the critical value?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                                                   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18" t="33383" r="32568" b="28127"/>
          <a:stretch/>
        </p:blipFill>
        <p:spPr>
          <a:xfrm>
            <a:off x="3730336" y="4854358"/>
            <a:ext cx="429491" cy="45027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0772" y="4916703"/>
            <a:ext cx="325582" cy="32558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234545" y="1905471"/>
            <a:ext cx="5119255" cy="4893647"/>
          </a:xfrm>
          <a:prstGeom prst="rect">
            <a:avLst/>
          </a:prstGeom>
          <a:solidFill>
            <a:srgbClr val="FFCC66"/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sz="2400" dirty="0" smtClean="0">
                <a:solidFill>
                  <a:schemeClr val="accent4">
                    <a:lumMod val="50000"/>
                  </a:schemeClr>
                </a:solidFill>
              </a:rPr>
              <a:t>Nominal</a:t>
            </a:r>
          </a:p>
          <a:p>
            <a:pPr marL="342900" indent="-342900">
              <a:buAutoNum type="arabicPeriod"/>
            </a:pPr>
            <a:r>
              <a:rPr lang="en-GB" sz="2400" dirty="0" smtClean="0">
                <a:solidFill>
                  <a:schemeClr val="accent4">
                    <a:lumMod val="50000"/>
                  </a:schemeClr>
                </a:solidFill>
              </a:rPr>
              <a:t>Repeated Measures </a:t>
            </a:r>
            <a:r>
              <a:rPr lang="en-GB" sz="2400" b="1" i="1" dirty="0" smtClean="0">
                <a:solidFill>
                  <a:schemeClr val="accent4">
                    <a:lumMod val="50000"/>
                  </a:schemeClr>
                </a:solidFill>
              </a:rPr>
              <a:t>or</a:t>
            </a:r>
            <a:r>
              <a:rPr lang="en-GB" sz="2400" dirty="0" smtClean="0">
                <a:solidFill>
                  <a:schemeClr val="accent4">
                    <a:lumMod val="50000"/>
                  </a:schemeClr>
                </a:solidFill>
              </a:rPr>
              <a:t> Matched </a:t>
            </a:r>
            <a:r>
              <a:rPr lang="en-GB" sz="2400" dirty="0" smtClean="0">
                <a:solidFill>
                  <a:schemeClr val="accent4">
                    <a:lumMod val="50000"/>
                  </a:schemeClr>
                </a:solidFill>
              </a:rPr>
              <a:t>Pairs</a:t>
            </a:r>
          </a:p>
          <a:p>
            <a:pPr marL="342900" indent="-342900">
              <a:buAutoNum type="arabicPeriod"/>
            </a:pPr>
            <a:r>
              <a:rPr lang="en-GB" sz="2400" dirty="0" smtClean="0">
                <a:solidFill>
                  <a:schemeClr val="accent4">
                    <a:lumMod val="50000"/>
                  </a:schemeClr>
                </a:solidFill>
              </a:rPr>
              <a:t>By whether a directional or non-directional hypothesis was used</a:t>
            </a:r>
            <a:endParaRPr lang="en-GB" sz="24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342900" indent="-342900">
              <a:buAutoNum type="arabicPeriod"/>
            </a:pPr>
            <a:r>
              <a:rPr lang="en-GB" sz="2400" dirty="0" smtClean="0">
                <a:solidFill>
                  <a:schemeClr val="accent4">
                    <a:lumMod val="50000"/>
                  </a:schemeClr>
                </a:solidFill>
              </a:rPr>
              <a:t>+ and –</a:t>
            </a:r>
          </a:p>
          <a:p>
            <a:pPr marL="342900" indent="-342900">
              <a:buAutoNum type="arabicPeriod"/>
            </a:pPr>
            <a:r>
              <a:rPr lang="en-GB" sz="2400" dirty="0" smtClean="0">
                <a:solidFill>
                  <a:schemeClr val="accent4">
                    <a:lumMod val="50000"/>
                  </a:schemeClr>
                </a:solidFill>
              </a:rPr>
              <a:t>By using the amount of the least occurring signs</a:t>
            </a:r>
          </a:p>
          <a:p>
            <a:pPr marL="342900" indent="-342900">
              <a:buAutoNum type="arabicPeriod"/>
            </a:pPr>
            <a:r>
              <a:rPr lang="en-GB" sz="2400" dirty="0" smtClean="0">
                <a:solidFill>
                  <a:schemeClr val="accent4">
                    <a:lumMod val="50000"/>
                  </a:schemeClr>
                </a:solidFill>
              </a:rPr>
              <a:t>By using the number of participants, minus any that did not show a difference in their scores</a:t>
            </a:r>
          </a:p>
          <a:p>
            <a:pPr marL="342900" indent="-342900">
              <a:buAutoNum type="arabicPeriod"/>
            </a:pPr>
            <a:r>
              <a:rPr lang="en-GB" sz="2400" dirty="0" smtClean="0">
                <a:solidFill>
                  <a:schemeClr val="accent4">
                    <a:lumMod val="50000"/>
                  </a:schemeClr>
                </a:solidFill>
              </a:rPr>
              <a:t>True</a:t>
            </a:r>
          </a:p>
          <a:p>
            <a:pPr marL="342900" indent="-342900">
              <a:buAutoNum type="arabicPeriod"/>
            </a:pPr>
            <a:r>
              <a:rPr lang="en-GB" sz="24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endParaRPr lang="en-GB" sz="2400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0437" y="6473536"/>
            <a:ext cx="325582" cy="325582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>
          <a:xfrm>
            <a:off x="838200" y="5597236"/>
            <a:ext cx="5105400" cy="1039091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Now, individually, have a go at the sign test worksheet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934362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666699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Starter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b="1" i="1" dirty="0" smtClean="0">
                <a:solidFill>
                  <a:srgbClr val="666699"/>
                </a:solidFill>
              </a:rPr>
              <a:t>Answer in pairs on MWBs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Sketch a normal distribution curve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Describe three key features of a normal distributed set of data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percentage of scores fall within one standard deviation of the mean?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percentage of scores fall within two standard deviations of the mean?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percentage of scores fall within three standard deviations of the mean?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Sketch a positively skewed set of data and draw three lines representing where the mean/median/mode fall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Sketch a negatively skewed set of data and draw a line representing where the mean/median/mode fall 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9362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666699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Starter Questions:  Answers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1.</a:t>
            </a:r>
            <a:r>
              <a:rPr lang="en-GB" dirty="0" smtClean="0">
                <a:solidFill>
                  <a:srgbClr val="666699"/>
                </a:solidFill>
              </a:rPr>
              <a:t> </a:t>
            </a:r>
            <a:r>
              <a:rPr lang="en-GB" dirty="0" smtClean="0"/>
              <a:t>Sketch a normal distribution curve</a:t>
            </a:r>
          </a:p>
          <a:p>
            <a:pPr marL="0" indent="0">
              <a:buNone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259" b="7483"/>
          <a:stretch/>
        </p:blipFill>
        <p:spPr>
          <a:xfrm>
            <a:off x="838200" y="2689180"/>
            <a:ext cx="8406974" cy="3487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690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666699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Starter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2. Describe three key features of a normal distributed set of data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>
                <a:solidFill>
                  <a:srgbClr val="7030A0"/>
                </a:solidFill>
              </a:rPr>
              <a:t>It is symmetrical, the data is distributed evenly around the mean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The mean, median and mode all directly in the middle of the data set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The ends of the curve do not touch the x axis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613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666699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Starter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3. What percentage of scores fall within one standard deviation of the mean?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>
                <a:solidFill>
                  <a:srgbClr val="7030A0"/>
                </a:solidFill>
              </a:rPr>
              <a:t>68%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4</a:t>
            </a:r>
            <a:r>
              <a:rPr lang="en-GB" dirty="0"/>
              <a:t>. What percentage of scores fall within two standard deviations of the mean</a:t>
            </a:r>
            <a:r>
              <a:rPr lang="en-GB" dirty="0" smtClean="0"/>
              <a:t>?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>
                <a:solidFill>
                  <a:srgbClr val="7030A0"/>
                </a:solidFill>
              </a:rPr>
              <a:t>95%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5. What </a:t>
            </a:r>
            <a:r>
              <a:rPr lang="en-GB" dirty="0"/>
              <a:t>percentage of scores fall within three standard deviations of the mean</a:t>
            </a:r>
            <a:r>
              <a:rPr lang="en-GB" dirty="0" smtClean="0"/>
              <a:t>?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>
                <a:solidFill>
                  <a:srgbClr val="7030A0"/>
                </a:solidFill>
              </a:rPr>
              <a:t>99%</a:t>
            </a:r>
            <a:endParaRPr lang="en-GB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1436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666699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Starter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6. Sketch a positively skewed set of data and draw three lines representing where the mean/median/mode fall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462" t="5566" b="14594"/>
          <a:stretch/>
        </p:blipFill>
        <p:spPr>
          <a:xfrm>
            <a:off x="3082834" y="2978330"/>
            <a:ext cx="5029200" cy="3644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605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666699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Starter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6. Sketch a </a:t>
            </a:r>
            <a:r>
              <a:rPr lang="en-GB" dirty="0" smtClean="0"/>
              <a:t>negatively</a:t>
            </a:r>
            <a:r>
              <a:rPr lang="en-GB" dirty="0" smtClean="0"/>
              <a:t> </a:t>
            </a:r>
            <a:r>
              <a:rPr lang="en-GB" dirty="0" smtClean="0"/>
              <a:t>skewed set of data and draw three lines representing where the mean/median/mode fall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4255" y="2880506"/>
            <a:ext cx="5019220" cy="3977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976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Remember as…</a:t>
            </a:r>
            <a:endParaRPr lang="en-GB" b="1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493"/>
          <a:stretch/>
        </p:blipFill>
        <p:spPr>
          <a:xfrm>
            <a:off x="2600375" y="2563164"/>
            <a:ext cx="7296050" cy="3024336"/>
          </a:xfrm>
        </p:spPr>
      </p:pic>
      <p:sp>
        <p:nvSpPr>
          <p:cNvPr id="3" name="Freeform 2"/>
          <p:cNvSpPr/>
          <p:nvPr/>
        </p:nvSpPr>
        <p:spPr>
          <a:xfrm>
            <a:off x="3006437" y="3616037"/>
            <a:ext cx="775855" cy="205441"/>
          </a:xfrm>
          <a:custGeom>
            <a:avLst/>
            <a:gdLst>
              <a:gd name="connsiteX0" fmla="*/ 0 w 775855"/>
              <a:gd name="connsiteY0" fmla="*/ 166255 h 205441"/>
              <a:gd name="connsiteX1" fmla="*/ 332509 w 775855"/>
              <a:gd name="connsiteY1" fmla="*/ 193964 h 205441"/>
              <a:gd name="connsiteX2" fmla="*/ 775855 w 775855"/>
              <a:gd name="connsiteY2" fmla="*/ 0 h 205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75855" h="205441">
                <a:moveTo>
                  <a:pt x="0" y="166255"/>
                </a:moveTo>
                <a:cubicBezTo>
                  <a:pt x="101600" y="193964"/>
                  <a:pt x="203200" y="221673"/>
                  <a:pt x="332509" y="193964"/>
                </a:cubicBezTo>
                <a:cubicBezTo>
                  <a:pt x="461818" y="166255"/>
                  <a:pt x="618836" y="83127"/>
                  <a:pt x="775855" y="0"/>
                </a:cubicBez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/>
          <p:cNvSpPr/>
          <p:nvPr/>
        </p:nvSpPr>
        <p:spPr>
          <a:xfrm>
            <a:off x="3503712" y="2852936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/>
          <p:cNvCxnSpPr/>
          <p:nvPr/>
        </p:nvCxnSpPr>
        <p:spPr>
          <a:xfrm>
            <a:off x="2600375" y="1958215"/>
            <a:ext cx="0" cy="280831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783632" y="4941169"/>
            <a:ext cx="5976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The whale is swimming back home, therefore  she is happy (positive)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  <a:solidFill>
            <a:srgbClr val="666699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Remember as…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299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Remember as…</a:t>
            </a:r>
            <a:endParaRPr lang="en-GB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902"/>
          <a:stretch/>
        </p:blipFill>
        <p:spPr>
          <a:xfrm>
            <a:off x="2428988" y="2239233"/>
            <a:ext cx="7583806" cy="2953963"/>
          </a:xfrm>
        </p:spPr>
      </p:pic>
      <p:cxnSp>
        <p:nvCxnSpPr>
          <p:cNvPr id="10" name="Straight Connector 9"/>
          <p:cNvCxnSpPr/>
          <p:nvPr/>
        </p:nvCxnSpPr>
        <p:spPr>
          <a:xfrm>
            <a:off x="3647728" y="2132856"/>
            <a:ext cx="0" cy="280831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10"/>
          <p:cNvSpPr/>
          <p:nvPr/>
        </p:nvSpPr>
        <p:spPr>
          <a:xfrm>
            <a:off x="8345192" y="4068403"/>
            <a:ext cx="757245" cy="439569"/>
          </a:xfrm>
          <a:custGeom>
            <a:avLst/>
            <a:gdLst>
              <a:gd name="connsiteX0" fmla="*/ 757245 w 757245"/>
              <a:gd name="connsiteY0" fmla="*/ 18689 h 439569"/>
              <a:gd name="connsiteX1" fmla="*/ 410882 w 757245"/>
              <a:gd name="connsiteY1" fmla="*/ 46398 h 439569"/>
              <a:gd name="connsiteX2" fmla="*/ 22954 w 757245"/>
              <a:gd name="connsiteY2" fmla="*/ 420471 h 439569"/>
              <a:gd name="connsiteX3" fmla="*/ 78373 w 757245"/>
              <a:gd name="connsiteY3" fmla="*/ 351198 h 439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7245" h="439569">
                <a:moveTo>
                  <a:pt x="757245" y="18689"/>
                </a:moveTo>
                <a:cubicBezTo>
                  <a:pt x="645254" y="-939"/>
                  <a:pt x="533264" y="-20566"/>
                  <a:pt x="410882" y="46398"/>
                </a:cubicBezTo>
                <a:cubicBezTo>
                  <a:pt x="288500" y="113362"/>
                  <a:pt x="78372" y="369671"/>
                  <a:pt x="22954" y="420471"/>
                </a:cubicBezTo>
                <a:cubicBezTo>
                  <a:pt x="-32464" y="471271"/>
                  <a:pt x="22954" y="411234"/>
                  <a:pt x="78373" y="351198"/>
                </a:cubicBez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8345192" y="3537012"/>
            <a:ext cx="127073" cy="18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3647728" y="5445225"/>
            <a:ext cx="5616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The whale is swimming back out to sea and therefore she is sad (negative)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  <a:solidFill>
            <a:srgbClr val="666699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Remember as…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541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1110</Words>
  <Application>Microsoft Office PowerPoint</Application>
  <PresentationFormat>Widescreen</PresentationFormat>
  <Paragraphs>136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Office Theme</vt:lpstr>
      <vt:lpstr>Quantitative Analysis</vt:lpstr>
      <vt:lpstr>Starter Questions</vt:lpstr>
      <vt:lpstr>Starter Questions:  Answers</vt:lpstr>
      <vt:lpstr>Starter Questions</vt:lpstr>
      <vt:lpstr>Starter Questions</vt:lpstr>
      <vt:lpstr>Starter Questions</vt:lpstr>
      <vt:lpstr>Starter Questions</vt:lpstr>
      <vt:lpstr>Remember as…</vt:lpstr>
      <vt:lpstr>Remember as…</vt:lpstr>
      <vt:lpstr>Skewed distributions</vt:lpstr>
      <vt:lpstr>Introduction to statistics</vt:lpstr>
      <vt:lpstr>Statistics: Descriptive vs Inferential  What is the difference?</vt:lpstr>
      <vt:lpstr>Levels of Measurement</vt:lpstr>
      <vt:lpstr>Levels of Measurement:  Answers</vt:lpstr>
      <vt:lpstr>The Sign Test</vt:lpstr>
      <vt:lpstr>The Sign Test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Quantitative Analysis</dc:title>
  <dc:creator>Stacey Marks</dc:creator>
  <cp:lastModifiedBy>Stacey Marks</cp:lastModifiedBy>
  <cp:revision>63</cp:revision>
  <dcterms:created xsi:type="dcterms:W3CDTF">2019-05-01T10:28:21Z</dcterms:created>
  <dcterms:modified xsi:type="dcterms:W3CDTF">2019-05-07T15:08:17Z</dcterms:modified>
</cp:coreProperties>
</file>