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75" r:id="rId7"/>
    <p:sldId id="262" r:id="rId8"/>
    <p:sldId id="263" r:id="rId9"/>
    <p:sldId id="264" r:id="rId10"/>
    <p:sldId id="265" r:id="rId11"/>
    <p:sldId id="266" r:id="rId12"/>
    <p:sldId id="267" r:id="rId13"/>
    <p:sldId id="268" r:id="rId14"/>
    <p:sldId id="273" r:id="rId15"/>
    <p:sldId id="279" r:id="rId16"/>
    <p:sldId id="281" r:id="rId17"/>
    <p:sldId id="288" r:id="rId18"/>
    <p:sldId id="282" r:id="rId19"/>
    <p:sldId id="283" r:id="rId20"/>
    <p:sldId id="284" r:id="rId21"/>
    <p:sldId id="285" r:id="rId22"/>
    <p:sldId id="28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1583CC08-763F-486E-81A4-B8D64403A626}" type="datetimeFigureOut">
              <a:rPr lang="en-GB" smtClean="0"/>
              <a:t>29/09/2020</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1CBA265-7CE3-4D35-B1AC-8AF854B373ED}" type="slidenum">
              <a:rPr lang="en-GB" smtClean="0"/>
              <a:t>‹#›</a:t>
            </a:fld>
            <a:endParaRPr lang="en-GB"/>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583CC08-763F-486E-81A4-B8D64403A626}" type="datetimeFigureOut">
              <a:rPr lang="en-GB" smtClean="0"/>
              <a:t>29/09/2020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CBA265-7CE3-4D35-B1AC-8AF854B373ED}"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583CC08-763F-486E-81A4-B8D64403A626}" type="datetimeFigureOut">
              <a:rPr lang="en-GB" smtClean="0"/>
              <a:t>29/09/2020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CBA265-7CE3-4D35-B1AC-8AF854B373ED}"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1583CC08-763F-486E-81A4-B8D64403A626}" type="datetimeFigureOut">
              <a:rPr lang="en-GB" smtClean="0"/>
              <a:t>29/09/2020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CBA265-7CE3-4D35-B1AC-8AF854B373ED}" type="slidenum">
              <a:rPr lang="en-GB" smtClean="0"/>
              <a:t>‹#›</a:t>
            </a:fld>
            <a:endParaRPr lang="en-GB"/>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583CC08-763F-486E-81A4-B8D64403A626}" type="datetimeFigureOut">
              <a:rPr lang="en-GB" smtClean="0"/>
              <a:t>29/09/2020</a:t>
            </a:fld>
            <a:endParaRPr lang="en-GB"/>
          </a:p>
        </p:txBody>
      </p:sp>
      <p:sp>
        <p:nvSpPr>
          <p:cNvPr id="5" name="Footer Placeholder 4"/>
          <p:cNvSpPr>
            <a:spLocks noGrp="1"/>
          </p:cNvSpPr>
          <p:nvPr>
            <p:ph type="ftr" sz="quarter" idx="11"/>
          </p:nvPr>
        </p:nvSpPr>
        <p:spPr>
          <a:xfrm>
            <a:off x="800100" y="6172200"/>
            <a:ext cx="4000500" cy="457200"/>
          </a:xfrm>
        </p:spPr>
        <p:txBody>
          <a:bodyPr/>
          <a:lstStyle/>
          <a:p>
            <a:endParaRPr lang="en-GB"/>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41CBA265-7CE3-4D35-B1AC-8AF854B373ED}"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1583CC08-763F-486E-81A4-B8D64403A626}" type="datetimeFigureOut">
              <a:rPr lang="en-GB" smtClean="0"/>
              <a:t>29/09/2020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CBA265-7CE3-4D35-B1AC-8AF854B373ED}" type="slidenum">
              <a:rPr lang="en-GB" smtClean="0"/>
              <a:t>‹#›</a:t>
            </a:fld>
            <a:endParaRPr lang="en-GB"/>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1583CC08-763F-486E-81A4-B8D64403A626}" type="datetimeFigureOut">
              <a:rPr lang="en-GB" smtClean="0"/>
              <a:t>29/09/2020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1CBA265-7CE3-4D35-B1AC-8AF854B373ED}" type="slidenum">
              <a:rPr lang="en-GB" smtClean="0"/>
              <a:t>‹#›</a:t>
            </a:fld>
            <a:endParaRPr lang="en-GB"/>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583CC08-763F-486E-81A4-B8D64403A626}" type="datetimeFigureOut">
              <a:rPr lang="en-GB" smtClean="0"/>
              <a:t>29/09/2020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1CBA265-7CE3-4D35-B1AC-8AF854B373ED}"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83CC08-763F-486E-81A4-B8D64403A626}" type="datetimeFigureOut">
              <a:rPr lang="en-GB" smtClean="0"/>
              <a:t>29/09/2020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1CBA265-7CE3-4D35-B1AC-8AF854B373ED}"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583CC08-763F-486E-81A4-B8D64403A626}" type="datetimeFigureOut">
              <a:rPr lang="en-GB" smtClean="0"/>
              <a:t>29/09/2020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CBA265-7CE3-4D35-B1AC-8AF854B373ED}" type="slidenum">
              <a:rPr lang="en-GB" smtClean="0"/>
              <a:t>‹#›</a:t>
            </a:fld>
            <a:endParaRPr lang="en-GB"/>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583CC08-763F-486E-81A4-B8D64403A626}" type="datetimeFigureOut">
              <a:rPr lang="en-GB" smtClean="0"/>
              <a:t>29/09/2020</a:t>
            </a:fld>
            <a:endParaRPr lang="en-GB"/>
          </a:p>
        </p:txBody>
      </p:sp>
      <p:sp>
        <p:nvSpPr>
          <p:cNvPr id="6" name="Footer Placeholder 5"/>
          <p:cNvSpPr>
            <a:spLocks noGrp="1"/>
          </p:cNvSpPr>
          <p:nvPr>
            <p:ph type="ftr" sz="quarter" idx="11"/>
          </p:nvPr>
        </p:nvSpPr>
        <p:spPr>
          <a:xfrm>
            <a:off x="914400" y="6172200"/>
            <a:ext cx="3886200" cy="457200"/>
          </a:xfrm>
        </p:spPr>
        <p:txBody>
          <a:bodyPr/>
          <a:lstStyle/>
          <a:p>
            <a:endParaRPr lang="en-GB"/>
          </a:p>
        </p:txBody>
      </p:sp>
      <p:sp>
        <p:nvSpPr>
          <p:cNvPr id="7" name="Slide Number Placeholder 6"/>
          <p:cNvSpPr>
            <a:spLocks noGrp="1"/>
          </p:cNvSpPr>
          <p:nvPr>
            <p:ph type="sldNum" sz="quarter" idx="12"/>
          </p:nvPr>
        </p:nvSpPr>
        <p:spPr>
          <a:xfrm>
            <a:off x="146304" y="6208776"/>
            <a:ext cx="457200" cy="457200"/>
          </a:xfrm>
        </p:spPr>
        <p:txBody>
          <a:bodyPr/>
          <a:lstStyle/>
          <a:p>
            <a:fld id="{41CBA265-7CE3-4D35-B1AC-8AF854B373ED}" type="slidenum">
              <a:rPr lang="en-GB" smtClean="0"/>
              <a:t>‹#›</a:t>
            </a:fld>
            <a:endParaRPr lang="en-GB"/>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583CC08-763F-486E-81A4-B8D64403A626}" type="datetimeFigureOut">
              <a:rPr lang="en-GB" smtClean="0"/>
              <a:t>29/09/2020</a:t>
            </a:fld>
            <a:endParaRPr lang="en-GB"/>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GB"/>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1CBA265-7CE3-4D35-B1AC-8AF854B373ED}"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NyDDyT1lDhA"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Explaining%20Asch's%20results.notebook"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dirty="0" err="1"/>
              <a:t>Sherif</a:t>
            </a:r>
            <a:r>
              <a:rPr lang="en-GB" dirty="0"/>
              <a:t> &amp; Asch</a:t>
            </a:r>
          </a:p>
        </p:txBody>
      </p:sp>
      <p:sp>
        <p:nvSpPr>
          <p:cNvPr id="2" name="Title 1"/>
          <p:cNvSpPr>
            <a:spLocks noGrp="1"/>
          </p:cNvSpPr>
          <p:nvPr>
            <p:ph type="ctrTitle"/>
          </p:nvPr>
        </p:nvSpPr>
        <p:spPr/>
        <p:txBody>
          <a:bodyPr/>
          <a:lstStyle/>
          <a:p>
            <a:r>
              <a:rPr lang="en-GB" dirty="0"/>
              <a:t>Studies of Conformity</a:t>
            </a:r>
          </a:p>
        </p:txBody>
      </p:sp>
    </p:spTree>
    <p:extLst>
      <p:ext uri="{BB962C8B-B14F-4D97-AF65-F5344CB8AC3E}">
        <p14:creationId xmlns:p14="http://schemas.microsoft.com/office/powerpoint/2010/main" val="2702103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Evaluation of </a:t>
            </a:r>
            <a:r>
              <a:rPr lang="en-GB" dirty="0" err="1"/>
              <a:t>Sherif’s</a:t>
            </a:r>
            <a:r>
              <a:rPr lang="en-GB" dirty="0"/>
              <a:t> study</a:t>
            </a:r>
          </a:p>
        </p:txBody>
      </p:sp>
      <p:sp>
        <p:nvSpPr>
          <p:cNvPr id="3" name="Content Placeholder 2"/>
          <p:cNvSpPr>
            <a:spLocks noGrp="1"/>
          </p:cNvSpPr>
          <p:nvPr>
            <p:ph sz="quarter" idx="1"/>
          </p:nvPr>
        </p:nvSpPr>
        <p:spPr/>
        <p:txBody>
          <a:bodyPr/>
          <a:lstStyle/>
          <a:p>
            <a:pPr marL="0" indent="0">
              <a:buNone/>
            </a:pPr>
            <a:r>
              <a:rPr lang="en-GB" dirty="0"/>
              <a:t>The procedure is well controlled</a:t>
            </a:r>
          </a:p>
          <a:p>
            <a:pPr marL="0" indent="0">
              <a:buNone/>
            </a:pPr>
            <a:endParaRPr lang="en-GB" dirty="0"/>
          </a:p>
          <a:p>
            <a:pPr marL="0" indent="0">
              <a:buNone/>
            </a:pPr>
            <a:r>
              <a:rPr lang="en-GB" b="1" i="1" dirty="0"/>
              <a:t>Why is this an advantage in this study?  (Be specific, not generic)</a:t>
            </a:r>
          </a:p>
        </p:txBody>
      </p:sp>
    </p:spTree>
    <p:extLst>
      <p:ext uri="{BB962C8B-B14F-4D97-AF65-F5344CB8AC3E}">
        <p14:creationId xmlns:p14="http://schemas.microsoft.com/office/powerpoint/2010/main" val="3911957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pPr marL="0" indent="0">
              <a:buNone/>
            </a:pPr>
            <a:r>
              <a:rPr lang="en-GB" dirty="0"/>
              <a:t>The task used by </a:t>
            </a:r>
            <a:r>
              <a:rPr lang="en-GB" dirty="0" err="1"/>
              <a:t>Sherif</a:t>
            </a:r>
            <a:r>
              <a:rPr lang="en-GB" dirty="0"/>
              <a:t> is far from an everyday task that represents everyday life. It is hard to imagine that people would often discuss how far a point of light appears to be moving in a darkened room, and so the study lacks ecological validity</a:t>
            </a:r>
          </a:p>
          <a:p>
            <a:pPr marL="0" indent="0">
              <a:buNone/>
            </a:pPr>
            <a:endParaRPr lang="en-GB" dirty="0"/>
          </a:p>
          <a:p>
            <a:pPr marL="0" indent="0">
              <a:buNone/>
            </a:pPr>
            <a:r>
              <a:rPr lang="en-GB" b="1" i="1" dirty="0"/>
              <a:t>How might the artificiality of the study affect the results?  Be specific</a:t>
            </a:r>
          </a:p>
        </p:txBody>
      </p:sp>
    </p:spTree>
    <p:extLst>
      <p:ext uri="{BB962C8B-B14F-4D97-AF65-F5344CB8AC3E}">
        <p14:creationId xmlns:p14="http://schemas.microsoft.com/office/powerpoint/2010/main" val="768166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Asch’s study of conformity</a:t>
            </a:r>
          </a:p>
        </p:txBody>
      </p:sp>
      <p:sp>
        <p:nvSpPr>
          <p:cNvPr id="3" name="Content Placeholder 2"/>
          <p:cNvSpPr>
            <a:spLocks noGrp="1"/>
          </p:cNvSpPr>
          <p:nvPr>
            <p:ph sz="quarter" idx="1"/>
          </p:nvPr>
        </p:nvSpPr>
        <p:spPr/>
        <p:txBody>
          <a:bodyPr>
            <a:normAutofit fontScale="92500" lnSpcReduction="10000"/>
          </a:bodyPr>
          <a:lstStyle/>
          <a:p>
            <a:pPr marL="0" indent="0">
              <a:buNone/>
            </a:pPr>
            <a:r>
              <a:rPr lang="en-GB" dirty="0"/>
              <a:t>Go up to the big whiteboards, in </a:t>
            </a:r>
            <a:r>
              <a:rPr lang="en-GB"/>
              <a:t>your groups, </a:t>
            </a:r>
            <a:r>
              <a:rPr lang="en-GB" dirty="0"/>
              <a:t>and write as much as you can remember about Asch’s study of conformity.  You should include:</a:t>
            </a:r>
          </a:p>
          <a:p>
            <a:pPr marL="0" indent="0">
              <a:buNone/>
            </a:pPr>
            <a:endParaRPr lang="en-GB" dirty="0"/>
          </a:p>
          <a:p>
            <a:r>
              <a:rPr lang="en-GB" dirty="0"/>
              <a:t>The aim of the study</a:t>
            </a:r>
          </a:p>
          <a:p>
            <a:r>
              <a:rPr lang="en-GB" dirty="0"/>
              <a:t>A diagram to show how the study was carried out</a:t>
            </a:r>
          </a:p>
          <a:p>
            <a:r>
              <a:rPr lang="en-GB" dirty="0"/>
              <a:t>What the task involved</a:t>
            </a:r>
          </a:p>
          <a:p>
            <a:r>
              <a:rPr lang="en-GB" dirty="0"/>
              <a:t>The results</a:t>
            </a:r>
          </a:p>
          <a:p>
            <a:r>
              <a:rPr lang="en-GB" dirty="0"/>
              <a:t>The conclusion</a:t>
            </a:r>
          </a:p>
          <a:p>
            <a:endParaRPr lang="en-GB" dirty="0"/>
          </a:p>
          <a:p>
            <a:r>
              <a:rPr lang="en-GB" dirty="0">
                <a:hlinkClick r:id="rId2"/>
              </a:rPr>
              <a:t>https://www.youtube.com/watch?v=NyDDyT1lDhA</a:t>
            </a:r>
            <a:endParaRPr lang="en-GB" dirty="0"/>
          </a:p>
          <a:p>
            <a:endParaRPr lang="en-GB" dirty="0"/>
          </a:p>
          <a:p>
            <a:endParaRPr lang="en-GB" dirty="0"/>
          </a:p>
        </p:txBody>
      </p:sp>
    </p:spTree>
    <p:extLst>
      <p:ext uri="{BB962C8B-B14F-4D97-AF65-F5344CB8AC3E}">
        <p14:creationId xmlns:p14="http://schemas.microsoft.com/office/powerpoint/2010/main" val="28505356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Asch’s study of conformity</a:t>
            </a:r>
          </a:p>
        </p:txBody>
      </p:sp>
      <p:sp>
        <p:nvSpPr>
          <p:cNvPr id="3" name="Content Placeholder 2"/>
          <p:cNvSpPr>
            <a:spLocks noGrp="1"/>
          </p:cNvSpPr>
          <p:nvPr>
            <p:ph sz="quarter" idx="1"/>
          </p:nvPr>
        </p:nvSpPr>
        <p:spPr/>
        <p:txBody>
          <a:bodyPr/>
          <a:lstStyle/>
          <a:p>
            <a:pPr marL="0" indent="0">
              <a:buNone/>
            </a:pPr>
            <a:r>
              <a:rPr lang="en-GB" dirty="0"/>
              <a:t>The general rate of conformity across trials was 32%</a:t>
            </a:r>
          </a:p>
          <a:p>
            <a:pPr marL="0" indent="0">
              <a:buNone/>
            </a:pPr>
            <a:endParaRPr lang="en-GB" dirty="0"/>
          </a:p>
          <a:p>
            <a:pPr marL="0" indent="0">
              <a:buNone/>
            </a:pPr>
            <a:r>
              <a:rPr lang="en-GB" dirty="0"/>
              <a:t>What does this figure mean?</a:t>
            </a:r>
          </a:p>
          <a:p>
            <a:pPr marL="0" indent="0">
              <a:buNone/>
            </a:pPr>
            <a:endParaRPr lang="en-GB" dirty="0"/>
          </a:p>
          <a:p>
            <a:pPr marL="0" indent="0">
              <a:buNone/>
            </a:pPr>
            <a:r>
              <a:rPr lang="en-GB" dirty="0"/>
              <a:t>We are going to look at a fictitious replication of Asch’s procedure which will help us understand the relevance of the results</a:t>
            </a:r>
          </a:p>
          <a:p>
            <a:pPr marL="0" indent="0">
              <a:buNone/>
            </a:pPr>
            <a:endParaRPr lang="en-GB" dirty="0"/>
          </a:p>
          <a:p>
            <a:pPr marL="0" indent="0">
              <a:buNone/>
            </a:pPr>
            <a:endParaRPr lang="en-GB" dirty="0"/>
          </a:p>
          <a:p>
            <a:pPr marL="0" indent="0">
              <a:buNone/>
            </a:pPr>
            <a:endParaRPr lang="en-GB" dirty="0"/>
          </a:p>
        </p:txBody>
      </p:sp>
      <p:sp>
        <p:nvSpPr>
          <p:cNvPr id="4" name="Rounded Rectangle 3">
            <a:hlinkClick r:id="rId2" action="ppaction://hlinkfile"/>
          </p:cNvPr>
          <p:cNvSpPr/>
          <p:nvPr/>
        </p:nvSpPr>
        <p:spPr>
          <a:xfrm>
            <a:off x="3131840" y="4900883"/>
            <a:ext cx="2232248" cy="14401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Explanation of Asch’s results</a:t>
            </a:r>
          </a:p>
        </p:txBody>
      </p:sp>
    </p:spTree>
    <p:extLst>
      <p:ext uri="{BB962C8B-B14F-4D97-AF65-F5344CB8AC3E}">
        <p14:creationId xmlns:p14="http://schemas.microsoft.com/office/powerpoint/2010/main" val="16071477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What do Asch’s results suggest about conformity?</a:t>
            </a:r>
          </a:p>
        </p:txBody>
      </p:sp>
      <p:sp>
        <p:nvSpPr>
          <p:cNvPr id="3" name="Content Placeholder 2"/>
          <p:cNvSpPr>
            <a:spLocks noGrp="1"/>
          </p:cNvSpPr>
          <p:nvPr>
            <p:ph sz="quarter" idx="1"/>
          </p:nvPr>
        </p:nvSpPr>
        <p:spPr/>
        <p:txBody>
          <a:bodyPr/>
          <a:lstStyle/>
          <a:p>
            <a:pPr marL="0" indent="0">
              <a:buNone/>
            </a:pPr>
            <a:endParaRPr lang="en-GB" dirty="0"/>
          </a:p>
          <a:p>
            <a:pPr marL="0" indent="0">
              <a:buNone/>
            </a:pPr>
            <a:r>
              <a:rPr lang="en-GB" dirty="0"/>
              <a:t>Answer these questions on mini whiteboards:</a:t>
            </a:r>
          </a:p>
          <a:p>
            <a:pPr marL="0" indent="0">
              <a:buNone/>
            </a:pPr>
            <a:endParaRPr lang="en-GB" dirty="0"/>
          </a:p>
          <a:p>
            <a:pPr marL="514350" indent="-514350">
              <a:buFont typeface="+mj-lt"/>
              <a:buAutoNum type="arabicPeriod"/>
            </a:pPr>
            <a:r>
              <a:rPr lang="en-GB" dirty="0"/>
              <a:t>Is Asch’s study a demonstration of informational or normative social influence? (be prepared to give a reason for your answer)</a:t>
            </a:r>
          </a:p>
          <a:p>
            <a:pPr marL="514350" indent="-514350">
              <a:buFont typeface="+mj-lt"/>
              <a:buAutoNum type="arabicPeriod"/>
            </a:pPr>
            <a:endParaRPr lang="en-GB" dirty="0"/>
          </a:p>
          <a:p>
            <a:pPr marL="514350" indent="-514350">
              <a:buFont typeface="+mj-lt"/>
              <a:buAutoNum type="arabicPeriod"/>
            </a:pPr>
            <a:r>
              <a:rPr lang="en-GB" dirty="0"/>
              <a:t>Which type of conformity is demonstrated in the Asch procedure (be prepared to give a reason for your answer)</a:t>
            </a:r>
          </a:p>
        </p:txBody>
      </p:sp>
    </p:spTree>
    <p:extLst>
      <p:ext uri="{BB962C8B-B14F-4D97-AF65-F5344CB8AC3E}">
        <p14:creationId xmlns:p14="http://schemas.microsoft.com/office/powerpoint/2010/main" val="1405556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566928" indent="-457200"/>
            <a:r>
              <a:rPr lang="en-GB" dirty="0"/>
              <a:t>We’re going to introduce you to writing a 16 mark essay and instruct you in how to structure one.</a:t>
            </a:r>
          </a:p>
          <a:p>
            <a:pPr marL="109728" indent="0">
              <a:buNone/>
            </a:pPr>
            <a:endParaRPr lang="en-GB" dirty="0"/>
          </a:p>
          <a:p>
            <a:pPr marL="566928" indent="-457200"/>
            <a:r>
              <a:rPr lang="en-GB" dirty="0"/>
              <a:t>16 marks is the most marks that will be allocated to a single question.  A question worth 16 marks will always be an essay question.  You may get as many as 4 16 mark essays in a paper (each paper is out of 96 marks)</a:t>
            </a:r>
          </a:p>
          <a:p>
            <a:pPr marL="109728" indent="0">
              <a:buNone/>
            </a:pPr>
            <a:endParaRPr lang="en-GB" dirty="0"/>
          </a:p>
          <a:p>
            <a:pPr marL="566928" indent="-457200"/>
            <a:r>
              <a:rPr lang="en-GB" dirty="0"/>
              <a:t>They come in different formats, but just for first one. We’ll start with a very straight forward question</a:t>
            </a:r>
          </a:p>
          <a:p>
            <a:pPr marL="109728" indent="0">
              <a:buNone/>
            </a:pPr>
            <a:endParaRPr lang="en-GB" dirty="0"/>
          </a:p>
          <a:p>
            <a:pPr marL="109728" indent="0">
              <a:buNone/>
            </a:pPr>
            <a:r>
              <a:rPr lang="en-GB" dirty="0"/>
              <a:t>“Outline and evaluate explanations of conformity” 16 marks</a:t>
            </a:r>
          </a:p>
          <a:p>
            <a:pPr marL="109728" indent="0">
              <a:buNone/>
            </a:pPr>
            <a:endParaRPr lang="en-GB" dirty="0"/>
          </a:p>
        </p:txBody>
      </p:sp>
      <p:sp>
        <p:nvSpPr>
          <p:cNvPr id="3" name="Title 2"/>
          <p:cNvSpPr>
            <a:spLocks noGrp="1"/>
          </p:cNvSpPr>
          <p:nvPr>
            <p:ph type="title"/>
          </p:nvPr>
        </p:nvSpPr>
        <p:spPr/>
        <p:txBody>
          <a:bodyPr/>
          <a:lstStyle/>
          <a:p>
            <a:r>
              <a:rPr lang="en-GB" dirty="0"/>
              <a:t>Your first 16 mark essay</a:t>
            </a:r>
          </a:p>
        </p:txBody>
      </p:sp>
    </p:spTree>
    <p:extLst>
      <p:ext uri="{BB962C8B-B14F-4D97-AF65-F5344CB8AC3E}">
        <p14:creationId xmlns:p14="http://schemas.microsoft.com/office/powerpoint/2010/main" val="116628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basic structure of essays</a:t>
            </a:r>
          </a:p>
        </p:txBody>
      </p:sp>
      <p:sp>
        <p:nvSpPr>
          <p:cNvPr id="3" name="Content Placeholder 2"/>
          <p:cNvSpPr>
            <a:spLocks noGrp="1"/>
          </p:cNvSpPr>
          <p:nvPr>
            <p:ph sz="quarter" idx="1"/>
          </p:nvPr>
        </p:nvSpPr>
        <p:spPr>
          <a:xfrm>
            <a:off x="683568" y="1628800"/>
            <a:ext cx="7772400" cy="4572000"/>
          </a:xfrm>
        </p:spPr>
        <p:txBody>
          <a:bodyPr>
            <a:normAutofit fontScale="92500" lnSpcReduction="20000"/>
          </a:bodyPr>
          <a:lstStyle/>
          <a:p>
            <a:r>
              <a:rPr lang="en-GB" dirty="0"/>
              <a:t>In any essay, one third of the marks is available for </a:t>
            </a:r>
            <a:r>
              <a:rPr lang="en-GB" sz="2800" b="1" dirty="0">
                <a:solidFill>
                  <a:srgbClr val="FF0000"/>
                </a:solidFill>
              </a:rPr>
              <a:t>AO1 </a:t>
            </a:r>
            <a:r>
              <a:rPr lang="en-GB" dirty="0"/>
              <a:t>information</a:t>
            </a:r>
          </a:p>
          <a:p>
            <a:r>
              <a:rPr lang="en-GB" dirty="0"/>
              <a:t>This means that in a 16 mark essay, 6 marks are available for this</a:t>
            </a:r>
          </a:p>
          <a:p>
            <a:r>
              <a:rPr lang="en-GB" b="1" dirty="0">
                <a:solidFill>
                  <a:srgbClr val="FF0000"/>
                </a:solidFill>
              </a:rPr>
              <a:t>AO1</a:t>
            </a:r>
            <a:r>
              <a:rPr lang="en-GB" dirty="0"/>
              <a:t> refers to outlines and descriptions of concepts, theories, or studies</a:t>
            </a:r>
          </a:p>
          <a:p>
            <a:endParaRPr lang="en-GB" dirty="0"/>
          </a:p>
          <a:p>
            <a:pPr marL="0" indent="0">
              <a:buNone/>
            </a:pPr>
            <a:r>
              <a:rPr lang="en-GB" b="1" i="1" dirty="0"/>
              <a:t>On MWBs, what information that we have looked at in this topic so far would count as AO1 information?</a:t>
            </a:r>
          </a:p>
          <a:p>
            <a:pPr marL="0" indent="0">
              <a:buNone/>
            </a:pPr>
            <a:endParaRPr lang="en-GB" b="1" i="1" dirty="0"/>
          </a:p>
          <a:p>
            <a:pPr lvl="2"/>
            <a:r>
              <a:rPr lang="en-GB" b="1" i="1" dirty="0">
                <a:solidFill>
                  <a:schemeClr val="accent4">
                    <a:lumMod val="75000"/>
                  </a:schemeClr>
                </a:solidFill>
              </a:rPr>
              <a:t>Explanations of conformity</a:t>
            </a:r>
          </a:p>
          <a:p>
            <a:pPr lvl="2"/>
            <a:r>
              <a:rPr lang="en-GB" b="1" i="1" dirty="0">
                <a:solidFill>
                  <a:schemeClr val="accent4">
                    <a:lumMod val="75000"/>
                  </a:schemeClr>
                </a:solidFill>
              </a:rPr>
              <a:t>Types of conformity</a:t>
            </a:r>
          </a:p>
          <a:p>
            <a:pPr lvl="2"/>
            <a:r>
              <a:rPr lang="en-GB" b="1" i="1" dirty="0" err="1">
                <a:solidFill>
                  <a:schemeClr val="accent4">
                    <a:lumMod val="75000"/>
                  </a:schemeClr>
                </a:solidFill>
              </a:rPr>
              <a:t>Sherif’s</a:t>
            </a:r>
            <a:r>
              <a:rPr lang="en-GB" b="1" i="1" dirty="0">
                <a:solidFill>
                  <a:schemeClr val="accent4">
                    <a:lumMod val="75000"/>
                  </a:schemeClr>
                </a:solidFill>
              </a:rPr>
              <a:t> study of conformity</a:t>
            </a:r>
          </a:p>
          <a:p>
            <a:pPr lvl="2"/>
            <a:r>
              <a:rPr lang="en-GB" b="1" i="1" dirty="0">
                <a:solidFill>
                  <a:schemeClr val="accent4">
                    <a:lumMod val="75000"/>
                  </a:schemeClr>
                </a:solidFill>
              </a:rPr>
              <a:t>Asch’s study of conformity</a:t>
            </a:r>
          </a:p>
        </p:txBody>
      </p:sp>
    </p:spTree>
    <p:extLst>
      <p:ext uri="{BB962C8B-B14F-4D97-AF65-F5344CB8AC3E}">
        <p14:creationId xmlns:p14="http://schemas.microsoft.com/office/powerpoint/2010/main" val="3811172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basic structure of essays</a:t>
            </a:r>
          </a:p>
        </p:txBody>
      </p:sp>
      <p:sp>
        <p:nvSpPr>
          <p:cNvPr id="3" name="Content Placeholder 2"/>
          <p:cNvSpPr>
            <a:spLocks noGrp="1"/>
          </p:cNvSpPr>
          <p:nvPr>
            <p:ph sz="quarter" idx="1"/>
          </p:nvPr>
        </p:nvSpPr>
        <p:spPr/>
        <p:txBody>
          <a:bodyPr>
            <a:normAutofit fontScale="77500" lnSpcReduction="20000"/>
          </a:bodyPr>
          <a:lstStyle/>
          <a:p>
            <a:pPr marL="0" indent="0">
              <a:buNone/>
            </a:pPr>
            <a:r>
              <a:rPr lang="en-GB" dirty="0"/>
              <a:t>What information are we going to use for our outline (AO1)?</a:t>
            </a:r>
          </a:p>
          <a:p>
            <a:pPr marL="0" indent="0">
              <a:buNone/>
            </a:pPr>
            <a:endParaRPr lang="en-GB" dirty="0"/>
          </a:p>
          <a:p>
            <a:r>
              <a:rPr lang="en-GB" b="1" dirty="0">
                <a:solidFill>
                  <a:srgbClr val="FF0000"/>
                </a:solidFill>
              </a:rPr>
              <a:t>Informational social influence</a:t>
            </a:r>
          </a:p>
          <a:p>
            <a:r>
              <a:rPr lang="en-GB" b="1" dirty="0">
                <a:solidFill>
                  <a:srgbClr val="FF0000"/>
                </a:solidFill>
              </a:rPr>
              <a:t>Normative social influence</a:t>
            </a:r>
          </a:p>
          <a:p>
            <a:endParaRPr lang="en-GB" b="1" dirty="0">
              <a:solidFill>
                <a:srgbClr val="FF0000"/>
              </a:solidFill>
            </a:endParaRPr>
          </a:p>
          <a:p>
            <a:pPr marL="0" indent="0">
              <a:buNone/>
            </a:pPr>
            <a:r>
              <a:rPr lang="en-GB" dirty="0"/>
              <a:t>Now see if you can complete a bullet point plan for the AO1 part of the essay.  Think about:</a:t>
            </a:r>
          </a:p>
          <a:p>
            <a:pPr marL="0" indent="0">
              <a:buNone/>
            </a:pPr>
            <a:endParaRPr lang="en-GB" b="1" dirty="0"/>
          </a:p>
          <a:p>
            <a:r>
              <a:rPr lang="en-GB" b="1" dirty="0"/>
              <a:t>What is informational social influence?</a:t>
            </a:r>
          </a:p>
          <a:p>
            <a:r>
              <a:rPr lang="en-GB" b="1" dirty="0"/>
              <a:t>When is it likely to occur?</a:t>
            </a:r>
          </a:p>
          <a:p>
            <a:r>
              <a:rPr lang="en-GB" b="1" dirty="0"/>
              <a:t>What type of conformity does it usually lead to?</a:t>
            </a:r>
          </a:p>
          <a:p>
            <a:r>
              <a:rPr lang="en-GB" b="1" dirty="0"/>
              <a:t>Give an example</a:t>
            </a:r>
          </a:p>
          <a:p>
            <a:pPr marL="0" indent="0">
              <a:buNone/>
            </a:pPr>
            <a:endParaRPr lang="en-GB" b="1" dirty="0"/>
          </a:p>
          <a:p>
            <a:pPr marL="0" indent="0">
              <a:buNone/>
            </a:pPr>
            <a:r>
              <a:rPr lang="en-GB" sz="3300" b="1" i="1" dirty="0"/>
              <a:t>Now do the same for normative social influence</a:t>
            </a:r>
          </a:p>
        </p:txBody>
      </p:sp>
    </p:spTree>
    <p:extLst>
      <p:ext uri="{BB962C8B-B14F-4D97-AF65-F5344CB8AC3E}">
        <p14:creationId xmlns:p14="http://schemas.microsoft.com/office/powerpoint/2010/main" val="1230645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5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500"/>
                                        <p:tgtEl>
                                          <p:spTgt spid="3">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fade">
                                      <p:cBhvr>
                                        <p:cTn id="4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basic structure of essays</a:t>
            </a:r>
          </a:p>
        </p:txBody>
      </p:sp>
      <p:sp>
        <p:nvSpPr>
          <p:cNvPr id="3" name="Content Placeholder 2"/>
          <p:cNvSpPr>
            <a:spLocks noGrp="1"/>
          </p:cNvSpPr>
          <p:nvPr>
            <p:ph sz="quarter" idx="1"/>
          </p:nvPr>
        </p:nvSpPr>
        <p:spPr/>
        <p:txBody>
          <a:bodyPr>
            <a:normAutofit fontScale="85000" lnSpcReduction="10000"/>
          </a:bodyPr>
          <a:lstStyle/>
          <a:p>
            <a:r>
              <a:rPr lang="en-GB" dirty="0"/>
              <a:t>In any essay, two thirds of the marks are available for </a:t>
            </a:r>
            <a:r>
              <a:rPr lang="en-GB" sz="2800" b="1" dirty="0">
                <a:solidFill>
                  <a:srgbClr val="FF0000"/>
                </a:solidFill>
              </a:rPr>
              <a:t>AO2 and or AO3 </a:t>
            </a:r>
            <a:r>
              <a:rPr lang="en-GB" dirty="0"/>
              <a:t>information</a:t>
            </a:r>
          </a:p>
          <a:p>
            <a:r>
              <a:rPr lang="en-GB" dirty="0"/>
              <a:t>This means that in a 16 mark essay, 10 marks are available for this</a:t>
            </a:r>
          </a:p>
          <a:p>
            <a:r>
              <a:rPr lang="en-GB" b="1" dirty="0">
                <a:solidFill>
                  <a:srgbClr val="FF0000"/>
                </a:solidFill>
              </a:rPr>
              <a:t>AO2</a:t>
            </a:r>
            <a:r>
              <a:rPr lang="en-GB" dirty="0"/>
              <a:t> refers to application.  This means that you are given a novel scenario and you have to apply your knowledge directly to that scenario </a:t>
            </a:r>
            <a:r>
              <a:rPr lang="en-GB" i="1" dirty="0"/>
              <a:t>(AO2 content is not required in this essay)  </a:t>
            </a:r>
          </a:p>
          <a:p>
            <a:r>
              <a:rPr lang="en-GB" b="1" dirty="0">
                <a:solidFill>
                  <a:srgbClr val="FF0000"/>
                </a:solidFill>
              </a:rPr>
              <a:t>AO3</a:t>
            </a:r>
            <a:r>
              <a:rPr lang="en-GB" dirty="0"/>
              <a:t> refers to evaluation and analysis.  This is where you critically assess the strengths and weaknesses of a theory, or concept, or study</a:t>
            </a:r>
          </a:p>
          <a:p>
            <a:pPr marL="0" indent="0">
              <a:buNone/>
            </a:pPr>
            <a:endParaRPr lang="en-GB" dirty="0"/>
          </a:p>
          <a:p>
            <a:pPr marL="0" indent="0">
              <a:buNone/>
            </a:pPr>
            <a:r>
              <a:rPr lang="en-GB" b="1" i="1" dirty="0"/>
              <a:t>On MWBs, what information that we have looked at in this topic so far would count as AO3 information?</a:t>
            </a:r>
          </a:p>
          <a:p>
            <a:pPr marL="0" indent="0">
              <a:buNone/>
            </a:pPr>
            <a:endParaRPr lang="en-GB" b="1" i="1" dirty="0"/>
          </a:p>
          <a:p>
            <a:pPr lvl="2"/>
            <a:r>
              <a:rPr lang="en-GB" i="1" dirty="0">
                <a:solidFill>
                  <a:schemeClr val="accent4">
                    <a:lumMod val="75000"/>
                  </a:schemeClr>
                </a:solidFill>
              </a:rPr>
              <a:t>Evaluation of </a:t>
            </a:r>
            <a:r>
              <a:rPr lang="en-GB" i="1" dirty="0" err="1">
                <a:solidFill>
                  <a:schemeClr val="accent4">
                    <a:lumMod val="75000"/>
                  </a:schemeClr>
                </a:solidFill>
              </a:rPr>
              <a:t>Sherif’s</a:t>
            </a:r>
            <a:r>
              <a:rPr lang="en-GB" i="1" dirty="0">
                <a:solidFill>
                  <a:schemeClr val="accent4">
                    <a:lumMod val="75000"/>
                  </a:schemeClr>
                </a:solidFill>
              </a:rPr>
              <a:t> study of conformity</a:t>
            </a:r>
          </a:p>
          <a:p>
            <a:pPr marL="0" indent="0">
              <a:buNone/>
            </a:pPr>
            <a:endParaRPr lang="en-GB" i="1" dirty="0"/>
          </a:p>
          <a:p>
            <a:endParaRPr lang="en-GB" dirty="0"/>
          </a:p>
        </p:txBody>
      </p:sp>
    </p:spTree>
    <p:extLst>
      <p:ext uri="{BB962C8B-B14F-4D97-AF65-F5344CB8AC3E}">
        <p14:creationId xmlns:p14="http://schemas.microsoft.com/office/powerpoint/2010/main" val="3863868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97873"/>
            <a:ext cx="7772400" cy="1143000"/>
          </a:xfrm>
        </p:spPr>
        <p:txBody>
          <a:bodyPr>
            <a:normAutofit fontScale="90000"/>
          </a:bodyPr>
          <a:lstStyle/>
          <a:p>
            <a:r>
              <a:rPr lang="en-GB" dirty="0"/>
              <a:t>AO3:  Evaluating theories and studies</a:t>
            </a:r>
          </a:p>
        </p:txBody>
      </p:sp>
      <p:sp>
        <p:nvSpPr>
          <p:cNvPr id="3" name="Content Placeholder 2"/>
          <p:cNvSpPr>
            <a:spLocks noGrp="1"/>
          </p:cNvSpPr>
          <p:nvPr>
            <p:ph sz="quarter" idx="1"/>
          </p:nvPr>
        </p:nvSpPr>
        <p:spPr/>
        <p:txBody>
          <a:bodyPr/>
          <a:lstStyle/>
          <a:p>
            <a:r>
              <a:rPr lang="en-GB" dirty="0"/>
              <a:t>There are many different ways of evaluating theories and studies in Psychology</a:t>
            </a:r>
          </a:p>
          <a:p>
            <a:r>
              <a:rPr lang="en-GB" dirty="0"/>
              <a:t>Turn to p.14 in the student handbook and on MWBs, using the information outline three ways we might evaluate a theory.  Make sure you can describe them in your own words</a:t>
            </a:r>
          </a:p>
          <a:p>
            <a:r>
              <a:rPr lang="en-GB" dirty="0"/>
              <a:t>Now, using the information on p.15, list three ways in which evaluating a study is different from evaluating a theory</a:t>
            </a:r>
          </a:p>
          <a:p>
            <a:endParaRPr lang="en-GB" dirty="0"/>
          </a:p>
          <a:p>
            <a:pPr lvl="2"/>
            <a:r>
              <a:rPr lang="en-GB" b="1" i="1" dirty="0">
                <a:solidFill>
                  <a:schemeClr val="accent2">
                    <a:lumMod val="75000"/>
                  </a:schemeClr>
                </a:solidFill>
              </a:rPr>
              <a:t>Assessing the validity and reliability of the study</a:t>
            </a:r>
          </a:p>
          <a:p>
            <a:pPr lvl="2"/>
            <a:r>
              <a:rPr lang="en-GB" b="1" i="1" dirty="0">
                <a:solidFill>
                  <a:schemeClr val="accent2">
                    <a:lumMod val="75000"/>
                  </a:schemeClr>
                </a:solidFill>
              </a:rPr>
              <a:t>Assessing whether the study is ethical</a:t>
            </a:r>
          </a:p>
          <a:p>
            <a:pPr lvl="2"/>
            <a:r>
              <a:rPr lang="en-GB" b="1" i="1" dirty="0">
                <a:solidFill>
                  <a:schemeClr val="accent2">
                    <a:lumMod val="75000"/>
                  </a:schemeClr>
                </a:solidFill>
              </a:rPr>
              <a:t>Extrapolation</a:t>
            </a:r>
          </a:p>
        </p:txBody>
      </p:sp>
    </p:spTree>
    <p:extLst>
      <p:ext uri="{BB962C8B-B14F-4D97-AF65-F5344CB8AC3E}">
        <p14:creationId xmlns:p14="http://schemas.microsoft.com/office/powerpoint/2010/main" val="3919808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3801616" cy="1143000"/>
          </a:xfrm>
        </p:spPr>
        <p:txBody>
          <a:bodyPr>
            <a:normAutofit fontScale="90000"/>
          </a:bodyPr>
          <a:lstStyle/>
          <a:p>
            <a:r>
              <a:rPr lang="en-GB" dirty="0"/>
              <a:t>How many sweets are in the jar?</a:t>
            </a:r>
          </a:p>
        </p:txBody>
      </p:sp>
      <p:sp>
        <p:nvSpPr>
          <p:cNvPr id="3" name="Content Placeholder 2"/>
          <p:cNvSpPr>
            <a:spLocks noGrp="1"/>
          </p:cNvSpPr>
          <p:nvPr>
            <p:ph sz="quarter" idx="1"/>
          </p:nvPr>
        </p:nvSpPr>
        <p:spPr>
          <a:xfrm>
            <a:off x="899592" y="1556792"/>
            <a:ext cx="3729608" cy="4032448"/>
          </a:xfrm>
        </p:spPr>
        <p:txBody>
          <a:bodyPr/>
          <a:lstStyle/>
          <a:p>
            <a:r>
              <a:rPr lang="en-GB" dirty="0"/>
              <a:t>You will see a picture of a jar of sweets.  </a:t>
            </a:r>
          </a:p>
          <a:p>
            <a:r>
              <a:rPr lang="en-GB" dirty="0"/>
              <a:t>You will need to decide how many sweets you think are in the jar and write your answer down privately.  </a:t>
            </a:r>
          </a:p>
          <a:p>
            <a:r>
              <a:rPr lang="en-GB" dirty="0"/>
              <a:t>You must not share your answer with anyone else</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233363"/>
            <a:ext cx="3914775" cy="639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26777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26"/>
                                        </p:tgtEl>
                                        <p:attrNameLst>
                                          <p:attrName>style.visibility</p:attrName>
                                        </p:attrNameLst>
                                      </p:cBhvr>
                                      <p:to>
                                        <p:strVal val="visible"/>
                                      </p:to>
                                    </p:set>
                                    <p:animEffect transition="in" filter="fade">
                                      <p:cBhvr>
                                        <p:cTn id="22" dur="500"/>
                                        <p:tgtEl>
                                          <p:spTgt spid="102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500"/>
                                        <p:tgtEl>
                                          <p:spTgt spid="1026"/>
                                        </p:tgtEl>
                                      </p:cBhvr>
                                    </p:animEffect>
                                    <p:set>
                                      <p:cBhvr>
                                        <p:cTn id="27" dur="1" fill="hold">
                                          <p:stCondLst>
                                            <p:cond delay="499"/>
                                          </p:stCondLst>
                                        </p:cTn>
                                        <p:tgtEl>
                                          <p:spTgt spid="10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AO3:  Evaluating theories and studies</a:t>
            </a:r>
          </a:p>
        </p:txBody>
      </p:sp>
      <p:sp>
        <p:nvSpPr>
          <p:cNvPr id="3" name="Content Placeholder 2"/>
          <p:cNvSpPr>
            <a:spLocks noGrp="1"/>
          </p:cNvSpPr>
          <p:nvPr>
            <p:ph sz="quarter" idx="1"/>
          </p:nvPr>
        </p:nvSpPr>
        <p:spPr>
          <a:xfrm>
            <a:off x="914400" y="1447800"/>
            <a:ext cx="7772400" cy="5293568"/>
          </a:xfrm>
        </p:spPr>
        <p:txBody>
          <a:bodyPr>
            <a:normAutofit fontScale="70000" lnSpcReduction="20000"/>
          </a:bodyPr>
          <a:lstStyle/>
          <a:p>
            <a:r>
              <a:rPr lang="en-GB" dirty="0"/>
              <a:t>To be able to get our 10 marks for evaluation we should aim to provide three </a:t>
            </a:r>
            <a:r>
              <a:rPr lang="en-GB" sz="2800" b="1" dirty="0">
                <a:solidFill>
                  <a:srgbClr val="FF0000"/>
                </a:solidFill>
              </a:rPr>
              <a:t>PEEL</a:t>
            </a:r>
            <a:r>
              <a:rPr lang="en-GB" dirty="0"/>
              <a:t> evaluation points.  PEEL refers to how we structure our evaluation:</a:t>
            </a:r>
          </a:p>
          <a:p>
            <a:pPr marL="0" indent="0">
              <a:buNone/>
            </a:pPr>
            <a:endParaRPr lang="en-GB" dirty="0"/>
          </a:p>
          <a:p>
            <a:pPr marL="0" indent="0">
              <a:buNone/>
            </a:pPr>
            <a:r>
              <a:rPr lang="en-GB" sz="3200" b="1" dirty="0">
                <a:solidFill>
                  <a:srgbClr val="FF0000"/>
                </a:solidFill>
              </a:rPr>
              <a:t>P</a:t>
            </a:r>
            <a:r>
              <a:rPr lang="en-GB" dirty="0"/>
              <a:t>oint</a:t>
            </a:r>
          </a:p>
          <a:p>
            <a:pPr marL="0" indent="0">
              <a:buNone/>
            </a:pPr>
            <a:r>
              <a:rPr lang="en-GB" dirty="0" err="1">
                <a:solidFill>
                  <a:srgbClr val="002060"/>
                </a:solidFill>
              </a:rPr>
              <a:t>Sherif’s</a:t>
            </a:r>
            <a:r>
              <a:rPr lang="en-GB" dirty="0">
                <a:solidFill>
                  <a:srgbClr val="002060"/>
                </a:solidFill>
              </a:rPr>
              <a:t> study using the </a:t>
            </a:r>
            <a:r>
              <a:rPr lang="en-GB" dirty="0" err="1">
                <a:solidFill>
                  <a:srgbClr val="002060"/>
                </a:solidFill>
              </a:rPr>
              <a:t>autokinetic</a:t>
            </a:r>
            <a:r>
              <a:rPr lang="en-GB" dirty="0">
                <a:solidFill>
                  <a:srgbClr val="002060"/>
                </a:solidFill>
              </a:rPr>
              <a:t> effect gives support for the existence of informational social influence</a:t>
            </a:r>
            <a:endParaRPr lang="en-GB" dirty="0"/>
          </a:p>
          <a:p>
            <a:pPr marL="0" indent="0">
              <a:buNone/>
            </a:pPr>
            <a:r>
              <a:rPr lang="en-GB" sz="3200" b="1" dirty="0">
                <a:solidFill>
                  <a:srgbClr val="FF0000"/>
                </a:solidFill>
              </a:rPr>
              <a:t>E</a:t>
            </a:r>
            <a:r>
              <a:rPr lang="en-GB" dirty="0"/>
              <a:t>xplain</a:t>
            </a:r>
          </a:p>
          <a:p>
            <a:pPr marL="0" indent="0">
              <a:buNone/>
            </a:pPr>
            <a:r>
              <a:rPr lang="en-GB" dirty="0" err="1">
                <a:solidFill>
                  <a:srgbClr val="002060"/>
                </a:solidFill>
              </a:rPr>
              <a:t>Sherif</a:t>
            </a:r>
            <a:r>
              <a:rPr lang="en-GB" dirty="0">
                <a:solidFill>
                  <a:srgbClr val="002060"/>
                </a:solidFill>
              </a:rPr>
              <a:t> found that when participants were asked to judge how far a spot of light had moved in a dark room, when answering individually, estimates were relatively stable, but there was considerable variation between participants (between 2 and 12 inches – 5cm and 30 cm). However, when they were put into groups of three their judgements converged towards a group norm. </a:t>
            </a:r>
            <a:endParaRPr lang="en-GB" dirty="0"/>
          </a:p>
          <a:p>
            <a:pPr marL="0" indent="0">
              <a:buNone/>
            </a:pPr>
            <a:r>
              <a:rPr lang="en-GB" sz="3200" b="1" dirty="0">
                <a:solidFill>
                  <a:srgbClr val="FF0000"/>
                </a:solidFill>
              </a:rPr>
              <a:t>E</a:t>
            </a:r>
            <a:r>
              <a:rPr lang="en-GB" dirty="0"/>
              <a:t>laborate</a:t>
            </a:r>
          </a:p>
          <a:p>
            <a:pPr marL="0" indent="0">
              <a:buNone/>
            </a:pPr>
            <a:r>
              <a:rPr lang="en-GB" dirty="0" err="1">
                <a:solidFill>
                  <a:srgbClr val="002060"/>
                </a:solidFill>
              </a:rPr>
              <a:t>Sherif</a:t>
            </a:r>
            <a:r>
              <a:rPr lang="en-GB" dirty="0">
                <a:solidFill>
                  <a:srgbClr val="002060"/>
                </a:solidFill>
              </a:rPr>
              <a:t> suggests this is because the task is difficult and therefore the group members are more likely to look to others to guide them to the right answer</a:t>
            </a:r>
            <a:endParaRPr lang="en-GB" dirty="0"/>
          </a:p>
          <a:p>
            <a:pPr marL="0" indent="0">
              <a:buNone/>
            </a:pPr>
            <a:r>
              <a:rPr lang="en-GB" sz="3200" b="1" dirty="0">
                <a:solidFill>
                  <a:srgbClr val="FF0000"/>
                </a:solidFill>
              </a:rPr>
              <a:t>L</a:t>
            </a:r>
            <a:r>
              <a:rPr lang="en-GB" dirty="0"/>
              <a:t>ink back</a:t>
            </a:r>
          </a:p>
          <a:p>
            <a:pPr marL="0" indent="0">
              <a:buNone/>
            </a:pPr>
            <a:r>
              <a:rPr lang="en-GB" dirty="0">
                <a:solidFill>
                  <a:srgbClr val="002060"/>
                </a:solidFill>
              </a:rPr>
              <a:t>therefore supporting the view that informational influence leads to conformity</a:t>
            </a:r>
          </a:p>
          <a:p>
            <a:pPr marL="0" indent="0">
              <a:buNone/>
            </a:pPr>
            <a:r>
              <a:rPr lang="en-GB" sz="5100" b="1" i="1" dirty="0"/>
              <a:t>For example..</a:t>
            </a:r>
          </a:p>
        </p:txBody>
      </p:sp>
    </p:spTree>
    <p:extLst>
      <p:ext uri="{BB962C8B-B14F-4D97-AF65-F5344CB8AC3E}">
        <p14:creationId xmlns:p14="http://schemas.microsoft.com/office/powerpoint/2010/main" val="2987497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500"/>
                                        <p:tgtEl>
                                          <p:spTgt spid="3">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Effect transition="in" filter="fade">
                                      <p:cBhvr>
                                        <p:cTn id="27" dur="500"/>
                                        <p:tgtEl>
                                          <p:spTgt spid="3">
                                            <p:txEl>
                                              <p:pRg st="10" end="1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Now let’s try to complete the plan..</a:t>
            </a:r>
          </a:p>
        </p:txBody>
      </p:sp>
      <p:sp>
        <p:nvSpPr>
          <p:cNvPr id="3" name="Content Placeholder 2"/>
          <p:cNvSpPr>
            <a:spLocks noGrp="1"/>
          </p:cNvSpPr>
          <p:nvPr>
            <p:ph sz="quarter" idx="1"/>
          </p:nvPr>
        </p:nvSpPr>
        <p:spPr>
          <a:xfrm>
            <a:off x="914400" y="1628800"/>
            <a:ext cx="7772400" cy="4572000"/>
          </a:xfrm>
        </p:spPr>
        <p:txBody>
          <a:bodyPr>
            <a:normAutofit fontScale="62500" lnSpcReduction="20000"/>
          </a:bodyPr>
          <a:lstStyle/>
          <a:p>
            <a:pPr marL="0" indent="0">
              <a:buNone/>
            </a:pPr>
            <a:r>
              <a:rPr lang="en-GB" sz="3000" b="1" dirty="0"/>
              <a:t>What other study might we use as supporting evidence in our essay?</a:t>
            </a:r>
          </a:p>
          <a:p>
            <a:pPr marL="0" indent="0">
              <a:buNone/>
            </a:pPr>
            <a:endParaRPr lang="en-GB" dirty="0"/>
          </a:p>
          <a:p>
            <a:r>
              <a:rPr lang="en-GB" dirty="0"/>
              <a:t>Have a go at writing a bullet point PEEL evaluation for Asch’s study</a:t>
            </a:r>
          </a:p>
          <a:p>
            <a:endParaRPr lang="en-GB" dirty="0"/>
          </a:p>
          <a:p>
            <a:pPr marL="0" indent="0">
              <a:buNone/>
            </a:pPr>
            <a:r>
              <a:rPr lang="en-GB" sz="2900" b="1" dirty="0"/>
              <a:t>We are going to consider whether there any useful applications of the research</a:t>
            </a:r>
          </a:p>
          <a:p>
            <a:pPr marL="0" indent="0">
              <a:buNone/>
            </a:pPr>
            <a:endParaRPr lang="en-GB" dirty="0"/>
          </a:p>
          <a:p>
            <a:r>
              <a:rPr lang="en-GB" dirty="0"/>
              <a:t>What does that mean?  </a:t>
            </a:r>
          </a:p>
          <a:p>
            <a:r>
              <a:rPr lang="en-GB" dirty="0"/>
              <a:t>Can you think of an application of the research</a:t>
            </a:r>
          </a:p>
          <a:p>
            <a:r>
              <a:rPr lang="en-GB" dirty="0"/>
              <a:t>Write a bullet point PEEL point for useful applications</a:t>
            </a:r>
          </a:p>
          <a:p>
            <a:endParaRPr lang="en-GB" dirty="0"/>
          </a:p>
          <a:p>
            <a:endParaRPr lang="en-GB" dirty="0"/>
          </a:p>
          <a:p>
            <a:pPr marL="0" indent="0">
              <a:buNone/>
            </a:pPr>
            <a:r>
              <a:rPr lang="en-GB" sz="3200" dirty="0"/>
              <a:t>Your homework is to write an essay at home using the plan you have made</a:t>
            </a:r>
          </a:p>
          <a:p>
            <a:pPr marL="0" indent="0">
              <a:buNone/>
            </a:pPr>
            <a:endParaRPr lang="en-GB" dirty="0"/>
          </a:p>
          <a:p>
            <a:pPr marL="0" indent="0">
              <a:buNone/>
            </a:pPr>
            <a:r>
              <a:rPr lang="en-GB" sz="3200" b="1" i="1" dirty="0"/>
              <a:t>You must bring the essay to class this time next week, when you will be self assessing it using a model answer</a:t>
            </a:r>
          </a:p>
          <a:p>
            <a:pPr marL="0" indent="0">
              <a:buNone/>
            </a:pPr>
            <a:endParaRPr lang="en-GB" dirty="0"/>
          </a:p>
        </p:txBody>
      </p:sp>
    </p:spTree>
    <p:extLst>
      <p:ext uri="{BB962C8B-B14F-4D97-AF65-F5344CB8AC3E}">
        <p14:creationId xmlns:p14="http://schemas.microsoft.com/office/powerpoint/2010/main" val="925761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fade">
                                      <p:cBhvr>
                                        <p:cTn id="37" dur="500"/>
                                        <p:tgtEl>
                                          <p:spTgt spid="3">
                                            <p:txEl>
                                              <p:pRg st="11" end="1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13" end="13"/>
                                            </p:txEl>
                                          </p:spTgt>
                                        </p:tgtEl>
                                        <p:attrNameLst>
                                          <p:attrName>style.visibility</p:attrName>
                                        </p:attrNameLst>
                                      </p:cBhvr>
                                      <p:to>
                                        <p:strVal val="visible"/>
                                      </p:to>
                                    </p:set>
                                    <p:animEffect transition="in" filter="fade">
                                      <p:cBhvr>
                                        <p:cTn id="42"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Evaluation of Asch’s study</a:t>
            </a:r>
          </a:p>
        </p:txBody>
      </p:sp>
      <p:sp>
        <p:nvSpPr>
          <p:cNvPr id="3" name="Content Placeholder 2"/>
          <p:cNvSpPr>
            <a:spLocks noGrp="1"/>
          </p:cNvSpPr>
          <p:nvPr>
            <p:ph sz="quarter" idx="1"/>
          </p:nvPr>
        </p:nvSpPr>
        <p:spPr/>
        <p:txBody>
          <a:bodyPr/>
          <a:lstStyle/>
          <a:p>
            <a:pPr marL="0" indent="0">
              <a:buNone/>
            </a:pPr>
            <a:endParaRPr lang="en-GB" dirty="0"/>
          </a:p>
          <a:p>
            <a:pPr marL="0" indent="0">
              <a:buNone/>
            </a:pPr>
            <a:r>
              <a:rPr lang="en-GB" dirty="0"/>
              <a:t>Now we’ve had some practice at writing PEEL points, see if you can complete the worksheet on evaluating Asch’s study of conformity</a:t>
            </a:r>
          </a:p>
        </p:txBody>
      </p:sp>
    </p:spTree>
    <p:extLst>
      <p:ext uri="{BB962C8B-B14F-4D97-AF65-F5344CB8AC3E}">
        <p14:creationId xmlns:p14="http://schemas.microsoft.com/office/powerpoint/2010/main" val="3546204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3801616" cy="1143000"/>
          </a:xfrm>
        </p:spPr>
        <p:txBody>
          <a:bodyPr>
            <a:normAutofit fontScale="90000"/>
          </a:bodyPr>
          <a:lstStyle/>
          <a:p>
            <a:r>
              <a:rPr lang="en-GB" dirty="0"/>
              <a:t>How many sweets are in the jar?</a:t>
            </a:r>
          </a:p>
        </p:txBody>
      </p:sp>
      <p:sp>
        <p:nvSpPr>
          <p:cNvPr id="3" name="Content Placeholder 2"/>
          <p:cNvSpPr>
            <a:spLocks noGrp="1"/>
          </p:cNvSpPr>
          <p:nvPr>
            <p:ph sz="quarter" idx="1"/>
          </p:nvPr>
        </p:nvSpPr>
        <p:spPr>
          <a:xfrm>
            <a:off x="914400" y="1447800"/>
            <a:ext cx="3801616" cy="4572000"/>
          </a:xfrm>
        </p:spPr>
        <p:txBody>
          <a:bodyPr/>
          <a:lstStyle/>
          <a:p>
            <a:r>
              <a:rPr lang="en-GB" dirty="0"/>
              <a:t>You will now be put into groups of three.  </a:t>
            </a:r>
          </a:p>
          <a:p>
            <a:r>
              <a:rPr lang="en-GB" dirty="0"/>
              <a:t>The sweet jar will be shown for a second time and this time you can discuss your estimate with the other people in your group.  </a:t>
            </a:r>
          </a:p>
          <a:p>
            <a:r>
              <a:rPr lang="en-GB" dirty="0"/>
              <a:t>You must then give a group estimate that you all agree on</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233363"/>
            <a:ext cx="3914775" cy="639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08370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500"/>
                                        <p:tgtEl>
                                          <p:spTgt spid="4"/>
                                        </p:tgtEl>
                                      </p:cBhvr>
                                    </p:animEffect>
                                    <p:set>
                                      <p:cBhvr>
                                        <p:cTn id="27"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1700808"/>
            <a:ext cx="3945632" cy="4572000"/>
          </a:xfrm>
        </p:spPr>
        <p:txBody>
          <a:bodyPr/>
          <a:lstStyle/>
          <a:p>
            <a:r>
              <a:rPr lang="en-GB" dirty="0"/>
              <a:t>This is your final opportunity to estimate how many sweets are in the jar.  </a:t>
            </a:r>
          </a:p>
          <a:p>
            <a:r>
              <a:rPr lang="en-GB" dirty="0"/>
              <a:t>This time do it individually.  Make a final guess and write it down</a:t>
            </a:r>
          </a:p>
        </p:txBody>
      </p:sp>
      <p:sp>
        <p:nvSpPr>
          <p:cNvPr id="4" name="Title 1"/>
          <p:cNvSpPr>
            <a:spLocks noGrp="1"/>
          </p:cNvSpPr>
          <p:nvPr>
            <p:ph type="title"/>
          </p:nvPr>
        </p:nvSpPr>
        <p:spPr>
          <a:xfrm>
            <a:off x="914400" y="274638"/>
            <a:ext cx="3729608" cy="1143000"/>
          </a:xfrm>
        </p:spPr>
        <p:txBody>
          <a:bodyPr>
            <a:normAutofit fontScale="90000"/>
          </a:bodyPr>
          <a:lstStyle/>
          <a:p>
            <a:r>
              <a:rPr lang="en-GB" dirty="0"/>
              <a:t>How many sweets are in the jar?</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233363"/>
            <a:ext cx="3914775" cy="639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30800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5"/>
                                        </p:tgtEl>
                                      </p:cBhvr>
                                    </p:animEffect>
                                    <p:set>
                                      <p:cBhvr>
                                        <p:cTn id="2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Did you conform?</a:t>
            </a:r>
          </a:p>
        </p:txBody>
      </p:sp>
      <p:sp>
        <p:nvSpPr>
          <p:cNvPr id="3" name="Content Placeholder 2"/>
          <p:cNvSpPr>
            <a:spLocks noGrp="1"/>
          </p:cNvSpPr>
          <p:nvPr>
            <p:ph sz="quarter" idx="1"/>
          </p:nvPr>
        </p:nvSpPr>
        <p:spPr>
          <a:xfrm>
            <a:off x="914400" y="1636440"/>
            <a:ext cx="7772400" cy="5221560"/>
          </a:xfrm>
        </p:spPr>
        <p:txBody>
          <a:bodyPr>
            <a:normAutofit fontScale="62500" lnSpcReduction="20000"/>
          </a:bodyPr>
          <a:lstStyle/>
          <a:p>
            <a:r>
              <a:rPr lang="en-GB" dirty="0"/>
              <a:t>Were there large differences between the individual estimates of group members in trial 1?</a:t>
            </a:r>
          </a:p>
          <a:p>
            <a:endParaRPr lang="en-GB" dirty="0"/>
          </a:p>
          <a:p>
            <a:r>
              <a:rPr lang="en-GB" dirty="0"/>
              <a:t>Was the figure in the group estimate condition (trial 2) an averaging out of the individual responses?</a:t>
            </a:r>
          </a:p>
          <a:p>
            <a:endParaRPr lang="en-GB" dirty="0"/>
          </a:p>
          <a:p>
            <a:r>
              <a:rPr lang="en-GB" dirty="0"/>
              <a:t>Put your hand up if your final estimate was closer to the group norm established in the group condition, than it was to the first estimate that you gave</a:t>
            </a:r>
          </a:p>
          <a:p>
            <a:endParaRPr lang="en-GB" dirty="0"/>
          </a:p>
          <a:p>
            <a:r>
              <a:rPr lang="en-GB" dirty="0"/>
              <a:t>Did anyone stick with their first estimate, regardless of the what the group decided?</a:t>
            </a:r>
          </a:p>
          <a:p>
            <a:endParaRPr lang="en-GB" dirty="0"/>
          </a:p>
          <a:p>
            <a:r>
              <a:rPr lang="en-GB" dirty="0"/>
              <a:t>Did people conform due to informational or normative social influence?  Why?</a:t>
            </a:r>
          </a:p>
          <a:p>
            <a:endParaRPr lang="en-GB" dirty="0"/>
          </a:p>
          <a:p>
            <a:r>
              <a:rPr lang="en-GB" dirty="0"/>
              <a:t>On mini whiteboards, explain how the results of this experiment demonstrate internalisation</a:t>
            </a:r>
          </a:p>
          <a:p>
            <a:endParaRPr lang="en-GB" dirty="0"/>
          </a:p>
          <a:p>
            <a:pPr marL="0" indent="0">
              <a:buNone/>
            </a:pPr>
            <a:r>
              <a:rPr lang="en-GB" b="1" dirty="0"/>
              <a:t>What we have done in the class is very similar to a study carried out by </a:t>
            </a:r>
            <a:r>
              <a:rPr lang="en-GB" b="1" dirty="0" err="1"/>
              <a:t>Sherif</a:t>
            </a:r>
            <a:r>
              <a:rPr lang="en-GB" b="1" dirty="0"/>
              <a:t>.  On the next slide you are going to read the details of his study.  Try to remember as much as you can because you will be asked to recall the details in the next exercise</a:t>
            </a:r>
          </a:p>
        </p:txBody>
      </p:sp>
    </p:spTree>
    <p:extLst>
      <p:ext uri="{BB962C8B-B14F-4D97-AF65-F5344CB8AC3E}">
        <p14:creationId xmlns:p14="http://schemas.microsoft.com/office/powerpoint/2010/main" val="672631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fade">
                                      <p:cBhvr>
                                        <p:cTn id="3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Read the details of </a:t>
            </a:r>
            <a:r>
              <a:rPr lang="en-GB" dirty="0" err="1"/>
              <a:t>Sherif’s</a:t>
            </a:r>
            <a:r>
              <a:rPr lang="en-GB" dirty="0"/>
              <a:t> study of conformity:</a:t>
            </a:r>
          </a:p>
        </p:txBody>
      </p:sp>
      <p:sp>
        <p:nvSpPr>
          <p:cNvPr id="3" name="Content Placeholder 2"/>
          <p:cNvSpPr>
            <a:spLocks noGrp="1"/>
          </p:cNvSpPr>
          <p:nvPr>
            <p:ph sz="quarter" idx="1"/>
          </p:nvPr>
        </p:nvSpPr>
        <p:spPr>
          <a:xfrm>
            <a:off x="899592" y="1838222"/>
            <a:ext cx="7772400" cy="5005536"/>
          </a:xfrm>
        </p:spPr>
        <p:txBody>
          <a:bodyPr>
            <a:normAutofit fontScale="62500" lnSpcReduction="20000"/>
          </a:bodyPr>
          <a:lstStyle/>
          <a:p>
            <a:pPr lvl="0"/>
            <a:r>
              <a:rPr lang="en-GB" b="1" dirty="0" err="1"/>
              <a:t>Sherif</a:t>
            </a:r>
            <a:r>
              <a:rPr lang="en-GB" b="1" dirty="0"/>
              <a:t> (1935) </a:t>
            </a:r>
            <a:r>
              <a:rPr lang="en-GB" dirty="0"/>
              <a:t>carried out a laboratory experiment using a repeated measures design.  He used the </a:t>
            </a:r>
            <a:r>
              <a:rPr lang="en-GB" dirty="0" err="1"/>
              <a:t>autokinetic</a:t>
            </a:r>
            <a:r>
              <a:rPr lang="en-GB" dirty="0"/>
              <a:t> effect to demonstrate conformity. The </a:t>
            </a:r>
            <a:r>
              <a:rPr lang="en-GB" dirty="0" err="1"/>
              <a:t>autokinetic</a:t>
            </a:r>
            <a:r>
              <a:rPr lang="en-GB" dirty="0"/>
              <a:t> effect is an optical illusion that is experienced when a person, placed in a completely dark room, perceives a stationary light to be moving.</a:t>
            </a:r>
          </a:p>
          <a:p>
            <a:pPr lvl="0"/>
            <a:r>
              <a:rPr lang="en-GB" dirty="0"/>
              <a:t>Participants were first asked to judge, individually, over several trials, how far the light appeared to move (condition 1). The participants were then put into groups of three, and asked to estimate again, announcing their estimates aloud (condition 2).  They were then asked to go back to estimating individually (condition 3). </a:t>
            </a:r>
          </a:p>
          <a:p>
            <a:pPr lvl="0"/>
            <a:r>
              <a:rPr lang="en-GB" dirty="0" err="1"/>
              <a:t>Sherif</a:t>
            </a:r>
            <a:r>
              <a:rPr lang="en-GB" dirty="0"/>
              <a:t> found that in condition 1, each individual’s estimates were relatively stable, but there was considerable variation between participants (between 2 and 12 inches – 5cm and 30 cm).</a:t>
            </a:r>
          </a:p>
          <a:p>
            <a:pPr lvl="0"/>
            <a:r>
              <a:rPr lang="en-GB" dirty="0"/>
              <a:t>In condition 2, their judgements converged towards a group norm.  In other words their group answer tended to be an average of the individual estimates.</a:t>
            </a:r>
          </a:p>
          <a:p>
            <a:pPr lvl="0"/>
            <a:r>
              <a:rPr lang="en-GB" dirty="0"/>
              <a:t>In condition 3, the individual participants tended to maintain the group norm</a:t>
            </a:r>
          </a:p>
          <a:p>
            <a:pPr lvl="0"/>
            <a:r>
              <a:rPr lang="en-GB" dirty="0"/>
              <a:t>This study shows that when faced with an ambiguous situation (when the right answer is not clear), the participants looked to others for help and guidance.  This can be explained by </a:t>
            </a:r>
            <a:r>
              <a:rPr lang="en-GB" b="1" dirty="0"/>
              <a:t>informational social influence</a:t>
            </a:r>
            <a:r>
              <a:rPr lang="en-GB" dirty="0"/>
              <a:t>, as the participants will changed their thoughts and actions because they were uncertain what estimate to give in this ambiguous situation. The finding that the individuals continued to use the group estimate when they were away from the group demonstrates that they had </a:t>
            </a:r>
            <a:r>
              <a:rPr lang="en-GB" b="1" dirty="0"/>
              <a:t>internalised</a:t>
            </a:r>
            <a:r>
              <a:rPr lang="en-GB" dirty="0"/>
              <a:t> the estimate of the distance.</a:t>
            </a:r>
          </a:p>
          <a:p>
            <a:endParaRPr lang="en-GB" dirty="0"/>
          </a:p>
        </p:txBody>
      </p:sp>
    </p:spTree>
    <p:extLst>
      <p:ext uri="{BB962C8B-B14F-4D97-AF65-F5344CB8AC3E}">
        <p14:creationId xmlns:p14="http://schemas.microsoft.com/office/powerpoint/2010/main" val="2466450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Sherif’s</a:t>
            </a:r>
            <a:r>
              <a:rPr lang="en-GB" dirty="0"/>
              <a:t> study of conformity</a:t>
            </a:r>
          </a:p>
        </p:txBody>
      </p:sp>
      <p:sp>
        <p:nvSpPr>
          <p:cNvPr id="3" name="Content Placeholder 2"/>
          <p:cNvSpPr>
            <a:spLocks noGrp="1"/>
          </p:cNvSpPr>
          <p:nvPr>
            <p:ph sz="quarter" idx="1"/>
          </p:nvPr>
        </p:nvSpPr>
        <p:spPr/>
        <p:txBody>
          <a:bodyPr>
            <a:normAutofit fontScale="62500" lnSpcReduction="20000"/>
          </a:bodyPr>
          <a:lstStyle/>
          <a:p>
            <a:pPr marL="0" indent="0">
              <a:buNone/>
            </a:pPr>
            <a:r>
              <a:rPr lang="en-GB" dirty="0"/>
              <a:t>Now attempt to summarise the main details of the study in 6 bullet points, making sure that you include the most important information</a:t>
            </a:r>
          </a:p>
          <a:p>
            <a:pPr marL="0" indent="0">
              <a:buNone/>
            </a:pPr>
            <a:endParaRPr lang="en-GB" dirty="0"/>
          </a:p>
          <a:p>
            <a:pPr marL="0" indent="0">
              <a:buNone/>
            </a:pPr>
            <a:r>
              <a:rPr lang="en-GB" dirty="0"/>
              <a:t>Did you get these points?</a:t>
            </a:r>
          </a:p>
          <a:p>
            <a:pPr marL="0" indent="0">
              <a:buNone/>
            </a:pPr>
            <a:endParaRPr lang="en-GB" dirty="0"/>
          </a:p>
          <a:p>
            <a:pPr lvl="0"/>
            <a:r>
              <a:rPr lang="en-GB" dirty="0"/>
              <a:t>Participants were first asked to judge, individually, over several trials, how far the light appeared to move (the </a:t>
            </a:r>
            <a:r>
              <a:rPr lang="en-GB" dirty="0" err="1"/>
              <a:t>autokinetic</a:t>
            </a:r>
            <a:r>
              <a:rPr lang="en-GB" dirty="0"/>
              <a:t> effect) . </a:t>
            </a:r>
          </a:p>
          <a:p>
            <a:pPr lvl="0"/>
            <a:r>
              <a:rPr lang="en-GB" dirty="0"/>
              <a:t>The participants were then put into groups of three, and asked to estimate again, announcing their estimates aloud.  They were then asked to go back to estimating individually </a:t>
            </a:r>
          </a:p>
          <a:p>
            <a:pPr lvl="0"/>
            <a:r>
              <a:rPr lang="en-GB" dirty="0" err="1"/>
              <a:t>Sherif</a:t>
            </a:r>
            <a:r>
              <a:rPr lang="en-GB" dirty="0"/>
              <a:t> found that in condition 1, each individual’s estimates were relatively stable, but there were wide </a:t>
            </a:r>
            <a:r>
              <a:rPr lang="en-GB"/>
              <a:t>individual differences</a:t>
            </a:r>
            <a:endParaRPr lang="en-GB" dirty="0"/>
          </a:p>
          <a:p>
            <a:r>
              <a:rPr lang="en-GB" dirty="0"/>
              <a:t>In condition 2, their judgements converged towards a group norm and in condition 3, the individual participants tended to maintain the group norm.</a:t>
            </a:r>
          </a:p>
          <a:p>
            <a:pPr lvl="0"/>
            <a:r>
              <a:rPr lang="en-GB" dirty="0"/>
              <a:t>This can be explained by </a:t>
            </a:r>
            <a:r>
              <a:rPr lang="en-GB" b="1" dirty="0"/>
              <a:t>informational social influence</a:t>
            </a:r>
            <a:r>
              <a:rPr lang="en-GB" dirty="0"/>
              <a:t>, as the participants will have changed their thoughts and actions because they were uncertain what estimate to give in this ambiguous situation </a:t>
            </a:r>
          </a:p>
          <a:p>
            <a:pPr lvl="0"/>
            <a:r>
              <a:rPr lang="en-GB" dirty="0"/>
              <a:t>The finding that the individuals continued to use the group estimate when they were away from the group demonstrates that they had </a:t>
            </a:r>
            <a:r>
              <a:rPr lang="en-GB" b="1" dirty="0"/>
              <a:t>internalised</a:t>
            </a:r>
            <a:r>
              <a:rPr lang="en-GB" dirty="0"/>
              <a:t> the estimate of the distance.</a:t>
            </a:r>
          </a:p>
          <a:p>
            <a:pPr marL="0" lvl="0" indent="0">
              <a:buNone/>
            </a:pPr>
            <a:endParaRPr lang="en-GB" dirty="0"/>
          </a:p>
          <a:p>
            <a:pPr lvl="0"/>
            <a:endParaRPr lang="en-GB" dirty="0"/>
          </a:p>
          <a:p>
            <a:pPr lvl="0"/>
            <a:endParaRPr lang="en-GB" dirty="0"/>
          </a:p>
          <a:p>
            <a:endParaRPr lang="en-GB" dirty="0"/>
          </a:p>
        </p:txBody>
      </p:sp>
    </p:spTree>
    <p:extLst>
      <p:ext uri="{BB962C8B-B14F-4D97-AF65-F5344CB8AC3E}">
        <p14:creationId xmlns:p14="http://schemas.microsoft.com/office/powerpoint/2010/main" val="2078142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Evaluation of </a:t>
            </a:r>
            <a:r>
              <a:rPr lang="en-GB" dirty="0" err="1"/>
              <a:t>Sherif’s</a:t>
            </a:r>
            <a:r>
              <a:rPr lang="en-GB" dirty="0"/>
              <a:t> study</a:t>
            </a:r>
          </a:p>
        </p:txBody>
      </p:sp>
      <p:sp>
        <p:nvSpPr>
          <p:cNvPr id="3" name="Content Placeholder 2"/>
          <p:cNvSpPr>
            <a:spLocks noGrp="1"/>
          </p:cNvSpPr>
          <p:nvPr>
            <p:ph sz="quarter" idx="1"/>
          </p:nvPr>
        </p:nvSpPr>
        <p:spPr/>
        <p:txBody>
          <a:bodyPr/>
          <a:lstStyle/>
          <a:p>
            <a:pPr marL="0" indent="0">
              <a:buNone/>
            </a:pPr>
            <a:r>
              <a:rPr lang="en-GB" b="1" dirty="0"/>
              <a:t>Applications</a:t>
            </a:r>
          </a:p>
          <a:p>
            <a:pPr marL="0" indent="0">
              <a:buNone/>
            </a:pPr>
            <a:r>
              <a:rPr lang="en-GB" dirty="0"/>
              <a:t>These findings can be used to show that working in groups can be useful (or problematic) if there is no exact answer</a:t>
            </a:r>
          </a:p>
          <a:p>
            <a:pPr marL="0" indent="0">
              <a:buNone/>
            </a:pPr>
            <a:endParaRPr lang="en-GB" dirty="0"/>
          </a:p>
          <a:p>
            <a:pPr marL="0" indent="0">
              <a:buNone/>
            </a:pPr>
            <a:r>
              <a:rPr lang="en-GB" b="1" i="1" dirty="0"/>
              <a:t>Who would find this useful?</a:t>
            </a:r>
          </a:p>
          <a:p>
            <a:pPr marL="0" indent="0">
              <a:buNone/>
            </a:pPr>
            <a:endParaRPr lang="en-GB" b="1" i="1" dirty="0"/>
          </a:p>
          <a:p>
            <a:pPr marL="0" indent="0">
              <a:buNone/>
            </a:pPr>
            <a:r>
              <a:rPr lang="en-GB" dirty="0"/>
              <a:t>Educators?</a:t>
            </a:r>
          </a:p>
        </p:txBody>
      </p:sp>
    </p:spTree>
    <p:extLst>
      <p:ext uri="{BB962C8B-B14F-4D97-AF65-F5344CB8AC3E}">
        <p14:creationId xmlns:p14="http://schemas.microsoft.com/office/powerpoint/2010/main" val="3303929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Evaluation of </a:t>
            </a:r>
            <a:r>
              <a:rPr lang="en-GB" dirty="0" err="1"/>
              <a:t>Sherif’s</a:t>
            </a:r>
            <a:r>
              <a:rPr lang="en-GB" dirty="0"/>
              <a:t> study</a:t>
            </a:r>
          </a:p>
        </p:txBody>
      </p:sp>
      <p:sp>
        <p:nvSpPr>
          <p:cNvPr id="3" name="Content Placeholder 2"/>
          <p:cNvSpPr>
            <a:spLocks noGrp="1"/>
          </p:cNvSpPr>
          <p:nvPr>
            <p:ph sz="quarter" idx="1"/>
          </p:nvPr>
        </p:nvSpPr>
        <p:spPr/>
        <p:txBody>
          <a:bodyPr/>
          <a:lstStyle/>
          <a:p>
            <a:pPr marL="0" indent="0">
              <a:buNone/>
            </a:pPr>
            <a:r>
              <a:rPr lang="en-GB" dirty="0"/>
              <a:t>In a similar research study, </a:t>
            </a:r>
            <a:r>
              <a:rPr lang="en-GB" dirty="0" err="1"/>
              <a:t>Jenness</a:t>
            </a:r>
            <a:r>
              <a:rPr lang="en-GB" dirty="0"/>
              <a:t> asked Ps to guess how many beans were in a glass jar, the findings were consistent when discussed in a group, but differed considerably when asked individually</a:t>
            </a:r>
          </a:p>
          <a:p>
            <a:pPr marL="0" indent="0">
              <a:buNone/>
            </a:pPr>
            <a:endParaRPr lang="en-GB" dirty="0"/>
          </a:p>
          <a:p>
            <a:pPr marL="0" indent="0">
              <a:buNone/>
            </a:pPr>
            <a:r>
              <a:rPr lang="en-GB" b="1" i="1" dirty="0"/>
              <a:t>What does this suggest about </a:t>
            </a:r>
            <a:r>
              <a:rPr lang="en-GB" b="1" i="1" dirty="0" err="1"/>
              <a:t>Sherif’s</a:t>
            </a:r>
            <a:r>
              <a:rPr lang="en-GB" b="1" i="1" dirty="0"/>
              <a:t> research?</a:t>
            </a:r>
          </a:p>
        </p:txBody>
      </p:sp>
    </p:spTree>
    <p:extLst>
      <p:ext uri="{BB962C8B-B14F-4D97-AF65-F5344CB8AC3E}">
        <p14:creationId xmlns:p14="http://schemas.microsoft.com/office/powerpoint/2010/main" val="22167279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694</TotalTime>
  <Words>1923</Words>
  <Application>Microsoft Office PowerPoint</Application>
  <PresentationFormat>On-screen Show (4:3)</PresentationFormat>
  <Paragraphs>170</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Franklin Gothic Book</vt:lpstr>
      <vt:lpstr>Perpetua</vt:lpstr>
      <vt:lpstr>Wingdings 2</vt:lpstr>
      <vt:lpstr>Equity</vt:lpstr>
      <vt:lpstr>Studies of Conformity</vt:lpstr>
      <vt:lpstr>How many sweets are in the jar?</vt:lpstr>
      <vt:lpstr>How many sweets are in the jar?</vt:lpstr>
      <vt:lpstr>How many sweets are in the jar?</vt:lpstr>
      <vt:lpstr>Did you conform?</vt:lpstr>
      <vt:lpstr>Read the details of Sherif’s study of conformity:</vt:lpstr>
      <vt:lpstr>Sherif’s study of conformity</vt:lpstr>
      <vt:lpstr>Evaluation of Sherif’s study</vt:lpstr>
      <vt:lpstr>Evaluation of Sherif’s study</vt:lpstr>
      <vt:lpstr>Evaluation of Sherif’s study</vt:lpstr>
      <vt:lpstr>PowerPoint Presentation</vt:lpstr>
      <vt:lpstr>Asch’s study of conformity</vt:lpstr>
      <vt:lpstr>Asch’s study of conformity</vt:lpstr>
      <vt:lpstr>What do Asch’s results suggest about conformity?</vt:lpstr>
      <vt:lpstr>Your first 16 mark essay</vt:lpstr>
      <vt:lpstr>The basic structure of essays</vt:lpstr>
      <vt:lpstr>The basic structure of essays</vt:lpstr>
      <vt:lpstr>The basic structure of essays</vt:lpstr>
      <vt:lpstr>AO3:  Evaluating theories and studies</vt:lpstr>
      <vt:lpstr>AO3:  Evaluating theories and studies</vt:lpstr>
      <vt:lpstr>Now let’s try to complete the plan..</vt:lpstr>
      <vt:lpstr>Evaluation of Asch’s study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Studies of Conformity</dc:title>
  <dc:creator>USER</dc:creator>
  <cp:lastModifiedBy>Stacey Marks</cp:lastModifiedBy>
  <cp:revision>121</cp:revision>
  <dcterms:created xsi:type="dcterms:W3CDTF">2017-05-12T08:18:40Z</dcterms:created>
  <dcterms:modified xsi:type="dcterms:W3CDTF">2020-09-29T09:57:23Z</dcterms:modified>
</cp:coreProperties>
</file>