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63" r:id="rId8"/>
    <p:sldId id="264" r:id="rId9"/>
    <p:sldId id="265" r:id="rId10"/>
    <p:sldId id="262"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19BEC5C-3D60-4983-A2B1-F6EEDFDD7160}" type="datetimeFigureOut">
              <a:rPr lang="en-GB" smtClean="0"/>
              <a:t>11/12/2018</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9C30D25-8DD3-4715-BF69-41BF289F3409}"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9BEC5C-3D60-4983-A2B1-F6EEDFDD7160}" type="datetimeFigureOut">
              <a:rPr lang="en-GB" smtClean="0"/>
              <a:t>11/12/2018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C30D25-8DD3-4715-BF69-41BF289F340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19BEC5C-3D60-4983-A2B1-F6EEDFDD7160}" type="datetimeFigureOut">
              <a:rPr lang="en-GB" smtClean="0"/>
              <a:t>11/12/2018</a:t>
            </a:fld>
            <a:endParaRPr lang="en-GB"/>
          </a:p>
        </p:txBody>
      </p:sp>
      <p:sp>
        <p:nvSpPr>
          <p:cNvPr id="5" name="Footer Placeholder 4"/>
          <p:cNvSpPr>
            <a:spLocks noGrp="1"/>
          </p:cNvSpPr>
          <p:nvPr>
            <p:ph type="ftr" sz="quarter" idx="11"/>
          </p:nvPr>
        </p:nvSpPr>
        <p:spPr>
          <a:xfrm>
            <a:off x="457201" y="6248207"/>
            <a:ext cx="5573483" cy="365125"/>
          </a:xfrm>
        </p:spPr>
        <p:txBody>
          <a:bodyPr/>
          <a:lstStyle/>
          <a:p>
            <a:endParaRPr lang="en-GB"/>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9C30D25-8DD3-4715-BF69-41BF289F3409}"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19BEC5C-3D60-4983-A2B1-F6EEDFDD7160}" type="datetimeFigureOut">
              <a:rPr lang="en-GB" smtClean="0"/>
              <a:t>11/12/2018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9C30D25-8DD3-4715-BF69-41BF289F3409}" type="slidenum">
              <a:rPr lang="en-GB" smtClean="0"/>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19BEC5C-3D60-4983-A2B1-F6EEDFDD7160}" type="datetimeFigureOut">
              <a:rPr lang="en-GB" smtClean="0"/>
              <a:t>11/12/2018</a:t>
            </a:fld>
            <a:endParaRPr lang="en-GB"/>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9C30D25-8DD3-4715-BF69-41BF289F3409}"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19BEC5C-3D60-4983-A2B1-F6EEDFDD7160}" type="datetimeFigureOut">
              <a:rPr lang="en-GB" smtClean="0"/>
              <a:t>11/12/2018</a:t>
            </a:fld>
            <a:endParaRPr lang="en-GB"/>
          </a:p>
        </p:txBody>
      </p:sp>
      <p:sp>
        <p:nvSpPr>
          <p:cNvPr id="10" name="Slide Number Placeholder 9"/>
          <p:cNvSpPr>
            <a:spLocks noGrp="1"/>
          </p:cNvSpPr>
          <p:nvPr>
            <p:ph type="sldNum" sz="quarter" idx="16"/>
          </p:nvPr>
        </p:nvSpPr>
        <p:spPr/>
        <p:txBody>
          <a:bodyPr rtlCol="0"/>
          <a:lstStyle/>
          <a:p>
            <a:fld id="{A9C30D25-8DD3-4715-BF69-41BF289F3409}" type="slidenum">
              <a:rPr lang="en-GB" smtClean="0"/>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19BEC5C-3D60-4983-A2B1-F6EEDFDD7160}" type="datetimeFigureOut">
              <a:rPr lang="en-GB" smtClean="0"/>
              <a:t>11/12/2018</a:t>
            </a:fld>
            <a:endParaRPr lang="en-GB"/>
          </a:p>
        </p:txBody>
      </p:sp>
      <p:sp>
        <p:nvSpPr>
          <p:cNvPr id="12" name="Slide Number Placeholder 11"/>
          <p:cNvSpPr>
            <a:spLocks noGrp="1"/>
          </p:cNvSpPr>
          <p:nvPr>
            <p:ph type="sldNum" sz="quarter" idx="16"/>
          </p:nvPr>
        </p:nvSpPr>
        <p:spPr/>
        <p:txBody>
          <a:bodyPr rtlCol="0"/>
          <a:lstStyle/>
          <a:p>
            <a:fld id="{A9C30D25-8DD3-4715-BF69-41BF289F3409}" type="slidenum">
              <a:rPr lang="en-GB" smtClean="0"/>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19BEC5C-3D60-4983-A2B1-F6EEDFDD7160}" type="datetimeFigureOut">
              <a:rPr lang="en-GB" smtClean="0"/>
              <a:t>11/12/2018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9C30D25-8DD3-4715-BF69-41BF289F340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BEC5C-3D60-4983-A2B1-F6EEDFDD7160}" type="datetimeFigureOut">
              <a:rPr lang="en-GB" smtClean="0"/>
              <a:t>11/12/2018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9C30D25-8DD3-4715-BF69-41BF289F340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19BEC5C-3D60-4983-A2B1-F6EEDFDD7160}" type="datetimeFigureOut">
              <a:rPr lang="en-GB" smtClean="0"/>
              <a:t>11/12/2018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9C30D25-8DD3-4715-BF69-41BF289F3409}" type="slidenum">
              <a:rPr lang="en-GB" smtClean="0"/>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19BEC5C-3D60-4983-A2B1-F6EEDFDD7160}" type="datetimeFigureOut">
              <a:rPr lang="en-GB" smtClean="0"/>
              <a:t>11/12/2018</a:t>
            </a:fld>
            <a:endParaRPr lang="en-GB"/>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9C30D25-8DD3-4715-BF69-41BF289F3409}" type="slidenum">
              <a:rPr lang="en-GB" smtClean="0"/>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19BEC5C-3D60-4983-A2B1-F6EEDFDD7160}" type="datetimeFigureOut">
              <a:rPr lang="en-GB" smtClean="0"/>
              <a:t>11/12/2018</a:t>
            </a:fld>
            <a:endParaRPr lang="en-GB"/>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9C30D25-8DD3-4715-BF69-41BF289F340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file:///\\fuji\staff$\Psychology\stacey's%20video%20clips\Jaws%20(210)%20Movie%20CLIP%20-%20Get%20Out%20of%20the%20Water%20(1975)%20HD.mp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file:///\\fuji\staff$\Psychology\stacey's%20video%20clips\the%20cognitive%20interview.av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file:///\\fuji\staff$\Psychology\stacey's%20video%20clips\Jaws%20(210)%20Movie%20CLIP%20-%20Get%20Out%20of%20the%20Water%20(1975)%20HD.mp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cognitive interview</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309957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Now re-watch the clip to see how </a:t>
            </a:r>
            <a:r>
              <a:rPr lang="en-GB" smtClean="0"/>
              <a:t>accurate the interviews were…</a:t>
            </a:r>
            <a:endParaRPr lang="en-GB" dirty="0"/>
          </a:p>
        </p:txBody>
      </p:sp>
      <p:pic>
        <p:nvPicPr>
          <p:cNvPr id="3074" name="Picture 2">
            <a:hlinkClick r:id="rId2" action="ppaction://hlinkfile"/>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611560" y="1484784"/>
            <a:ext cx="7848872" cy="5232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636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accurate and detailed were the accounts?</a:t>
            </a:r>
            <a:endParaRPr lang="en-GB"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GB" dirty="0" smtClean="0"/>
              <a:t>Now answer the questions:</a:t>
            </a:r>
          </a:p>
          <a:p>
            <a:pPr marL="0" indent="0">
              <a:buNone/>
            </a:pPr>
            <a:endParaRPr lang="en-GB" dirty="0"/>
          </a:p>
          <a:p>
            <a:r>
              <a:rPr lang="en-GB" dirty="0" smtClean="0"/>
              <a:t>Did the traditional interview or the cognitive interview give more accurate detail?</a:t>
            </a:r>
          </a:p>
          <a:p>
            <a:endParaRPr lang="en-GB" dirty="0"/>
          </a:p>
          <a:p>
            <a:r>
              <a:rPr lang="en-GB" dirty="0" smtClean="0"/>
              <a:t>Did the traditional interview or the cognitive interview lead to more false information being given?</a:t>
            </a:r>
          </a:p>
          <a:p>
            <a:endParaRPr lang="en-GB" dirty="0"/>
          </a:p>
          <a:p>
            <a:r>
              <a:rPr lang="en-GB" dirty="0" smtClean="0"/>
              <a:t>Overall which interview technique do you think was most effective?</a:t>
            </a:r>
            <a:endParaRPr lang="en-GB" dirty="0"/>
          </a:p>
        </p:txBody>
      </p:sp>
    </p:spTree>
    <p:extLst>
      <p:ext uri="{BB962C8B-B14F-4D97-AF65-F5344CB8AC3E}">
        <p14:creationId xmlns:p14="http://schemas.microsoft.com/office/powerpoint/2010/main" val="85092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Cognitive interview:  Evaluation</a:t>
            </a:r>
            <a:endParaRPr lang="en-GB" dirty="0"/>
          </a:p>
        </p:txBody>
      </p:sp>
      <p:sp>
        <p:nvSpPr>
          <p:cNvPr id="3" name="Content Placeholder 2"/>
          <p:cNvSpPr>
            <a:spLocks noGrp="1"/>
          </p:cNvSpPr>
          <p:nvPr>
            <p:ph sz="quarter" idx="1"/>
          </p:nvPr>
        </p:nvSpPr>
        <p:spPr/>
        <p:txBody>
          <a:bodyPr>
            <a:normAutofit fontScale="85000" lnSpcReduction="20000"/>
          </a:bodyPr>
          <a:lstStyle/>
          <a:p>
            <a:pPr marL="0" indent="0">
              <a:buNone/>
            </a:pPr>
            <a:r>
              <a:rPr lang="en-GB" b="1" i="1" dirty="0"/>
              <a:t>Fisher et al (1987)</a:t>
            </a:r>
            <a:r>
              <a:rPr lang="en-GB" i="1" dirty="0"/>
              <a:t> added elements to CI. Called the enhanced cognitive interview (ECI) social dynamics were taken into account, such as when to (or not to) establish eye-contact, ways to reduce anxiety, minimising distractions, asking the witness to speak slowly and to ask open ended </a:t>
            </a:r>
            <a:r>
              <a:rPr lang="en-GB" i="1" dirty="0" smtClean="0"/>
              <a:t>questions</a:t>
            </a:r>
          </a:p>
          <a:p>
            <a:pPr marL="0" indent="0">
              <a:buNone/>
            </a:pPr>
            <a:endParaRPr lang="en-GB" i="1" dirty="0"/>
          </a:p>
          <a:p>
            <a:pPr marL="0" indent="0">
              <a:buNone/>
            </a:pPr>
            <a:r>
              <a:rPr lang="en-GB" b="1" dirty="0" err="1"/>
              <a:t>Kohnken</a:t>
            </a:r>
            <a:r>
              <a:rPr lang="en-GB" b="1" dirty="0"/>
              <a:t> et al (1999)</a:t>
            </a:r>
            <a:r>
              <a:rPr lang="en-GB" dirty="0"/>
              <a:t> carried out a</a:t>
            </a:r>
            <a:r>
              <a:rPr lang="en-GB" b="1" dirty="0"/>
              <a:t> meta-analysis </a:t>
            </a:r>
            <a:r>
              <a:rPr lang="en-GB" dirty="0"/>
              <a:t>of 53 studies investigating ECI, and found, on average, a 34% increase in the amount of correct information generated compared with standard police </a:t>
            </a:r>
            <a:r>
              <a:rPr lang="en-GB" dirty="0" smtClean="0"/>
              <a:t>interviews</a:t>
            </a:r>
          </a:p>
          <a:p>
            <a:pPr marL="0" indent="0">
              <a:buNone/>
            </a:pPr>
            <a:endParaRPr lang="en-GB" i="1" dirty="0"/>
          </a:p>
          <a:p>
            <a:r>
              <a:rPr lang="en-GB" b="1" i="1" dirty="0" smtClean="0"/>
              <a:t>Write a </a:t>
            </a:r>
            <a:r>
              <a:rPr lang="en-GB" b="1" i="1" dirty="0" smtClean="0"/>
              <a:t>linking back</a:t>
            </a:r>
            <a:r>
              <a:rPr lang="en-GB" b="1" i="1" dirty="0" smtClean="0"/>
              <a:t> </a:t>
            </a:r>
            <a:r>
              <a:rPr lang="en-GB" b="1" i="1" dirty="0" smtClean="0"/>
              <a:t>statement for </a:t>
            </a:r>
            <a:r>
              <a:rPr lang="en-GB" b="1" i="1" dirty="0" err="1" smtClean="0"/>
              <a:t>Kohnken’s</a:t>
            </a:r>
            <a:r>
              <a:rPr lang="en-GB" b="1" i="1" dirty="0" smtClean="0"/>
              <a:t> research</a:t>
            </a:r>
            <a:endParaRPr lang="en-GB" b="1" i="1" dirty="0"/>
          </a:p>
        </p:txBody>
      </p:sp>
    </p:spTree>
    <p:extLst>
      <p:ext uri="{BB962C8B-B14F-4D97-AF65-F5344CB8AC3E}">
        <p14:creationId xmlns:p14="http://schemas.microsoft.com/office/powerpoint/2010/main" val="1690276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Cognitive interview:  Evaluation</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288146012"/>
              </p:ext>
            </p:extLst>
          </p:nvPr>
        </p:nvGraphicFramePr>
        <p:xfrm>
          <a:off x="616274" y="4009132"/>
          <a:ext cx="8153400" cy="1483360"/>
        </p:xfrm>
        <a:graphic>
          <a:graphicData uri="http://schemas.openxmlformats.org/drawingml/2006/table">
            <a:tbl>
              <a:tblPr firstRow="1" bandRow="1">
                <a:tableStyleId>{5C22544A-7EE6-4342-B048-85BDC9FD1C3A}</a:tableStyleId>
              </a:tblPr>
              <a:tblGrid>
                <a:gridCol w="3523678">
                  <a:extLst>
                    <a:ext uri="{9D8B030D-6E8A-4147-A177-3AD203B41FA5}">
                      <a16:colId xmlns:a16="http://schemas.microsoft.com/office/drawing/2014/main" val="3122201252"/>
                    </a:ext>
                  </a:extLst>
                </a:gridCol>
                <a:gridCol w="2376264">
                  <a:extLst>
                    <a:ext uri="{9D8B030D-6E8A-4147-A177-3AD203B41FA5}">
                      <a16:colId xmlns:a16="http://schemas.microsoft.com/office/drawing/2014/main" val="623022357"/>
                    </a:ext>
                  </a:extLst>
                </a:gridCol>
                <a:gridCol w="2253458">
                  <a:extLst>
                    <a:ext uri="{9D8B030D-6E8A-4147-A177-3AD203B41FA5}">
                      <a16:colId xmlns:a16="http://schemas.microsoft.com/office/drawing/2014/main" val="2840628328"/>
                    </a:ext>
                  </a:extLst>
                </a:gridCol>
              </a:tblGrid>
              <a:tr h="370840">
                <a:tc>
                  <a:txBody>
                    <a:bodyPr/>
                    <a:lstStyle/>
                    <a:p>
                      <a:endParaRPr lang="en-GB" dirty="0"/>
                    </a:p>
                  </a:txBody>
                  <a:tcPr/>
                </a:tc>
                <a:tc>
                  <a:txBody>
                    <a:bodyPr/>
                    <a:lstStyle/>
                    <a:p>
                      <a:pPr algn="ctr"/>
                      <a:r>
                        <a:rPr lang="en-GB" dirty="0" smtClean="0"/>
                        <a:t>Cognitive interview</a:t>
                      </a:r>
                      <a:endParaRPr lang="en-GB" dirty="0"/>
                    </a:p>
                  </a:txBody>
                  <a:tcPr/>
                </a:tc>
                <a:tc>
                  <a:txBody>
                    <a:bodyPr/>
                    <a:lstStyle/>
                    <a:p>
                      <a:pPr algn="ctr"/>
                      <a:r>
                        <a:rPr lang="en-GB" dirty="0" smtClean="0"/>
                        <a:t>Standard interview</a:t>
                      </a:r>
                      <a:endParaRPr lang="en-GB" dirty="0"/>
                    </a:p>
                  </a:txBody>
                  <a:tcPr/>
                </a:tc>
                <a:extLst>
                  <a:ext uri="{0D108BD9-81ED-4DB2-BD59-A6C34878D82A}">
                    <a16:rowId xmlns:a16="http://schemas.microsoft.com/office/drawing/2014/main" val="1312233440"/>
                  </a:ext>
                </a:extLst>
              </a:tr>
              <a:tr h="370840">
                <a:tc>
                  <a:txBody>
                    <a:bodyPr/>
                    <a:lstStyle/>
                    <a:p>
                      <a:r>
                        <a:rPr lang="en-GB" dirty="0" smtClean="0"/>
                        <a:t>Correct items reported</a:t>
                      </a:r>
                      <a:endParaRPr lang="en-GB" dirty="0"/>
                    </a:p>
                  </a:txBody>
                  <a:tcPr/>
                </a:tc>
                <a:tc>
                  <a:txBody>
                    <a:bodyPr/>
                    <a:lstStyle/>
                    <a:p>
                      <a:pPr algn="ctr"/>
                      <a:r>
                        <a:rPr lang="en-GB" dirty="0" smtClean="0"/>
                        <a:t>41.5</a:t>
                      </a:r>
                      <a:endParaRPr lang="en-GB" dirty="0"/>
                    </a:p>
                  </a:txBody>
                  <a:tcPr/>
                </a:tc>
                <a:tc>
                  <a:txBody>
                    <a:bodyPr/>
                    <a:lstStyle/>
                    <a:p>
                      <a:pPr algn="ctr"/>
                      <a:r>
                        <a:rPr lang="en-GB" dirty="0" smtClean="0"/>
                        <a:t>29.4</a:t>
                      </a:r>
                      <a:endParaRPr lang="en-GB" dirty="0"/>
                    </a:p>
                  </a:txBody>
                  <a:tcPr/>
                </a:tc>
                <a:extLst>
                  <a:ext uri="{0D108BD9-81ED-4DB2-BD59-A6C34878D82A}">
                    <a16:rowId xmlns:a16="http://schemas.microsoft.com/office/drawing/2014/main" val="4182861403"/>
                  </a:ext>
                </a:extLst>
              </a:tr>
              <a:tr h="370840">
                <a:tc>
                  <a:txBody>
                    <a:bodyPr/>
                    <a:lstStyle/>
                    <a:p>
                      <a:r>
                        <a:rPr lang="en-GB" dirty="0" smtClean="0"/>
                        <a:t>Incorrect items reported</a:t>
                      </a:r>
                      <a:endParaRPr lang="en-GB" dirty="0"/>
                    </a:p>
                  </a:txBody>
                  <a:tcPr/>
                </a:tc>
                <a:tc>
                  <a:txBody>
                    <a:bodyPr/>
                    <a:lstStyle/>
                    <a:p>
                      <a:pPr algn="ctr"/>
                      <a:r>
                        <a:rPr lang="en-GB" dirty="0" smtClean="0"/>
                        <a:t>7.3</a:t>
                      </a:r>
                      <a:endParaRPr lang="en-GB" dirty="0"/>
                    </a:p>
                  </a:txBody>
                  <a:tcPr/>
                </a:tc>
                <a:tc>
                  <a:txBody>
                    <a:bodyPr/>
                    <a:lstStyle/>
                    <a:p>
                      <a:pPr algn="ctr"/>
                      <a:r>
                        <a:rPr lang="en-GB" dirty="0" smtClean="0"/>
                        <a:t>6.1</a:t>
                      </a:r>
                      <a:endParaRPr lang="en-GB" dirty="0"/>
                    </a:p>
                  </a:txBody>
                  <a:tcPr/>
                </a:tc>
                <a:extLst>
                  <a:ext uri="{0D108BD9-81ED-4DB2-BD59-A6C34878D82A}">
                    <a16:rowId xmlns:a16="http://schemas.microsoft.com/office/drawing/2014/main" val="4148152431"/>
                  </a:ext>
                </a:extLst>
              </a:tr>
              <a:tr h="370840">
                <a:tc>
                  <a:txBody>
                    <a:bodyPr/>
                    <a:lstStyle/>
                    <a:p>
                      <a:r>
                        <a:rPr lang="en-GB" dirty="0" smtClean="0"/>
                        <a:t>Made up (confabulated)</a:t>
                      </a:r>
                      <a:r>
                        <a:rPr lang="en-GB" baseline="0" dirty="0" smtClean="0"/>
                        <a:t> items</a:t>
                      </a:r>
                      <a:endParaRPr lang="en-GB" dirty="0"/>
                    </a:p>
                  </a:txBody>
                  <a:tcPr/>
                </a:tc>
                <a:tc>
                  <a:txBody>
                    <a:bodyPr/>
                    <a:lstStyle/>
                    <a:p>
                      <a:pPr algn="ctr"/>
                      <a:r>
                        <a:rPr lang="en-GB" dirty="0" smtClean="0"/>
                        <a:t>0.7</a:t>
                      </a:r>
                      <a:endParaRPr lang="en-GB" dirty="0"/>
                    </a:p>
                  </a:txBody>
                  <a:tcPr/>
                </a:tc>
                <a:tc>
                  <a:txBody>
                    <a:bodyPr/>
                    <a:lstStyle/>
                    <a:p>
                      <a:pPr algn="ctr"/>
                      <a:r>
                        <a:rPr lang="en-GB" dirty="0" smtClean="0"/>
                        <a:t>0.4</a:t>
                      </a:r>
                      <a:endParaRPr lang="en-GB" dirty="0"/>
                    </a:p>
                  </a:txBody>
                  <a:tcPr/>
                </a:tc>
                <a:extLst>
                  <a:ext uri="{0D108BD9-81ED-4DB2-BD59-A6C34878D82A}">
                    <a16:rowId xmlns:a16="http://schemas.microsoft.com/office/drawing/2014/main" val="3614263177"/>
                  </a:ext>
                </a:extLst>
              </a:tr>
            </a:tbl>
          </a:graphicData>
        </a:graphic>
      </p:graphicFrame>
      <p:sp>
        <p:nvSpPr>
          <p:cNvPr id="6" name="TextBox 5"/>
          <p:cNvSpPr txBox="1"/>
          <p:nvPr/>
        </p:nvSpPr>
        <p:spPr>
          <a:xfrm>
            <a:off x="612648" y="1700808"/>
            <a:ext cx="8153400" cy="2308324"/>
          </a:xfrm>
          <a:prstGeom prst="rect">
            <a:avLst/>
          </a:prstGeom>
          <a:noFill/>
        </p:spPr>
        <p:txBody>
          <a:bodyPr wrap="square" rtlCol="0">
            <a:spAutoFit/>
          </a:bodyPr>
          <a:lstStyle/>
          <a:p>
            <a:r>
              <a:rPr lang="en-GB" b="1" dirty="0" err="1"/>
              <a:t>Geisleman</a:t>
            </a:r>
            <a:r>
              <a:rPr lang="en-GB" b="1" dirty="0"/>
              <a:t> et al (1985) </a:t>
            </a:r>
            <a:r>
              <a:rPr lang="en-GB" dirty="0"/>
              <a:t>assessed whether the Cognitive Interview is more effective than standard police interviews when interviewing eye-witnesses. They showed police training videos to 89 students.  About 48 hours later, the students were interviewed individually by American Law enforcement officers (detectives, CIA investigators and private investigators).   The interviewers had either been trained in standard police interviewing techniques or in the new Cognitive Interview Schedule.  Each interview was taped and analysed for accuracy of recall. The results of the study can be seen in the table below</a:t>
            </a:r>
          </a:p>
        </p:txBody>
      </p:sp>
      <p:sp>
        <p:nvSpPr>
          <p:cNvPr id="7" name="TextBox 6"/>
          <p:cNvSpPr txBox="1"/>
          <p:nvPr/>
        </p:nvSpPr>
        <p:spPr>
          <a:xfrm>
            <a:off x="612648" y="5805264"/>
            <a:ext cx="8153400" cy="830997"/>
          </a:xfrm>
          <a:prstGeom prst="rect">
            <a:avLst/>
          </a:prstGeom>
          <a:noFill/>
        </p:spPr>
        <p:txBody>
          <a:bodyPr wrap="square" rtlCol="0">
            <a:spAutoFit/>
          </a:bodyPr>
          <a:lstStyle/>
          <a:p>
            <a:pPr marL="285750" indent="-285750">
              <a:buFont typeface="Arial" panose="020B0604020202020204" pitchFamily="34" charset="0"/>
              <a:buChar char="•"/>
            </a:pPr>
            <a:r>
              <a:rPr lang="en-GB" sz="2400" b="1" i="1" dirty="0" smtClean="0"/>
              <a:t>What do the results in the table tell us about the effectiveness of cognitive interview?  Comment on each set of results</a:t>
            </a:r>
            <a:endParaRPr lang="en-GB" sz="2400" b="1" i="1" dirty="0"/>
          </a:p>
        </p:txBody>
      </p:sp>
    </p:spTree>
    <p:extLst>
      <p:ext uri="{BB962C8B-B14F-4D97-AF65-F5344CB8AC3E}">
        <p14:creationId xmlns:p14="http://schemas.microsoft.com/office/powerpoint/2010/main" val="346672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Cognitive interview:  Evaluation</a:t>
            </a:r>
          </a:p>
        </p:txBody>
      </p:sp>
      <p:sp>
        <p:nvSpPr>
          <p:cNvPr id="3" name="Content Placeholder 2"/>
          <p:cNvSpPr>
            <a:spLocks noGrp="1"/>
          </p:cNvSpPr>
          <p:nvPr>
            <p:ph sz="quarter" idx="1"/>
          </p:nvPr>
        </p:nvSpPr>
        <p:spPr/>
        <p:txBody>
          <a:bodyPr>
            <a:normAutofit fontScale="92500" lnSpcReduction="10000"/>
          </a:bodyPr>
          <a:lstStyle/>
          <a:p>
            <a:pPr marL="0" indent="0">
              <a:buNone/>
            </a:pPr>
            <a:r>
              <a:rPr lang="en-GB" dirty="0"/>
              <a:t>The Cognitive Interview tends to take longer and requires more training than the standard </a:t>
            </a:r>
            <a:r>
              <a:rPr lang="en-GB" dirty="0" smtClean="0"/>
              <a:t>interview</a:t>
            </a:r>
          </a:p>
          <a:p>
            <a:pPr marL="0" indent="0">
              <a:buNone/>
            </a:pPr>
            <a:endParaRPr lang="en-GB" dirty="0"/>
          </a:p>
          <a:p>
            <a:r>
              <a:rPr lang="en-GB" b="1" i="1" dirty="0" smtClean="0"/>
              <a:t>Should the cognitive interview be used in light of the above statement?  Write a statement in support of the cognitive interview making reference to the </a:t>
            </a:r>
            <a:r>
              <a:rPr lang="en-GB" sz="3200" b="1" i="1" dirty="0" smtClean="0"/>
              <a:t>economic implications</a:t>
            </a:r>
          </a:p>
          <a:p>
            <a:endParaRPr lang="en-GB" sz="3200" b="1" i="1" dirty="0"/>
          </a:p>
          <a:p>
            <a:pPr marL="0" indent="0">
              <a:buNone/>
            </a:pPr>
            <a:r>
              <a:rPr lang="en-GB" sz="3200" b="1" i="1" dirty="0" smtClean="0"/>
              <a:t>	</a:t>
            </a:r>
            <a:r>
              <a:rPr lang="en-GB" sz="2800" i="1" dirty="0" smtClean="0"/>
              <a:t>Read about economic implications first on page 15 of 	the student handbook to help you</a:t>
            </a:r>
            <a:endParaRPr lang="en-GB" sz="3200" b="1" i="1" dirty="0"/>
          </a:p>
        </p:txBody>
      </p:sp>
    </p:spTree>
    <p:extLst>
      <p:ext uri="{BB962C8B-B14F-4D97-AF65-F5344CB8AC3E}">
        <p14:creationId xmlns:p14="http://schemas.microsoft.com/office/powerpoint/2010/main" val="4276390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Cognitive interview:  Evaluation</a:t>
            </a:r>
          </a:p>
        </p:txBody>
      </p:sp>
      <p:sp>
        <p:nvSpPr>
          <p:cNvPr id="3" name="Content Placeholder 2"/>
          <p:cNvSpPr>
            <a:spLocks noGrp="1"/>
          </p:cNvSpPr>
          <p:nvPr>
            <p:ph sz="quarter" idx="1"/>
          </p:nvPr>
        </p:nvSpPr>
        <p:spPr/>
        <p:txBody>
          <a:bodyPr/>
          <a:lstStyle/>
          <a:p>
            <a:pPr marL="0" indent="0">
              <a:buNone/>
            </a:pPr>
            <a:r>
              <a:rPr lang="en-GB" b="1" dirty="0"/>
              <a:t>Milne and Bull (2002)</a:t>
            </a:r>
            <a:r>
              <a:rPr lang="en-GB" dirty="0"/>
              <a:t> found that a combination of report everything and context reinstatement produce the most effective reports which confirmed some of the police officers views that some aspects are better than </a:t>
            </a:r>
            <a:r>
              <a:rPr lang="en-GB" dirty="0" smtClean="0"/>
              <a:t>others</a:t>
            </a:r>
          </a:p>
          <a:p>
            <a:pPr marL="0" indent="0">
              <a:buNone/>
            </a:pPr>
            <a:endParaRPr lang="en-GB" dirty="0"/>
          </a:p>
          <a:p>
            <a:r>
              <a:rPr lang="en-GB" dirty="0" smtClean="0"/>
              <a:t>What could this research lead to? Link to the point on the last slide</a:t>
            </a:r>
            <a:endParaRPr lang="en-GB" dirty="0"/>
          </a:p>
        </p:txBody>
      </p:sp>
    </p:spTree>
    <p:extLst>
      <p:ext uri="{BB962C8B-B14F-4D97-AF65-F5344CB8AC3E}">
        <p14:creationId xmlns:p14="http://schemas.microsoft.com/office/powerpoint/2010/main" val="1631386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practice</a:t>
            </a:r>
            <a:endParaRPr lang="en-GB" dirty="0"/>
          </a:p>
        </p:txBody>
      </p:sp>
      <p:sp>
        <p:nvSpPr>
          <p:cNvPr id="3" name="Content Placeholder 2"/>
          <p:cNvSpPr>
            <a:spLocks noGrp="1"/>
          </p:cNvSpPr>
          <p:nvPr>
            <p:ph sz="quarter" idx="1"/>
          </p:nvPr>
        </p:nvSpPr>
        <p:spPr/>
        <p:txBody>
          <a:bodyPr/>
          <a:lstStyle/>
          <a:p>
            <a:pPr marL="0" indent="0">
              <a:buNone/>
            </a:pPr>
            <a:r>
              <a:rPr lang="en-GB" dirty="0" smtClean="0"/>
              <a:t>Complete the following question individually without notes:</a:t>
            </a:r>
          </a:p>
          <a:p>
            <a:pPr marL="0" indent="0">
              <a:buNone/>
            </a:pPr>
            <a:endParaRPr lang="en-GB" dirty="0"/>
          </a:p>
          <a:p>
            <a:pPr marL="0" indent="0">
              <a:buNone/>
            </a:pPr>
            <a:r>
              <a:rPr lang="en-US" b="1" i="1" dirty="0"/>
              <a:t>Outline how a cognitive interview can be used to improve the accuracy of eyewitness </a:t>
            </a:r>
            <a:r>
              <a:rPr lang="en-US" b="1" i="1" dirty="0" smtClean="0"/>
              <a:t>testimony (4 marks)</a:t>
            </a:r>
          </a:p>
          <a:p>
            <a:pPr marL="0" indent="0">
              <a:buNone/>
            </a:pPr>
            <a:endParaRPr lang="en-US" b="1" i="1" dirty="0"/>
          </a:p>
          <a:p>
            <a:pPr marL="0" indent="0">
              <a:buNone/>
            </a:pPr>
            <a:r>
              <a:rPr lang="en-US" i="1" dirty="0" smtClean="0">
                <a:solidFill>
                  <a:schemeClr val="accent4">
                    <a:lumMod val="50000"/>
                  </a:schemeClr>
                </a:solidFill>
              </a:rPr>
              <a:t>Now swap with the person next to you and allocate a mark according to the mark scheme</a:t>
            </a:r>
            <a:endParaRPr lang="en-GB" i="1" dirty="0">
              <a:solidFill>
                <a:schemeClr val="accent4">
                  <a:lumMod val="50000"/>
                </a:schemeClr>
              </a:solidFill>
            </a:endParaRPr>
          </a:p>
        </p:txBody>
      </p:sp>
    </p:spTree>
    <p:extLst>
      <p:ext uri="{BB962C8B-B14F-4D97-AF65-F5344CB8AC3E}">
        <p14:creationId xmlns:p14="http://schemas.microsoft.com/office/powerpoint/2010/main" val="22474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 scheme</a:t>
            </a:r>
            <a:endParaRPr lang="en-GB" dirty="0"/>
          </a:p>
        </p:txBody>
      </p:sp>
      <p:sp>
        <p:nvSpPr>
          <p:cNvPr id="3" name="Content Placeholder 2"/>
          <p:cNvSpPr>
            <a:spLocks noGrp="1"/>
          </p:cNvSpPr>
          <p:nvPr>
            <p:ph sz="quarter" idx="1"/>
          </p:nvPr>
        </p:nvSpPr>
        <p:spPr>
          <a:xfrm>
            <a:off x="612648" y="1600200"/>
            <a:ext cx="8153400" cy="5069160"/>
          </a:xfrm>
        </p:spPr>
        <p:txBody>
          <a:bodyPr>
            <a:normAutofit fontScale="55000" lnSpcReduction="20000"/>
          </a:bodyPr>
          <a:lstStyle/>
          <a:p>
            <a:pPr marL="0" indent="0">
              <a:buNone/>
            </a:pPr>
            <a:r>
              <a:rPr lang="en-US" sz="3200" b="1" i="1" dirty="0"/>
              <a:t>The main techniques used in a cognitive interview are</a:t>
            </a:r>
            <a:r>
              <a:rPr lang="en-US" sz="3200" b="1" i="1" dirty="0" smtClean="0"/>
              <a:t>:–</a:t>
            </a:r>
          </a:p>
          <a:p>
            <a:pPr marL="0" indent="0">
              <a:buNone/>
            </a:pPr>
            <a:endParaRPr lang="en-US" sz="3200" b="1" i="1" dirty="0" smtClean="0"/>
          </a:p>
          <a:p>
            <a:r>
              <a:rPr lang="en-US" b="1" dirty="0"/>
              <a:t/>
            </a:r>
            <a:br>
              <a:rPr lang="en-US" b="1" dirty="0"/>
            </a:br>
            <a:r>
              <a:rPr lang="en-US" b="1" dirty="0"/>
              <a:t>Context reinstatement – </a:t>
            </a:r>
            <a:r>
              <a:rPr lang="en-US" dirty="0"/>
              <a:t>trying to mentally recreate an image of the situation, including details of the environment, such as the weather conditions, and the individual’s emotional state including their feelings at the time of the incident</a:t>
            </a:r>
            <a:r>
              <a:rPr lang="en-US" b="1" dirty="0"/>
              <a:t>.</a:t>
            </a:r>
            <a:br>
              <a:rPr lang="en-US" b="1" dirty="0"/>
            </a:br>
            <a:endParaRPr lang="en-US" b="1" dirty="0" smtClean="0"/>
          </a:p>
          <a:p>
            <a:r>
              <a:rPr lang="en-US" b="1" dirty="0" smtClean="0"/>
              <a:t>Recall </a:t>
            </a:r>
            <a:r>
              <a:rPr lang="en-US" b="1" dirty="0"/>
              <a:t>from a changed perspective – </a:t>
            </a:r>
            <a:r>
              <a:rPr lang="en-US" dirty="0"/>
              <a:t>trying to mentally recreate the situation from different points of view e.g. describing what another witness present at the scene would have seen.</a:t>
            </a:r>
            <a:br>
              <a:rPr lang="en-US" dirty="0"/>
            </a:br>
            <a:endParaRPr lang="en-US" dirty="0" smtClean="0"/>
          </a:p>
          <a:p>
            <a:r>
              <a:rPr lang="en-US" b="1" dirty="0" smtClean="0"/>
              <a:t>Recall </a:t>
            </a:r>
            <a:r>
              <a:rPr lang="en-US" b="1" dirty="0"/>
              <a:t>in reverse order – </a:t>
            </a:r>
            <a:r>
              <a:rPr lang="en-US" dirty="0"/>
              <a:t>the witness is asked to describe the scene in a different chronological order e.g. from the end to the beginning.</a:t>
            </a:r>
            <a:br>
              <a:rPr lang="en-US" dirty="0"/>
            </a:br>
            <a:endParaRPr lang="en-US" dirty="0" smtClean="0"/>
          </a:p>
          <a:p>
            <a:r>
              <a:rPr lang="en-US" b="1" dirty="0" smtClean="0"/>
              <a:t>Report </a:t>
            </a:r>
            <a:r>
              <a:rPr lang="en-US" b="1" dirty="0"/>
              <a:t>everything – </a:t>
            </a:r>
            <a:r>
              <a:rPr lang="en-US" dirty="0"/>
              <a:t>the interviewer encourages the witness to report all details about the event, even though these details may seem unimportant.</a:t>
            </a:r>
          </a:p>
          <a:p>
            <a:endParaRPr lang="en-US" b="1" dirty="0" smtClean="0"/>
          </a:p>
          <a:p>
            <a:r>
              <a:rPr lang="en-US" b="1" dirty="0" smtClean="0"/>
              <a:t>The </a:t>
            </a:r>
            <a:r>
              <a:rPr lang="en-US" b="1" dirty="0"/>
              <a:t>main additional features of the enhanced cognitive interview are:–</a:t>
            </a:r>
            <a:br>
              <a:rPr lang="en-US" b="1" dirty="0"/>
            </a:br>
            <a:r>
              <a:rPr lang="en-US" dirty="0"/>
              <a:t>Encourage the witness to relax and speak slowly.</a:t>
            </a:r>
            <a:br>
              <a:rPr lang="en-US" dirty="0"/>
            </a:br>
            <a:r>
              <a:rPr lang="en-US" dirty="0"/>
              <a:t>Offer comments to help clarify witness statements.</a:t>
            </a:r>
            <a:br>
              <a:rPr lang="en-US" dirty="0"/>
            </a:br>
            <a:r>
              <a:rPr lang="en-US" dirty="0"/>
              <a:t>Adapt questions to suit the understanding of individual witnesses.</a:t>
            </a:r>
          </a:p>
          <a:p>
            <a:pPr marL="0" indent="0">
              <a:buNone/>
            </a:pPr>
            <a:endParaRPr lang="en-GB" dirty="0"/>
          </a:p>
        </p:txBody>
      </p:sp>
    </p:spTree>
    <p:extLst>
      <p:ext uri="{BB962C8B-B14F-4D97-AF65-F5344CB8AC3E}">
        <p14:creationId xmlns:p14="http://schemas.microsoft.com/office/powerpoint/2010/main" val="1792357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Cognitive interview:  What do you remember?</a:t>
            </a:r>
            <a:endParaRPr lang="en-GB" dirty="0"/>
          </a:p>
        </p:txBody>
      </p:sp>
      <p:sp>
        <p:nvSpPr>
          <p:cNvPr id="3" name="Content Placeholder 2"/>
          <p:cNvSpPr>
            <a:spLocks noGrp="1"/>
          </p:cNvSpPr>
          <p:nvPr>
            <p:ph sz="quarter" idx="1"/>
          </p:nvPr>
        </p:nvSpPr>
        <p:spPr/>
        <p:txBody>
          <a:bodyPr>
            <a:normAutofit fontScale="92500" lnSpcReduction="10000"/>
          </a:bodyPr>
          <a:lstStyle/>
          <a:p>
            <a:endParaRPr lang="en-GB" dirty="0" smtClean="0"/>
          </a:p>
          <a:p>
            <a:r>
              <a:rPr lang="en-GB" dirty="0" smtClean="0"/>
              <a:t>In groups, on mini whiteboards, list three differences between a standard interview and the cognitive interview</a:t>
            </a:r>
          </a:p>
          <a:p>
            <a:endParaRPr lang="en-GB" dirty="0"/>
          </a:p>
          <a:p>
            <a:r>
              <a:rPr lang="en-GB" dirty="0" smtClean="0"/>
              <a:t>Now go to your big white boards and outline the four techniques used in cognitive interview</a:t>
            </a:r>
          </a:p>
          <a:p>
            <a:endParaRPr lang="en-GB" dirty="0"/>
          </a:p>
          <a:p>
            <a:pPr marL="0" indent="0">
              <a:buNone/>
            </a:pPr>
            <a:r>
              <a:rPr lang="en-GB" b="1" i="1" dirty="0" smtClean="0"/>
              <a:t>Did you get it right?  Check against the information on the next slide..</a:t>
            </a:r>
            <a:endParaRPr lang="en-GB" b="1" i="1" dirty="0"/>
          </a:p>
        </p:txBody>
      </p:sp>
    </p:spTree>
    <p:extLst>
      <p:ext uri="{BB962C8B-B14F-4D97-AF65-F5344CB8AC3E}">
        <p14:creationId xmlns:p14="http://schemas.microsoft.com/office/powerpoint/2010/main" val="53868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GB" dirty="0" smtClean="0"/>
              <a:t>The Cognitive interview:  What did you get right?</a:t>
            </a:r>
            <a:endParaRPr lang="en-GB"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184399449"/>
              </p:ext>
            </p:extLst>
          </p:nvPr>
        </p:nvGraphicFramePr>
        <p:xfrm>
          <a:off x="251520" y="188640"/>
          <a:ext cx="8640960" cy="6570733"/>
        </p:xfrm>
        <a:graphic>
          <a:graphicData uri="http://schemas.openxmlformats.org/drawingml/2006/table">
            <a:tbl>
              <a:tblPr firstRow="1" firstCol="1" lastRow="1" lastCol="1" bandRow="1" bandCol="1">
                <a:tableStyleId>{5C22544A-7EE6-4342-B048-85BDC9FD1C3A}</a:tableStyleId>
              </a:tblPr>
              <a:tblGrid>
                <a:gridCol w="1854662">
                  <a:extLst>
                    <a:ext uri="{9D8B030D-6E8A-4147-A177-3AD203B41FA5}">
                      <a16:colId xmlns:a16="http://schemas.microsoft.com/office/drawing/2014/main" val="20000"/>
                    </a:ext>
                  </a:extLst>
                </a:gridCol>
                <a:gridCol w="6786298">
                  <a:extLst>
                    <a:ext uri="{9D8B030D-6E8A-4147-A177-3AD203B41FA5}">
                      <a16:colId xmlns:a16="http://schemas.microsoft.com/office/drawing/2014/main" val="20001"/>
                    </a:ext>
                  </a:extLst>
                </a:gridCol>
              </a:tblGrid>
              <a:tr h="281124">
                <a:tc gridSpan="2">
                  <a:txBody>
                    <a:bodyPr/>
                    <a:lstStyle/>
                    <a:p>
                      <a:pPr algn="ctr">
                        <a:lnSpc>
                          <a:spcPct val="115000"/>
                        </a:lnSpc>
                        <a:spcAft>
                          <a:spcPts val="0"/>
                        </a:spcAft>
                      </a:pPr>
                      <a:r>
                        <a:rPr lang="en-GB" sz="1600" dirty="0" err="1">
                          <a:effectLst/>
                        </a:rPr>
                        <a:t>Geisleman</a:t>
                      </a:r>
                      <a:r>
                        <a:rPr lang="en-GB" sz="1600" dirty="0">
                          <a:effectLst/>
                        </a:rPr>
                        <a:t> et al (1985) four instructions for CI</a:t>
                      </a:r>
                      <a:endParaRPr lang="en-GB" sz="1600" dirty="0">
                        <a:effectLst/>
                        <a:latin typeface="Times New Roman"/>
                        <a:ea typeface="Times New Roman"/>
                      </a:endParaRPr>
                    </a:p>
                  </a:txBody>
                  <a:tcPr marL="63972" marR="63972" marT="0" marB="0"/>
                </a:tc>
                <a:tc hMerge="1">
                  <a:txBody>
                    <a:bodyPr/>
                    <a:lstStyle/>
                    <a:p>
                      <a:endParaRPr lang="en-GB"/>
                    </a:p>
                  </a:txBody>
                  <a:tcPr/>
                </a:tc>
                <a:extLst>
                  <a:ext uri="{0D108BD9-81ED-4DB2-BD59-A6C34878D82A}">
                    <a16:rowId xmlns:a16="http://schemas.microsoft.com/office/drawing/2014/main" val="10000"/>
                  </a:ext>
                </a:extLst>
              </a:tr>
              <a:tr h="1598621">
                <a:tc>
                  <a:txBody>
                    <a:bodyPr/>
                    <a:lstStyle/>
                    <a:p>
                      <a:pPr algn="l">
                        <a:lnSpc>
                          <a:spcPct val="115000"/>
                        </a:lnSpc>
                        <a:spcAft>
                          <a:spcPts val="0"/>
                        </a:spcAft>
                      </a:pPr>
                      <a:r>
                        <a:rPr lang="en-GB" sz="1600" dirty="0">
                          <a:effectLst/>
                        </a:rPr>
                        <a:t>Recreate the context of the original incident</a:t>
                      </a:r>
                    </a:p>
                    <a:p>
                      <a:pPr algn="l">
                        <a:lnSpc>
                          <a:spcPct val="115000"/>
                        </a:lnSpc>
                        <a:spcAft>
                          <a:spcPts val="0"/>
                        </a:spcAft>
                      </a:pPr>
                      <a:r>
                        <a:rPr lang="en-GB" sz="1600" dirty="0">
                          <a:effectLst/>
                        </a:rPr>
                        <a:t> </a:t>
                      </a:r>
                      <a:endParaRPr lang="en-GB" sz="1600" dirty="0">
                        <a:effectLst/>
                        <a:latin typeface="Times New Roman"/>
                        <a:ea typeface="Times New Roman"/>
                      </a:endParaRPr>
                    </a:p>
                  </a:txBody>
                  <a:tcPr marL="63972" marR="63972" marT="0" marB="0"/>
                </a:tc>
                <a:tc>
                  <a:txBody>
                    <a:bodyPr/>
                    <a:lstStyle/>
                    <a:p>
                      <a:pPr algn="l">
                        <a:lnSpc>
                          <a:spcPct val="115000"/>
                        </a:lnSpc>
                        <a:spcAft>
                          <a:spcPts val="0"/>
                        </a:spcAft>
                      </a:pPr>
                      <a:r>
                        <a:rPr lang="en-GB" sz="1600" dirty="0">
                          <a:effectLst/>
                        </a:rPr>
                        <a:t>Ask the witness to try and picture the circumstances surrounding the crime. Next ask the witness to think about, or visualise the scene. Ask what the scene looked like, who was present or nearby, where the furniture was, what the weather was like, how the witness was feeling at the time or how they reacted to the event</a:t>
                      </a:r>
                      <a:endParaRPr lang="en-GB" sz="1600" dirty="0">
                        <a:effectLst/>
                        <a:latin typeface="Times New Roman"/>
                        <a:ea typeface="Times New Roman"/>
                      </a:endParaRPr>
                    </a:p>
                  </a:txBody>
                  <a:tcPr marL="63972" marR="63972" marT="0" marB="0"/>
                </a:tc>
                <a:extLst>
                  <a:ext uri="{0D108BD9-81ED-4DB2-BD59-A6C34878D82A}">
                    <a16:rowId xmlns:a16="http://schemas.microsoft.com/office/drawing/2014/main" val="10001"/>
                  </a:ext>
                </a:extLst>
              </a:tr>
              <a:tr h="1405621">
                <a:tc>
                  <a:txBody>
                    <a:bodyPr/>
                    <a:lstStyle/>
                    <a:p>
                      <a:pPr algn="l">
                        <a:lnSpc>
                          <a:spcPct val="115000"/>
                        </a:lnSpc>
                        <a:spcAft>
                          <a:spcPts val="0"/>
                        </a:spcAft>
                      </a:pPr>
                      <a:r>
                        <a:rPr lang="en-GB" sz="1600">
                          <a:effectLst/>
                        </a:rPr>
                        <a:t> </a:t>
                      </a:r>
                    </a:p>
                    <a:p>
                      <a:pPr algn="l">
                        <a:lnSpc>
                          <a:spcPct val="115000"/>
                        </a:lnSpc>
                        <a:spcAft>
                          <a:spcPts val="0"/>
                        </a:spcAft>
                      </a:pPr>
                      <a:r>
                        <a:rPr lang="en-GB" sz="1600">
                          <a:effectLst/>
                        </a:rPr>
                        <a:t>To report every detail</a:t>
                      </a:r>
                    </a:p>
                    <a:p>
                      <a:pPr algn="l">
                        <a:lnSpc>
                          <a:spcPct val="115000"/>
                        </a:lnSpc>
                        <a:spcAft>
                          <a:spcPts val="0"/>
                        </a:spcAft>
                      </a:pPr>
                      <a:r>
                        <a:rPr lang="en-GB" sz="1600">
                          <a:effectLst/>
                        </a:rPr>
                        <a:t> </a:t>
                      </a:r>
                    </a:p>
                    <a:p>
                      <a:pPr algn="l">
                        <a:lnSpc>
                          <a:spcPct val="115000"/>
                        </a:lnSpc>
                        <a:spcAft>
                          <a:spcPts val="0"/>
                        </a:spcAft>
                      </a:pPr>
                      <a:r>
                        <a:rPr lang="en-GB" sz="1600">
                          <a:effectLst/>
                        </a:rPr>
                        <a:t> </a:t>
                      </a:r>
                      <a:endParaRPr lang="en-GB" sz="1600">
                        <a:effectLst/>
                        <a:latin typeface="Times New Roman"/>
                        <a:ea typeface="Times New Roman"/>
                      </a:endParaRPr>
                    </a:p>
                  </a:txBody>
                  <a:tcPr marL="63972" marR="63972" marT="0" marB="0"/>
                </a:tc>
                <a:tc>
                  <a:txBody>
                    <a:bodyPr/>
                    <a:lstStyle/>
                    <a:p>
                      <a:pPr algn="l">
                        <a:lnSpc>
                          <a:spcPct val="115000"/>
                        </a:lnSpc>
                        <a:spcAft>
                          <a:spcPts val="0"/>
                        </a:spcAft>
                      </a:pPr>
                      <a:r>
                        <a:rPr lang="en-GB" sz="1600" dirty="0">
                          <a:effectLst/>
                        </a:rPr>
                        <a:t>Tell the witness that some people withhold information because the feel it is irrelevant, but they should try and tell the whole story, leaving nothing out. Here the interviewer must be extremely patient and allow the recall as the witness sees it</a:t>
                      </a:r>
                      <a:endParaRPr lang="en-GB" sz="1600" dirty="0">
                        <a:effectLst/>
                        <a:latin typeface="Times New Roman"/>
                        <a:ea typeface="Times New Roman"/>
                      </a:endParaRPr>
                    </a:p>
                  </a:txBody>
                  <a:tcPr marL="63972" marR="63972" marT="0" marB="0"/>
                </a:tc>
                <a:extLst>
                  <a:ext uri="{0D108BD9-81ED-4DB2-BD59-A6C34878D82A}">
                    <a16:rowId xmlns:a16="http://schemas.microsoft.com/office/drawing/2014/main" val="10002"/>
                  </a:ext>
                </a:extLst>
              </a:tr>
              <a:tr h="1598621">
                <a:tc>
                  <a:txBody>
                    <a:bodyPr/>
                    <a:lstStyle/>
                    <a:p>
                      <a:pPr algn="l">
                        <a:lnSpc>
                          <a:spcPct val="115000"/>
                        </a:lnSpc>
                        <a:spcAft>
                          <a:spcPts val="0"/>
                        </a:spcAft>
                      </a:pPr>
                      <a:r>
                        <a:rPr lang="en-GB" sz="1600">
                          <a:effectLst/>
                        </a:rPr>
                        <a:t>To recall the event in reverse order</a:t>
                      </a:r>
                    </a:p>
                    <a:p>
                      <a:pPr algn="l">
                        <a:lnSpc>
                          <a:spcPct val="115000"/>
                        </a:lnSpc>
                        <a:spcAft>
                          <a:spcPts val="0"/>
                        </a:spcAft>
                      </a:pPr>
                      <a:r>
                        <a:rPr lang="en-GB" sz="1600">
                          <a:effectLst/>
                        </a:rPr>
                        <a:t> </a:t>
                      </a:r>
                      <a:endParaRPr lang="en-GB" sz="1600">
                        <a:effectLst/>
                        <a:latin typeface="Times New Roman"/>
                        <a:ea typeface="Times New Roman"/>
                      </a:endParaRPr>
                    </a:p>
                  </a:txBody>
                  <a:tcPr marL="63972" marR="63972" marT="0" marB="0"/>
                </a:tc>
                <a:tc>
                  <a:txBody>
                    <a:bodyPr/>
                    <a:lstStyle/>
                    <a:p>
                      <a:pPr algn="l">
                        <a:lnSpc>
                          <a:spcPct val="115000"/>
                        </a:lnSpc>
                        <a:spcAft>
                          <a:spcPts val="0"/>
                        </a:spcAft>
                      </a:pPr>
                      <a:r>
                        <a:rPr lang="en-GB" sz="1600" dirty="0">
                          <a:effectLst/>
                        </a:rPr>
                        <a:t>Tell the witness that although it may not feel normal, to try and tell the story in the reverse order, starting at the end of the event or at a significant part of the event. This should help stop witnesses recreating the event in relation to expectations or stereotypes about what normally happens in crimes such as was witnessed</a:t>
                      </a:r>
                      <a:endParaRPr lang="en-GB" sz="1600" dirty="0">
                        <a:effectLst/>
                        <a:latin typeface="Times New Roman"/>
                        <a:ea typeface="Times New Roman"/>
                      </a:endParaRPr>
                    </a:p>
                  </a:txBody>
                  <a:tcPr marL="63972" marR="63972" marT="0" marB="0"/>
                </a:tc>
                <a:extLst>
                  <a:ext uri="{0D108BD9-81ED-4DB2-BD59-A6C34878D82A}">
                    <a16:rowId xmlns:a16="http://schemas.microsoft.com/office/drawing/2014/main" val="10003"/>
                  </a:ext>
                </a:extLst>
              </a:tr>
              <a:tr h="1686746">
                <a:tc>
                  <a:txBody>
                    <a:bodyPr/>
                    <a:lstStyle/>
                    <a:p>
                      <a:pPr algn="l">
                        <a:lnSpc>
                          <a:spcPct val="115000"/>
                        </a:lnSpc>
                        <a:spcAft>
                          <a:spcPts val="0"/>
                        </a:spcAft>
                      </a:pPr>
                      <a:r>
                        <a:rPr lang="en-GB" sz="1600">
                          <a:effectLst/>
                        </a:rPr>
                        <a:t> </a:t>
                      </a:r>
                    </a:p>
                    <a:p>
                      <a:pPr algn="l">
                        <a:lnSpc>
                          <a:spcPct val="115000"/>
                        </a:lnSpc>
                        <a:spcAft>
                          <a:spcPts val="0"/>
                        </a:spcAft>
                      </a:pPr>
                      <a:r>
                        <a:rPr lang="en-GB" sz="1600">
                          <a:effectLst/>
                        </a:rPr>
                        <a:t>To change perspectives</a:t>
                      </a:r>
                    </a:p>
                    <a:p>
                      <a:pPr algn="l">
                        <a:lnSpc>
                          <a:spcPct val="115000"/>
                        </a:lnSpc>
                        <a:spcAft>
                          <a:spcPts val="0"/>
                        </a:spcAft>
                      </a:pPr>
                      <a:r>
                        <a:rPr lang="en-GB" sz="1600">
                          <a:effectLst/>
                        </a:rPr>
                        <a:t> </a:t>
                      </a:r>
                    </a:p>
                    <a:p>
                      <a:pPr algn="l">
                        <a:lnSpc>
                          <a:spcPct val="115000"/>
                        </a:lnSpc>
                        <a:spcAft>
                          <a:spcPts val="0"/>
                        </a:spcAft>
                      </a:pPr>
                      <a:r>
                        <a:rPr lang="en-GB" sz="1600">
                          <a:effectLst/>
                        </a:rPr>
                        <a:t> </a:t>
                      </a:r>
                      <a:endParaRPr lang="en-GB" sz="1600">
                        <a:effectLst/>
                        <a:latin typeface="Times New Roman"/>
                        <a:ea typeface="Times New Roman"/>
                      </a:endParaRPr>
                    </a:p>
                  </a:txBody>
                  <a:tcPr marL="63972" marR="63972" marT="0" marB="0"/>
                </a:tc>
                <a:tc>
                  <a:txBody>
                    <a:bodyPr/>
                    <a:lstStyle/>
                    <a:p>
                      <a:pPr algn="l">
                        <a:lnSpc>
                          <a:spcPct val="115000"/>
                        </a:lnSpc>
                        <a:spcAft>
                          <a:spcPts val="0"/>
                        </a:spcAft>
                      </a:pPr>
                      <a:r>
                        <a:rPr lang="en-GB" sz="1600" dirty="0">
                          <a:effectLst/>
                        </a:rPr>
                        <a:t>Instruct the witness to recall the event from a different physical perspective, from a location other than where he or she was during the event. What might they have seen from across the street? What did any of the other witnesses see? What would they have heard? Again this is used to disrupt the personal expectations of what usually happens in a crime (as seen in films etc.)</a:t>
                      </a:r>
                      <a:endParaRPr lang="en-GB" sz="1600" dirty="0">
                        <a:effectLst/>
                        <a:latin typeface="Times New Roman"/>
                        <a:ea typeface="Times New Roman"/>
                      </a:endParaRPr>
                    </a:p>
                  </a:txBody>
                  <a:tcPr marL="63972" marR="63972"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36482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cognitive interview in action</a:t>
            </a:r>
            <a:endParaRPr lang="en-GB" dirty="0"/>
          </a:p>
        </p:txBody>
      </p:sp>
      <p:sp>
        <p:nvSpPr>
          <p:cNvPr id="3" name="Content Placeholder 2"/>
          <p:cNvSpPr>
            <a:spLocks noGrp="1"/>
          </p:cNvSpPr>
          <p:nvPr>
            <p:ph sz="quarter" idx="1"/>
          </p:nvPr>
        </p:nvSpPr>
        <p:spPr/>
        <p:txBody>
          <a:bodyPr/>
          <a:lstStyle/>
          <a:p>
            <a:pPr marL="0" indent="0">
              <a:buNone/>
            </a:pPr>
            <a:r>
              <a:rPr lang="en-GB" dirty="0" smtClean="0"/>
              <a:t>Watch the clip to see how the cognitive interview works in comparison to a standard interview</a:t>
            </a:r>
          </a:p>
          <a:p>
            <a:pPr marL="0" indent="0">
              <a:buNone/>
            </a:pPr>
            <a:endParaRPr lang="en-GB" dirty="0"/>
          </a:p>
          <a:p>
            <a:pPr marL="0" indent="0">
              <a:buNone/>
            </a:pPr>
            <a:endParaRPr lang="en-GB" dirty="0"/>
          </a:p>
        </p:txBody>
      </p:sp>
      <p:pic>
        <p:nvPicPr>
          <p:cNvPr id="1026"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780928"/>
            <a:ext cx="5269177" cy="3161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1072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 exercise</a:t>
            </a:r>
            <a:endParaRPr lang="en-GB" dirty="0"/>
          </a:p>
        </p:txBody>
      </p:sp>
      <p:sp>
        <p:nvSpPr>
          <p:cNvPr id="3" name="Content Placeholder 2"/>
          <p:cNvSpPr>
            <a:spLocks noGrp="1"/>
          </p:cNvSpPr>
          <p:nvPr>
            <p:ph sz="quarter" idx="1"/>
          </p:nvPr>
        </p:nvSpPr>
        <p:spPr/>
        <p:txBody>
          <a:bodyPr>
            <a:normAutofit lnSpcReduction="10000"/>
          </a:bodyPr>
          <a:lstStyle/>
          <a:p>
            <a:r>
              <a:rPr lang="en-GB" dirty="0" smtClean="0"/>
              <a:t>The class will now be divided into two groups</a:t>
            </a:r>
          </a:p>
          <a:p>
            <a:endParaRPr lang="en-GB" dirty="0"/>
          </a:p>
          <a:p>
            <a:r>
              <a:rPr lang="en-GB" dirty="0" smtClean="0"/>
              <a:t>Half the group will leave the room and wait outside while the other half of the room will witness an incident</a:t>
            </a:r>
          </a:p>
          <a:p>
            <a:endParaRPr lang="en-GB" dirty="0"/>
          </a:p>
          <a:p>
            <a:r>
              <a:rPr lang="en-GB" dirty="0" smtClean="0"/>
              <a:t>When you return, you will pairing up with someone you do not usually work with and interviewing them about what they have seen (more instructions will be given when you return to the classroom)</a:t>
            </a:r>
          </a:p>
        </p:txBody>
      </p:sp>
    </p:spTree>
    <p:extLst>
      <p:ext uri="{BB962C8B-B14F-4D97-AF65-F5344CB8AC3E}">
        <p14:creationId xmlns:p14="http://schemas.microsoft.com/office/powerpoint/2010/main" val="1717149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You are now going to witness an incident on the beach…</a:t>
            </a:r>
            <a:endParaRPr lang="en-GB" dirty="0"/>
          </a:p>
        </p:txBody>
      </p:sp>
      <p:pic>
        <p:nvPicPr>
          <p:cNvPr id="3074" name="Picture 2">
            <a:hlinkClick r:id="rId2" action="ppaction://hlinkfile"/>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611560" y="1484784"/>
            <a:ext cx="7848872" cy="5232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8608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standard interview</a:t>
            </a:r>
            <a:endParaRPr lang="en-GB" dirty="0"/>
          </a:p>
        </p:txBody>
      </p:sp>
      <p:sp>
        <p:nvSpPr>
          <p:cNvPr id="3" name="Content Placeholder 2"/>
          <p:cNvSpPr>
            <a:spLocks noGrp="1"/>
          </p:cNvSpPr>
          <p:nvPr>
            <p:ph sz="quarter" idx="1"/>
          </p:nvPr>
        </p:nvSpPr>
        <p:spPr/>
        <p:txBody>
          <a:bodyPr>
            <a:normAutofit fontScale="62500" lnSpcReduction="20000"/>
          </a:bodyPr>
          <a:lstStyle/>
          <a:p>
            <a:r>
              <a:rPr lang="en-GB" dirty="0" smtClean="0"/>
              <a:t>Pair up with someone you don’t usually work with (someone from another table)</a:t>
            </a:r>
          </a:p>
          <a:p>
            <a:endParaRPr lang="en-GB" dirty="0"/>
          </a:p>
          <a:p>
            <a:r>
              <a:rPr lang="en-GB" dirty="0" smtClean="0"/>
              <a:t>While you were out of the classroom, the person you are going to interview witnessed a shark attack. </a:t>
            </a:r>
          </a:p>
          <a:p>
            <a:pPr marL="0" indent="0">
              <a:buNone/>
            </a:pPr>
            <a:endParaRPr lang="en-GB" dirty="0"/>
          </a:p>
          <a:p>
            <a:r>
              <a:rPr lang="en-GB" dirty="0" smtClean="0"/>
              <a:t>Your job is to interview them to find out as much as you can about what they remember about the incident.</a:t>
            </a:r>
          </a:p>
          <a:p>
            <a:pPr marL="0" indent="0">
              <a:buNone/>
            </a:pPr>
            <a:endParaRPr lang="en-GB" dirty="0"/>
          </a:p>
          <a:p>
            <a:r>
              <a:rPr lang="en-GB" dirty="0" smtClean="0"/>
              <a:t>Initially you will be using a standard interview technique.  This means that you will be asking them to free recall what they saw.  Feel free to interrupt and/or ask questions as they occur to you, or if you feel they are going off the point and you want to redirect them to more relevant information.  Your questions may be leading (e.g. ‘did you see the shark?’)</a:t>
            </a:r>
          </a:p>
          <a:p>
            <a:endParaRPr lang="en-GB" dirty="0"/>
          </a:p>
          <a:p>
            <a:r>
              <a:rPr lang="en-GB" dirty="0" smtClean="0"/>
              <a:t>You must write down everything your interviewee tells you</a:t>
            </a:r>
            <a:endParaRPr lang="en-GB" dirty="0"/>
          </a:p>
        </p:txBody>
      </p:sp>
    </p:spTree>
    <p:extLst>
      <p:ext uri="{BB962C8B-B14F-4D97-AF65-F5344CB8AC3E}">
        <p14:creationId xmlns:p14="http://schemas.microsoft.com/office/powerpoint/2010/main" val="309517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cognitive interview</a:t>
            </a:r>
            <a:endParaRPr lang="en-GB" dirty="0"/>
          </a:p>
        </p:txBody>
      </p:sp>
      <p:sp>
        <p:nvSpPr>
          <p:cNvPr id="3" name="Content Placeholder 2"/>
          <p:cNvSpPr>
            <a:spLocks noGrp="1"/>
          </p:cNvSpPr>
          <p:nvPr>
            <p:ph sz="quarter" idx="1"/>
          </p:nvPr>
        </p:nvSpPr>
        <p:spPr>
          <a:xfrm>
            <a:off x="612648" y="1600200"/>
            <a:ext cx="8153400" cy="5257800"/>
          </a:xfrm>
        </p:spPr>
        <p:txBody>
          <a:bodyPr>
            <a:normAutofit fontScale="70000" lnSpcReduction="20000"/>
          </a:bodyPr>
          <a:lstStyle/>
          <a:p>
            <a:r>
              <a:rPr lang="en-GB" dirty="0" smtClean="0"/>
              <a:t>Now you are going to interview them again using the cognitive interview</a:t>
            </a:r>
          </a:p>
          <a:p>
            <a:endParaRPr lang="en-GB" dirty="0"/>
          </a:p>
          <a:p>
            <a:r>
              <a:rPr lang="en-GB" dirty="0" smtClean="0"/>
              <a:t>Start by putting them at their ease and making sure they feel comfortable</a:t>
            </a:r>
          </a:p>
          <a:p>
            <a:endParaRPr lang="en-GB" dirty="0"/>
          </a:p>
          <a:p>
            <a:r>
              <a:rPr lang="en-GB" dirty="0" smtClean="0"/>
              <a:t>Now use the four techniques of cognitive interview to find out information on what they remember about the shark attack.  To remind you these are:</a:t>
            </a:r>
          </a:p>
          <a:p>
            <a:endParaRPr lang="en-GB" dirty="0"/>
          </a:p>
          <a:p>
            <a:pPr lvl="1"/>
            <a:r>
              <a:rPr lang="en-GB" dirty="0" smtClean="0"/>
              <a:t>Recall everything</a:t>
            </a:r>
          </a:p>
          <a:p>
            <a:pPr lvl="1"/>
            <a:r>
              <a:rPr lang="en-GB" dirty="0" smtClean="0"/>
              <a:t>Recall from a changed perspective</a:t>
            </a:r>
          </a:p>
          <a:p>
            <a:pPr lvl="1"/>
            <a:r>
              <a:rPr lang="en-GB" dirty="0" smtClean="0"/>
              <a:t>Recall in a different order</a:t>
            </a:r>
          </a:p>
          <a:p>
            <a:pPr lvl="1"/>
            <a:r>
              <a:rPr lang="en-GB" dirty="0" smtClean="0"/>
              <a:t>Reinstate the context</a:t>
            </a:r>
          </a:p>
          <a:p>
            <a:pPr lvl="1"/>
            <a:endParaRPr lang="en-GB" dirty="0"/>
          </a:p>
          <a:p>
            <a:pPr marL="365760" lvl="1" indent="0">
              <a:buNone/>
            </a:pPr>
            <a:r>
              <a:rPr lang="en-GB" dirty="0" smtClean="0"/>
              <a:t>Remember not to interrupt and to allow them to talk freely and give as much detail as they can.</a:t>
            </a:r>
          </a:p>
          <a:p>
            <a:pPr marL="365760" lvl="1" indent="0">
              <a:buNone/>
            </a:pPr>
            <a:endParaRPr lang="en-GB" dirty="0"/>
          </a:p>
          <a:p>
            <a:pPr marL="365760" lvl="1" indent="0">
              <a:buNone/>
            </a:pPr>
            <a:r>
              <a:rPr lang="en-GB" b="1" i="1" dirty="0" smtClean="0"/>
              <a:t>You must write down everything they tell you. Do this on a separate piece of paper as you will be comparing these accounts in the next task</a:t>
            </a:r>
            <a:endParaRPr lang="en-GB" b="1" i="1" dirty="0"/>
          </a:p>
        </p:txBody>
      </p:sp>
    </p:spTree>
    <p:extLst>
      <p:ext uri="{BB962C8B-B14F-4D97-AF65-F5344CB8AC3E}">
        <p14:creationId xmlns:p14="http://schemas.microsoft.com/office/powerpoint/2010/main" val="310122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animEffect transition="in" filter="fade">
                                      <p:cBhvr>
                                        <p:cTn id="3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accurate and detailed were the accounts?</a:t>
            </a:r>
            <a:endParaRPr lang="en-GB" dirty="0"/>
          </a:p>
        </p:txBody>
      </p:sp>
      <p:sp>
        <p:nvSpPr>
          <p:cNvPr id="3" name="Content Placeholder 2"/>
          <p:cNvSpPr>
            <a:spLocks noGrp="1"/>
          </p:cNvSpPr>
          <p:nvPr>
            <p:ph sz="quarter" idx="1"/>
          </p:nvPr>
        </p:nvSpPr>
        <p:spPr/>
        <p:txBody>
          <a:bodyPr>
            <a:normAutofit fontScale="77500" lnSpcReduction="20000"/>
          </a:bodyPr>
          <a:lstStyle/>
          <a:p>
            <a:pPr marL="0" indent="0">
              <a:buNone/>
            </a:pPr>
            <a:r>
              <a:rPr lang="en-GB" dirty="0" smtClean="0"/>
              <a:t>We are now going to watch the shark attack again.  You will be assessing how effective each interview technique was.  </a:t>
            </a:r>
            <a:endParaRPr lang="en-GB" dirty="0"/>
          </a:p>
          <a:p>
            <a:pPr marL="0" indent="0">
              <a:buNone/>
            </a:pPr>
            <a:endParaRPr lang="en-GB" dirty="0" smtClean="0"/>
          </a:p>
          <a:p>
            <a:pPr marL="0" indent="0">
              <a:buNone/>
            </a:pPr>
            <a:r>
              <a:rPr lang="en-GB" dirty="0" smtClean="0"/>
              <a:t>These are the questions you will be asked:</a:t>
            </a:r>
          </a:p>
          <a:p>
            <a:pPr marL="0" indent="0">
              <a:buNone/>
            </a:pPr>
            <a:endParaRPr lang="en-GB" dirty="0"/>
          </a:p>
          <a:p>
            <a:r>
              <a:rPr lang="en-GB" dirty="0" smtClean="0"/>
              <a:t>Did the traditional interview or the cognitive interview give more accurate detail?</a:t>
            </a:r>
          </a:p>
          <a:p>
            <a:endParaRPr lang="en-GB" dirty="0"/>
          </a:p>
          <a:p>
            <a:r>
              <a:rPr lang="en-GB" dirty="0" smtClean="0"/>
              <a:t>Did the traditional interview or the cognitive interview lead to more false information being given?</a:t>
            </a:r>
          </a:p>
          <a:p>
            <a:endParaRPr lang="en-GB" dirty="0"/>
          </a:p>
          <a:p>
            <a:r>
              <a:rPr lang="en-GB" dirty="0" smtClean="0"/>
              <a:t>Overall which interview technique do you think was most effective?</a:t>
            </a:r>
            <a:endParaRPr lang="en-GB" dirty="0"/>
          </a:p>
        </p:txBody>
      </p:sp>
    </p:spTree>
    <p:extLst>
      <p:ext uri="{BB962C8B-B14F-4D97-AF65-F5344CB8AC3E}">
        <p14:creationId xmlns:p14="http://schemas.microsoft.com/office/powerpoint/2010/main" val="177800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162</TotalTime>
  <Words>1262</Words>
  <Application>Microsoft Office PowerPoint</Application>
  <PresentationFormat>On-screen Show (4:3)</PresentationFormat>
  <Paragraphs>124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Times New Roman</vt:lpstr>
      <vt:lpstr>Tw Cen MT</vt:lpstr>
      <vt:lpstr>Wingdings</vt:lpstr>
      <vt:lpstr>Wingdings 2</vt:lpstr>
      <vt:lpstr>Median</vt:lpstr>
      <vt:lpstr>The cognitive interview</vt:lpstr>
      <vt:lpstr>The Cognitive interview:  What do you remember?</vt:lpstr>
      <vt:lpstr>The Cognitive interview:  What did you get right?</vt:lpstr>
      <vt:lpstr>The cognitive interview in action</vt:lpstr>
      <vt:lpstr>Class exercise</vt:lpstr>
      <vt:lpstr>You are now going to witness an incident on the beach…</vt:lpstr>
      <vt:lpstr>The standard interview</vt:lpstr>
      <vt:lpstr>The cognitive interview</vt:lpstr>
      <vt:lpstr>How accurate and detailed were the accounts?</vt:lpstr>
      <vt:lpstr>Now re-watch the clip to see how accurate the interviews were…</vt:lpstr>
      <vt:lpstr>How accurate and detailed were the accounts?</vt:lpstr>
      <vt:lpstr>Cognitive interview:  Evaluation</vt:lpstr>
      <vt:lpstr>Cognitive interview:  Evaluation</vt:lpstr>
      <vt:lpstr>Cognitive interview:  Evaluation</vt:lpstr>
      <vt:lpstr>Cognitive interview:  Evaluation</vt:lpstr>
      <vt:lpstr>Exam practice</vt:lpstr>
      <vt:lpstr>Mark scheme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cognitive interview</dc:title>
  <dc:creator>USER</dc:creator>
  <cp:lastModifiedBy>Stacey Marks</cp:lastModifiedBy>
  <cp:revision>43</cp:revision>
  <dcterms:created xsi:type="dcterms:W3CDTF">2018-01-09T12:23:31Z</dcterms:created>
  <dcterms:modified xsi:type="dcterms:W3CDTF">2018-12-11T12:21:31Z</dcterms:modified>
</cp:coreProperties>
</file>