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77" r:id="rId6"/>
    <p:sldId id="27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google.co.uk/url?sa=i&amp;rct=j&amp;q=&amp;esrc=s&amp;source=images&amp;cd=&amp;ved=2ahUKEwjjpaaXlofjAhWC4YUKHcttCjEQjRx6BAgBEAU&amp;url=https://www.buzzfeed.com/eugeneyang/mens-standards-of-beauty-around-the-world&amp;psig=AOvVaw10aCeYJ_BefljgfKE6IRF7&amp;ust=156163935727644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youtube.com/watch?v=iZ05kkEfk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co.uk/url?sa=i&amp;rct=j&amp;q=&amp;esrc=s&amp;source=images&amp;cd=&amp;ved=2ahUKEwjD9dLW94njAhVlAGMBHZ3XAtMQjRx6BAgBEAU&amp;url=https://www.shutterstock.com/search/happy%2Bman%2Bpointing%2Bdown&amp;psig=AOvVaw275vVjLVnlGiftseNmDPbC&amp;ust=1561734247649134"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google.co.uk/url?sa=i&amp;rct=j&amp;q=&amp;esrc=s&amp;source=images&amp;cd=&amp;ved=2ahUKEwj6haPq3PriAhUR1hoKHe6lAEEQjRx6BAgBEAU&amp;url=https://www.shutterstock.com/search/worried%2Bman&amp;psig=AOvVaw2f0Azoi3niWFVPfQS7kz9o&amp;ust=1561211656408994"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file:///\\fuji\staff$\Psychology\stacey's%20video%20clips\Sigmund%20Freuds%20Theory%20of%20Psychosexual%20Stages%20of%20Development.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Psychodynamic Approach</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18635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3509" y="2244431"/>
            <a:ext cx="2092438" cy="2092438"/>
          </a:xfrm>
        </p:spPr>
      </p:pic>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Psychosexual Stages of Development:  </a:t>
            </a:r>
            <a:r>
              <a:rPr lang="en-GB" dirty="0" smtClean="0">
                <a:solidFill>
                  <a:schemeClr val="accent3">
                    <a:lumMod val="60000"/>
                    <a:lumOff val="40000"/>
                  </a:schemeClr>
                </a:solidFill>
              </a:rPr>
              <a:t>Case Studies</a:t>
            </a:r>
            <a:endParaRPr lang="en-GB" dirty="0">
              <a:solidFill>
                <a:schemeClr val="accent3">
                  <a:lumMod val="60000"/>
                  <a:lumOff val="40000"/>
                </a:schemeClr>
              </a:solidFill>
            </a:endParaRPr>
          </a:p>
        </p:txBody>
      </p:sp>
      <p:sp>
        <p:nvSpPr>
          <p:cNvPr id="6" name="TextBox 5"/>
          <p:cNvSpPr txBox="1"/>
          <p:nvPr/>
        </p:nvSpPr>
        <p:spPr>
          <a:xfrm>
            <a:off x="646111" y="2244431"/>
            <a:ext cx="7021786" cy="3693319"/>
          </a:xfrm>
          <a:prstGeom prst="rect">
            <a:avLst/>
          </a:prstGeom>
          <a:noFill/>
        </p:spPr>
        <p:txBody>
          <a:bodyPr wrap="square" rtlCol="0">
            <a:spAutoFit/>
          </a:bodyPr>
          <a:lstStyle/>
          <a:p>
            <a:r>
              <a:rPr lang="en-GB" b="1" i="1" dirty="0" smtClean="0">
                <a:solidFill>
                  <a:schemeClr val="accent3">
                    <a:lumMod val="60000"/>
                    <a:lumOff val="40000"/>
                  </a:schemeClr>
                </a:solidFill>
              </a:rPr>
              <a:t>Access the case studies using the QR code and complete the following tasks in pairs:</a:t>
            </a:r>
          </a:p>
          <a:p>
            <a:endParaRPr lang="en-GB" b="1" i="1" dirty="0">
              <a:solidFill>
                <a:schemeClr val="accent3">
                  <a:lumMod val="60000"/>
                  <a:lumOff val="40000"/>
                </a:schemeClr>
              </a:solidFill>
            </a:endParaRP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For each person, state which stage of psychosexual development you think they have become fixated in.  Give a reason for your answer</a:t>
            </a:r>
          </a:p>
          <a:p>
            <a:pPr marL="285750" indent="-285750">
              <a:buFont typeface="Arial" panose="020B0604020202020204" pitchFamily="34" charset="0"/>
              <a:buChar char="•"/>
            </a:pPr>
            <a:r>
              <a:rPr lang="en-GB" dirty="0" smtClean="0"/>
              <a:t>Using what you know about Psychodynamic theory, see if you can come up with an idea of what might have gone wrong in that stage based on the person’s characteristics.  For example, if you think the person was fixated in the anal stage, do you think they were too strictly or too liberally potty trained?</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509" y="4558553"/>
            <a:ext cx="3322919" cy="1869142"/>
          </a:xfrm>
          <a:prstGeom prst="rect">
            <a:avLst/>
          </a:prstGeom>
        </p:spPr>
      </p:pic>
    </p:spTree>
    <p:extLst>
      <p:ext uri="{BB962C8B-B14F-4D97-AF65-F5344CB8AC3E}">
        <p14:creationId xmlns:p14="http://schemas.microsoft.com/office/powerpoint/2010/main" val="1113716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sp>
        <p:nvSpPr>
          <p:cNvPr id="7" name="Rectangle 6"/>
          <p:cNvSpPr/>
          <p:nvPr/>
        </p:nvSpPr>
        <p:spPr>
          <a:xfrm>
            <a:off x="646110" y="2165901"/>
            <a:ext cx="5795031" cy="2246769"/>
          </a:xfrm>
          <a:prstGeom prst="rect">
            <a:avLst/>
          </a:prstGeom>
        </p:spPr>
        <p:txBody>
          <a:bodyPr wrap="square">
            <a:spAutoFit/>
          </a:bodyPr>
          <a:lstStyle/>
          <a:p>
            <a:pPr>
              <a:spcAft>
                <a:spcPts val="0"/>
              </a:spcAft>
            </a:pPr>
            <a:r>
              <a:rPr lang="en-GB" sz="2000" dirty="0">
                <a:latin typeface="Century Gothic" panose="020B0502020202020204" pitchFamily="34" charset="0"/>
                <a:ea typeface="Calibri" panose="020F0502020204030204" pitchFamily="34" charset="0"/>
                <a:cs typeface="Times New Roman" panose="02020603050405020304" pitchFamily="18" charset="0"/>
              </a:rPr>
              <a:t>Mary finds it difficult to throw anything away.  Consequently, her house is filled with broken and disused items that she has collected throughout her life.  This is disrupting her life as she does not have any space to sit down or </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sleep</a:t>
            </a:r>
            <a:endParaRPr lang="en-GB" sz="2000" dirty="0">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6699715" y="2165901"/>
            <a:ext cx="4259638" cy="2728828"/>
          </a:xfrm>
          <a:prstGeom prst="rect">
            <a:avLst/>
          </a:prstGeom>
        </p:spPr>
      </p:pic>
      <p:sp>
        <p:nvSpPr>
          <p:cNvPr id="9" name="12-Point Star 8"/>
          <p:cNvSpPr/>
          <p:nvPr/>
        </p:nvSpPr>
        <p:spPr>
          <a:xfrm rot="282983">
            <a:off x="1240211" y="3819616"/>
            <a:ext cx="5862917" cy="292942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anal stage</a:t>
            </a:r>
            <a:r>
              <a:rPr lang="en-GB" dirty="0" smtClean="0">
                <a:solidFill>
                  <a:schemeClr val="accent3">
                    <a:lumMod val="60000"/>
                    <a:lumOff val="40000"/>
                  </a:schemeClr>
                </a:solidFill>
              </a:rPr>
              <a:t>.  Hording would indicate an ‘anal retentive’ personality and would probably result from overly-strict potty training</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16325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5010105" cy="4195481"/>
          </a:xfrm>
        </p:spPr>
        <p:txBody>
          <a:bodyPr/>
          <a:lstStyle/>
          <a:p>
            <a:pPr marL="0" indent="0">
              <a:buNone/>
            </a:pPr>
            <a:r>
              <a:rPr lang="en-GB" dirty="0"/>
              <a:t>Sonia is 16.  She is in a relationship with a 35-year-old man. </a:t>
            </a: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595" y="2052918"/>
            <a:ext cx="4900024" cy="3262244"/>
          </a:xfrm>
          <a:prstGeom prst="rect">
            <a:avLst/>
          </a:prstGeom>
        </p:spPr>
      </p:pic>
      <p:sp>
        <p:nvSpPr>
          <p:cNvPr id="6" name="12-Point Star 5"/>
          <p:cNvSpPr/>
          <p:nvPr/>
        </p:nvSpPr>
        <p:spPr>
          <a:xfrm rot="282983">
            <a:off x="416810" y="3093615"/>
            <a:ext cx="6123536" cy="292942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phallic stage </a:t>
            </a:r>
          </a:p>
          <a:p>
            <a:pPr algn="ctr"/>
            <a:r>
              <a:rPr lang="en-GB" dirty="0" smtClean="0">
                <a:solidFill>
                  <a:schemeClr val="accent3">
                    <a:lumMod val="60000"/>
                    <a:lumOff val="40000"/>
                  </a:schemeClr>
                </a:solidFill>
              </a:rPr>
              <a:t>She has failed to resolve the </a:t>
            </a:r>
            <a:r>
              <a:rPr lang="en-GB" dirty="0">
                <a:solidFill>
                  <a:schemeClr val="accent3">
                    <a:lumMod val="60000"/>
                    <a:lumOff val="40000"/>
                  </a:schemeClr>
                </a:solidFill>
              </a:rPr>
              <a:t>E</a:t>
            </a:r>
            <a:r>
              <a:rPr lang="en-GB" dirty="0" smtClean="0">
                <a:solidFill>
                  <a:schemeClr val="accent3">
                    <a:lumMod val="60000"/>
                    <a:lumOff val="40000"/>
                  </a:schemeClr>
                </a:solidFill>
              </a:rPr>
              <a:t>lectra </a:t>
            </a:r>
            <a:r>
              <a:rPr lang="en-GB" dirty="0">
                <a:solidFill>
                  <a:schemeClr val="accent3">
                    <a:lumMod val="60000"/>
                    <a:lumOff val="40000"/>
                  </a:schemeClr>
                </a:solidFill>
              </a:rPr>
              <a:t>C</a:t>
            </a:r>
            <a:r>
              <a:rPr lang="en-GB" dirty="0" smtClean="0">
                <a:solidFill>
                  <a:schemeClr val="accent3">
                    <a:lumMod val="60000"/>
                    <a:lumOff val="40000"/>
                  </a:schemeClr>
                </a:solidFill>
              </a:rPr>
              <a:t>omplex</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35067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5192985" cy="4195481"/>
          </a:xfrm>
        </p:spPr>
        <p:txBody>
          <a:bodyPr/>
          <a:lstStyle/>
          <a:p>
            <a:pPr marL="0" indent="0">
              <a:buNone/>
            </a:pPr>
            <a:r>
              <a:rPr lang="en-GB" dirty="0"/>
              <a:t>Wayne is a really generous man.  He loves buying presents for his friends and is always the first up at the bar to buy all the drinks, even though he doesn’t have a lot of money.  By the end of the month, he is usually broke, and his spending often pushes him into overdraft.</a:t>
            </a:r>
          </a:p>
          <a:p>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662" y="2052918"/>
            <a:ext cx="4917214" cy="2972183"/>
          </a:xfrm>
          <a:prstGeom prst="rect">
            <a:avLst/>
          </a:prstGeom>
        </p:spPr>
      </p:pic>
      <p:sp>
        <p:nvSpPr>
          <p:cNvPr id="6" name="12-Point Star 5"/>
          <p:cNvSpPr/>
          <p:nvPr/>
        </p:nvSpPr>
        <p:spPr>
          <a:xfrm rot="282983">
            <a:off x="3988494" y="3334444"/>
            <a:ext cx="6123536" cy="3381546"/>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anal stage </a:t>
            </a:r>
          </a:p>
          <a:p>
            <a:pPr algn="ctr"/>
            <a:r>
              <a:rPr lang="en-GB" dirty="0" smtClean="0">
                <a:solidFill>
                  <a:schemeClr val="accent3">
                    <a:lumMod val="60000"/>
                    <a:lumOff val="40000"/>
                  </a:schemeClr>
                </a:solidFill>
              </a:rPr>
              <a:t>Being ‘overly-generous’ and giving away personal possessions is an indication of an ‘anal expulsive’ personality and is likely to result from potty training being too liberal</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33802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5049294" cy="4195481"/>
          </a:xfrm>
        </p:spPr>
        <p:txBody>
          <a:bodyPr/>
          <a:lstStyle/>
          <a:p>
            <a:pPr marL="0" indent="0">
              <a:buNone/>
            </a:pPr>
            <a:r>
              <a:rPr lang="en-GB" dirty="0"/>
              <a:t>Simon is a very respectful towards his father, but expresses a high level of hostility to others</a:t>
            </a: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607" y="2052918"/>
            <a:ext cx="4575425" cy="3054096"/>
          </a:xfrm>
          <a:prstGeom prst="rect">
            <a:avLst/>
          </a:prstGeom>
        </p:spPr>
      </p:pic>
      <p:sp>
        <p:nvSpPr>
          <p:cNvPr id="6" name="12-Point Star 5"/>
          <p:cNvSpPr/>
          <p:nvPr/>
        </p:nvSpPr>
        <p:spPr>
          <a:xfrm rot="282983">
            <a:off x="566193" y="3230429"/>
            <a:ext cx="6123536" cy="3381546"/>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phallic stage </a:t>
            </a:r>
          </a:p>
          <a:p>
            <a:pPr algn="ctr"/>
            <a:r>
              <a:rPr lang="en-GB" dirty="0" smtClean="0">
                <a:solidFill>
                  <a:schemeClr val="accent3">
                    <a:lumMod val="60000"/>
                    <a:lumOff val="40000"/>
                  </a:schemeClr>
                </a:solidFill>
              </a:rPr>
              <a:t>His behaviour would suggest that he has not resolved his Oedipus complex and feels hostile towards his father, but displaces that hostility onto more acceptable targets</a:t>
            </a:r>
          </a:p>
        </p:txBody>
      </p:sp>
    </p:spTree>
    <p:extLst>
      <p:ext uri="{BB962C8B-B14F-4D97-AF65-F5344CB8AC3E}">
        <p14:creationId xmlns:p14="http://schemas.microsoft.com/office/powerpoint/2010/main" val="40016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5166859" cy="4195481"/>
          </a:xfrm>
        </p:spPr>
        <p:txBody>
          <a:bodyPr/>
          <a:lstStyle/>
          <a:p>
            <a:pPr marL="0" indent="0">
              <a:buNone/>
            </a:pPr>
            <a:r>
              <a:rPr lang="en-GB" dirty="0"/>
              <a:t>Max is obsessed with the way he looks.  He spends an hour each morning in the gym before work.  He spends a lot of money at the tanning salon and at the hairdressers.  He cannot walk past a mirror without checking his appearance.  He believes that he is a very attractive man.</a:t>
            </a: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sp>
        <p:nvSpPr>
          <p:cNvPr id="5" name="AutoShape 2" descr="Image result for very vain man">
            <a:hlinkClick r:id="rId2"/>
          </p:cNvPr>
          <p:cNvSpPr>
            <a:spLocks noChangeAspect="1" noChangeArrowheads="1"/>
          </p:cNvSpPr>
          <p:nvPr/>
        </p:nvSpPr>
        <p:spPr bwMode="auto">
          <a:xfrm>
            <a:off x="155575" y="-1668463"/>
            <a:ext cx="5210175" cy="3476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893" y="2052918"/>
            <a:ext cx="4572347" cy="3048671"/>
          </a:xfrm>
          <a:prstGeom prst="rect">
            <a:avLst/>
          </a:prstGeom>
        </p:spPr>
      </p:pic>
      <p:sp>
        <p:nvSpPr>
          <p:cNvPr id="8" name="12-Point Star 7"/>
          <p:cNvSpPr/>
          <p:nvPr/>
        </p:nvSpPr>
        <p:spPr>
          <a:xfrm rot="282983">
            <a:off x="3307231" y="4177459"/>
            <a:ext cx="5039311" cy="2447917"/>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phallic stage </a:t>
            </a:r>
          </a:p>
          <a:p>
            <a:pPr algn="ctr"/>
            <a:r>
              <a:rPr lang="en-GB" dirty="0" smtClean="0">
                <a:solidFill>
                  <a:schemeClr val="accent3">
                    <a:lumMod val="60000"/>
                    <a:lumOff val="40000"/>
                  </a:schemeClr>
                </a:solidFill>
              </a:rPr>
              <a:t>Failure to resolve the Oedipus complex can result in narcissism (self-love)</a:t>
            </a:r>
          </a:p>
        </p:txBody>
      </p:sp>
    </p:spTree>
    <p:extLst>
      <p:ext uri="{BB962C8B-B14F-4D97-AF65-F5344CB8AC3E}">
        <p14:creationId xmlns:p14="http://schemas.microsoft.com/office/powerpoint/2010/main" val="41218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5192985" cy="4195481"/>
          </a:xfrm>
        </p:spPr>
        <p:txBody>
          <a:bodyPr/>
          <a:lstStyle/>
          <a:p>
            <a:pPr marL="0" indent="0">
              <a:buNone/>
            </a:pPr>
            <a:r>
              <a:rPr lang="en-GB" dirty="0" err="1"/>
              <a:t>Samina</a:t>
            </a:r>
            <a:r>
              <a:rPr lang="en-GB" dirty="0"/>
              <a:t> is a very optimistic person.  She always looks on the bright side of every situation, even when this is somewhat unrealistic</a:t>
            </a: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416"/>
          <a:stretch/>
        </p:blipFill>
        <p:spPr>
          <a:xfrm>
            <a:off x="6400800" y="2052918"/>
            <a:ext cx="4434241" cy="3611879"/>
          </a:xfrm>
          <a:prstGeom prst="rect">
            <a:avLst/>
          </a:prstGeom>
        </p:spPr>
      </p:pic>
      <p:sp>
        <p:nvSpPr>
          <p:cNvPr id="8" name="12-Point Star 7"/>
          <p:cNvSpPr/>
          <p:nvPr/>
        </p:nvSpPr>
        <p:spPr>
          <a:xfrm rot="282983">
            <a:off x="1010721" y="3431244"/>
            <a:ext cx="5657652" cy="299590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oral stage </a:t>
            </a:r>
          </a:p>
          <a:p>
            <a:pPr algn="ctr"/>
            <a:r>
              <a:rPr lang="en-GB" dirty="0" smtClean="0">
                <a:solidFill>
                  <a:schemeClr val="accent3">
                    <a:lumMod val="60000"/>
                    <a:lumOff val="40000"/>
                  </a:schemeClr>
                </a:solidFill>
              </a:rPr>
              <a:t>It is likely that </a:t>
            </a:r>
            <a:r>
              <a:rPr lang="en-GB" dirty="0" err="1" smtClean="0">
                <a:solidFill>
                  <a:schemeClr val="accent3">
                    <a:lumMod val="60000"/>
                    <a:lumOff val="40000"/>
                  </a:schemeClr>
                </a:solidFill>
              </a:rPr>
              <a:t>Samina</a:t>
            </a:r>
            <a:r>
              <a:rPr lang="en-GB" dirty="0" smtClean="0">
                <a:solidFill>
                  <a:schemeClr val="accent3">
                    <a:lumMod val="60000"/>
                    <a:lumOff val="40000"/>
                  </a:schemeClr>
                </a:solidFill>
              </a:rPr>
              <a:t> was over-indulged on the breast, which can lead to an overly optimistic and gullible personality</a:t>
            </a:r>
          </a:p>
        </p:txBody>
      </p:sp>
    </p:spTree>
    <p:extLst>
      <p:ext uri="{BB962C8B-B14F-4D97-AF65-F5344CB8AC3E}">
        <p14:creationId xmlns:p14="http://schemas.microsoft.com/office/powerpoint/2010/main" val="42893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5415054" cy="4195481"/>
          </a:xfrm>
        </p:spPr>
        <p:txBody>
          <a:bodyPr/>
          <a:lstStyle/>
          <a:p>
            <a:pPr marL="0" indent="0">
              <a:buNone/>
            </a:pPr>
            <a:r>
              <a:rPr lang="en-GB" dirty="0"/>
              <a:t>Jody is the manager at a warehouse.  He like to make sure that his staff are doing exactly what they have been told to do.  Therefore, he makes sure that they log all the work that do in a day in a diary and he asks to see the diary at the end of the week.  He also gets them to email them when they arrive at the warehouse in the morning so that he knows precisely what time they got in to work.</a:t>
            </a:r>
          </a:p>
          <a:p>
            <a:pPr marL="0" indent="0">
              <a:buNone/>
            </a:pPr>
            <a:endParaRPr lang="en-GB" dirty="0"/>
          </a:p>
          <a:p>
            <a:pPr marL="0" indent="0">
              <a:buNone/>
            </a:pPr>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835" y="2052918"/>
            <a:ext cx="4502020" cy="3185288"/>
          </a:xfrm>
          <a:prstGeom prst="rect">
            <a:avLst/>
          </a:prstGeom>
        </p:spPr>
      </p:pic>
      <p:sp>
        <p:nvSpPr>
          <p:cNvPr id="6" name="12-Point Star 5"/>
          <p:cNvSpPr/>
          <p:nvPr/>
        </p:nvSpPr>
        <p:spPr>
          <a:xfrm rot="282983">
            <a:off x="6275053" y="3740254"/>
            <a:ext cx="5657652" cy="299590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anal stage </a:t>
            </a:r>
            <a:endParaRPr lang="en-GB" dirty="0" smtClean="0">
              <a:solidFill>
                <a:schemeClr val="accent3">
                  <a:lumMod val="60000"/>
                  <a:lumOff val="40000"/>
                </a:schemeClr>
              </a:solidFill>
            </a:endParaRPr>
          </a:p>
          <a:p>
            <a:pPr algn="ctr"/>
            <a:r>
              <a:rPr lang="en-GB" dirty="0" smtClean="0">
                <a:solidFill>
                  <a:schemeClr val="accent3">
                    <a:lumMod val="60000"/>
                    <a:lumOff val="40000"/>
                  </a:schemeClr>
                </a:solidFill>
              </a:rPr>
              <a:t>A controlling personality is part of an ‘anally retentive’ personality and is likely to result from overly-strict potty training </a:t>
            </a:r>
          </a:p>
        </p:txBody>
      </p:sp>
    </p:spTree>
    <p:extLst>
      <p:ext uri="{BB962C8B-B14F-4D97-AF65-F5344CB8AC3E}">
        <p14:creationId xmlns:p14="http://schemas.microsoft.com/office/powerpoint/2010/main" val="9557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5010105" cy="4195481"/>
          </a:xfrm>
        </p:spPr>
        <p:txBody>
          <a:bodyPr/>
          <a:lstStyle/>
          <a:p>
            <a:pPr marL="0" indent="0">
              <a:buNone/>
            </a:pPr>
            <a:r>
              <a:rPr lang="en-GB" dirty="0"/>
              <a:t>Ali has been in trouble with the police since before he left school.  He has been prosecuted for shoplifting, and burglary.  He has also spent time in prison for GBH, after beating a security guard over the head with an iron bar in an attempt to steal the cash he was transporting</a:t>
            </a:r>
          </a:p>
          <a:p>
            <a:pPr marL="0" indent="0">
              <a:buNone/>
            </a:pPr>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715" y="2052918"/>
            <a:ext cx="4806587" cy="2707936"/>
          </a:xfrm>
          <a:prstGeom prst="rect">
            <a:avLst/>
          </a:prstGeom>
        </p:spPr>
      </p:pic>
      <p:sp>
        <p:nvSpPr>
          <p:cNvPr id="6" name="12-Point Star 5"/>
          <p:cNvSpPr/>
          <p:nvPr/>
        </p:nvSpPr>
        <p:spPr>
          <a:xfrm rot="282983">
            <a:off x="4915654" y="3655459"/>
            <a:ext cx="6165713" cy="299590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phallic stage </a:t>
            </a:r>
          </a:p>
          <a:p>
            <a:pPr algn="ctr"/>
            <a:r>
              <a:rPr lang="en-GB" dirty="0" smtClean="0">
                <a:solidFill>
                  <a:schemeClr val="accent3">
                    <a:lumMod val="60000"/>
                    <a:lumOff val="40000"/>
                  </a:schemeClr>
                </a:solidFill>
              </a:rPr>
              <a:t>Lawless behaviour suggest weak morality, which might indicate that Ali has failed to identify with his father and internalise his values </a:t>
            </a:r>
          </a:p>
        </p:txBody>
      </p:sp>
    </p:spTree>
    <p:extLst>
      <p:ext uri="{BB962C8B-B14F-4D97-AF65-F5344CB8AC3E}">
        <p14:creationId xmlns:p14="http://schemas.microsoft.com/office/powerpoint/2010/main" val="25477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4918665" cy="4195481"/>
          </a:xfrm>
        </p:spPr>
        <p:txBody>
          <a:bodyPr/>
          <a:lstStyle/>
          <a:p>
            <a:pPr marL="0" indent="0">
              <a:buNone/>
            </a:pPr>
            <a:r>
              <a:rPr lang="en-GB" dirty="0"/>
              <a:t>Sally is very sociable.  She loves to meet up with friends to chat, have a meal and a few drinks.  They often congregate in the smoking area together.</a:t>
            </a: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977" y="2052918"/>
            <a:ext cx="5211536" cy="2936077"/>
          </a:xfrm>
          <a:prstGeom prst="rect">
            <a:avLst/>
          </a:prstGeom>
        </p:spPr>
      </p:pic>
      <p:sp>
        <p:nvSpPr>
          <p:cNvPr id="6" name="12-Point Star 5"/>
          <p:cNvSpPr/>
          <p:nvPr/>
        </p:nvSpPr>
        <p:spPr>
          <a:xfrm rot="282983">
            <a:off x="2459837" y="3491043"/>
            <a:ext cx="6165713" cy="299590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oral stage </a:t>
            </a:r>
          </a:p>
          <a:p>
            <a:pPr algn="ctr"/>
            <a:r>
              <a:rPr lang="en-GB" dirty="0" smtClean="0">
                <a:solidFill>
                  <a:schemeClr val="accent3">
                    <a:lumMod val="60000"/>
                    <a:lumOff val="40000"/>
                  </a:schemeClr>
                </a:solidFill>
              </a:rPr>
              <a:t>Sally is engaging in excessive oral behaviours, which would suggest she was either under or over-indulged on the breast</a:t>
            </a:r>
          </a:p>
        </p:txBody>
      </p:sp>
    </p:spTree>
    <p:extLst>
      <p:ext uri="{BB962C8B-B14F-4D97-AF65-F5344CB8AC3E}">
        <p14:creationId xmlns:p14="http://schemas.microsoft.com/office/powerpoint/2010/main" val="31058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Starter Questions</a:t>
            </a:r>
            <a:endParaRPr lang="en-GB" dirty="0"/>
          </a:p>
        </p:txBody>
      </p:sp>
      <p:sp>
        <p:nvSpPr>
          <p:cNvPr id="3" name="Content Placeholder 2"/>
          <p:cNvSpPr>
            <a:spLocks noGrp="1"/>
          </p:cNvSpPr>
          <p:nvPr>
            <p:ph idx="1"/>
          </p:nvPr>
        </p:nvSpPr>
        <p:spPr>
          <a:xfrm>
            <a:off x="1104293" y="2039855"/>
            <a:ext cx="8946541" cy="4195481"/>
          </a:xfrm>
        </p:spPr>
        <p:txBody>
          <a:bodyPr>
            <a:normAutofit fontScale="70000" lnSpcReduction="20000"/>
          </a:bodyPr>
          <a:lstStyle/>
          <a:p>
            <a:pPr marL="0" indent="0">
              <a:buNone/>
            </a:pPr>
            <a:r>
              <a:rPr lang="en-GB" b="1" i="1" dirty="0" smtClean="0">
                <a:solidFill>
                  <a:schemeClr val="accent4">
                    <a:lumMod val="60000"/>
                    <a:lumOff val="40000"/>
                  </a:schemeClr>
                </a:solidFill>
              </a:rPr>
              <a:t>Answer in pairs on MWBs</a:t>
            </a:r>
          </a:p>
          <a:p>
            <a:pPr marL="457200" indent="-457200">
              <a:buFont typeface="+mj-lt"/>
              <a:buAutoNum type="arabicPeriod"/>
            </a:pPr>
            <a:endParaRPr lang="en-GB" b="1" i="1" dirty="0" smtClean="0">
              <a:solidFill>
                <a:schemeClr val="accent4">
                  <a:lumMod val="60000"/>
                  <a:lumOff val="40000"/>
                </a:schemeClr>
              </a:solidFill>
            </a:endParaRPr>
          </a:p>
          <a:p>
            <a:pPr marL="457200" indent="-457200">
              <a:buFont typeface="+mj-lt"/>
              <a:buAutoNum type="arabicPeriod"/>
            </a:pPr>
            <a:r>
              <a:rPr lang="en-GB" dirty="0" smtClean="0"/>
              <a:t>What is contained in the unconscious mind?</a:t>
            </a:r>
          </a:p>
          <a:p>
            <a:pPr marL="457200" indent="-457200">
              <a:buFont typeface="+mj-lt"/>
              <a:buAutoNum type="arabicPeriod"/>
            </a:pPr>
            <a:r>
              <a:rPr lang="en-GB" dirty="0" smtClean="0"/>
              <a:t>How does information get into the unconscious?</a:t>
            </a:r>
          </a:p>
          <a:p>
            <a:pPr marL="457200" indent="-457200">
              <a:buFont typeface="+mj-lt"/>
              <a:buAutoNum type="arabicPeriod"/>
            </a:pPr>
            <a:r>
              <a:rPr lang="en-GB" dirty="0" smtClean="0"/>
              <a:t>Freud believed that the human mind was like an iceberg.  Why?</a:t>
            </a:r>
          </a:p>
          <a:p>
            <a:pPr marL="457200" indent="-457200">
              <a:buFont typeface="+mj-lt"/>
              <a:buAutoNum type="arabicPeriod"/>
            </a:pPr>
            <a:r>
              <a:rPr lang="en-GB" dirty="0" smtClean="0"/>
              <a:t>What does the term psychic determinism mean?</a:t>
            </a:r>
          </a:p>
          <a:p>
            <a:pPr marL="457200" indent="-457200">
              <a:buFont typeface="+mj-lt"/>
              <a:buAutoNum type="arabicPeriod"/>
            </a:pPr>
            <a:r>
              <a:rPr lang="en-GB" dirty="0"/>
              <a:t>According to this approach, what do psychological problems result from</a:t>
            </a:r>
            <a:r>
              <a:rPr lang="en-GB" dirty="0" smtClean="0"/>
              <a:t>?</a:t>
            </a:r>
          </a:p>
          <a:p>
            <a:pPr marL="457200" indent="-457200">
              <a:buFont typeface="+mj-lt"/>
              <a:buAutoNum type="arabicPeriod"/>
            </a:pPr>
            <a:r>
              <a:rPr lang="en-GB" dirty="0" smtClean="0"/>
              <a:t>Name and describe the three components of tripartite personality</a:t>
            </a:r>
          </a:p>
          <a:p>
            <a:pPr marL="457200" indent="-457200">
              <a:buFont typeface="+mj-lt"/>
              <a:buAutoNum type="arabicPeriod"/>
            </a:pPr>
            <a:r>
              <a:rPr lang="en-GB" dirty="0" smtClean="0"/>
              <a:t>Which part of the personality uses defence mechanisms?</a:t>
            </a:r>
          </a:p>
          <a:p>
            <a:pPr marL="457200" indent="-457200">
              <a:buFont typeface="+mj-lt"/>
              <a:buAutoNum type="arabicPeriod"/>
            </a:pPr>
            <a:r>
              <a:rPr lang="en-GB" dirty="0" smtClean="0"/>
              <a:t>Name and describe three defence mechanisms</a:t>
            </a:r>
          </a:p>
          <a:p>
            <a:pPr marL="457200" indent="-457200">
              <a:buFont typeface="+mj-lt"/>
              <a:buAutoNum type="arabicPeriod"/>
            </a:pPr>
            <a:r>
              <a:rPr lang="en-GB" dirty="0" smtClean="0"/>
              <a:t>What are the five psychosexual stages of development?</a:t>
            </a:r>
          </a:p>
          <a:p>
            <a:pPr marL="457200" indent="-457200">
              <a:buFont typeface="+mj-lt"/>
              <a:buAutoNum type="arabicPeriod"/>
            </a:pPr>
            <a:r>
              <a:rPr lang="en-GB" dirty="0" smtClean="0"/>
              <a:t>What does the term ‘fixation’ refer to?</a:t>
            </a:r>
          </a:p>
          <a:p>
            <a:pPr marL="457200" indent="-457200">
              <a:buFont typeface="+mj-lt"/>
              <a:buAutoNum type="arabicPeriod"/>
            </a:pPr>
            <a:r>
              <a:rPr lang="en-GB" dirty="0" smtClean="0"/>
              <a:t>Give two examples of how the psychosexual stages can influence later personality?</a:t>
            </a:r>
          </a:p>
          <a:p>
            <a:pPr marL="457200" indent="-457200">
              <a:buFont typeface="+mj-lt"/>
              <a:buAutoNum type="arabicPeriod"/>
            </a:pPr>
            <a:r>
              <a:rPr lang="en-GB" dirty="0" smtClean="0"/>
              <a:t>How does the child develop a superego?</a:t>
            </a:r>
          </a:p>
          <a:p>
            <a:pPr marL="457200" indent="-457200">
              <a:buFont typeface="+mj-lt"/>
              <a:buAutoNum type="arabicPeriod"/>
            </a:pPr>
            <a:endParaRPr lang="en-GB" dirty="0"/>
          </a:p>
        </p:txBody>
      </p:sp>
    </p:spTree>
    <p:extLst>
      <p:ext uri="{BB962C8B-B14F-4D97-AF65-F5344CB8AC3E}">
        <p14:creationId xmlns:p14="http://schemas.microsoft.com/office/powerpoint/2010/main" val="173284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5075419" cy="4195481"/>
          </a:xfrm>
        </p:spPr>
        <p:txBody>
          <a:bodyPr/>
          <a:lstStyle/>
          <a:p>
            <a:pPr marL="0" indent="0">
              <a:buNone/>
            </a:pPr>
            <a:r>
              <a:rPr lang="en-GB" dirty="0"/>
              <a:t>John has always enjoyed dressing up in women’s clothing</a:t>
            </a: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184" t="1604" r="25221" b="784"/>
          <a:stretch/>
        </p:blipFill>
        <p:spPr>
          <a:xfrm>
            <a:off x="6521823" y="2151528"/>
            <a:ext cx="4007223" cy="4030043"/>
          </a:xfrm>
          <a:prstGeom prst="rect">
            <a:avLst/>
          </a:prstGeom>
        </p:spPr>
      </p:pic>
      <p:sp>
        <p:nvSpPr>
          <p:cNvPr id="6" name="12-Point Star 5"/>
          <p:cNvSpPr/>
          <p:nvPr/>
        </p:nvSpPr>
        <p:spPr>
          <a:xfrm rot="282983">
            <a:off x="1088238" y="3101079"/>
            <a:ext cx="6165713" cy="299590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phallic stage </a:t>
            </a:r>
          </a:p>
          <a:p>
            <a:pPr algn="ctr"/>
            <a:r>
              <a:rPr lang="en-GB" dirty="0" smtClean="0">
                <a:solidFill>
                  <a:schemeClr val="accent3">
                    <a:lumMod val="60000"/>
                    <a:lumOff val="40000"/>
                  </a:schemeClr>
                </a:solidFill>
              </a:rPr>
              <a:t>Cross-gender dressing would indicate that he has not internalised the male gender role which would suggest he has not identified with his father </a:t>
            </a:r>
          </a:p>
        </p:txBody>
      </p:sp>
    </p:spTree>
    <p:extLst>
      <p:ext uri="{BB962C8B-B14F-4D97-AF65-F5344CB8AC3E}">
        <p14:creationId xmlns:p14="http://schemas.microsoft.com/office/powerpoint/2010/main" val="369866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5179922" cy="4195481"/>
          </a:xfrm>
        </p:spPr>
        <p:txBody>
          <a:bodyPr/>
          <a:lstStyle/>
          <a:p>
            <a:pPr marL="0" indent="0">
              <a:buNone/>
            </a:pPr>
            <a:r>
              <a:rPr lang="en-GB" dirty="0"/>
              <a:t>Carly has lost a lot of her friends because she tends to be very sarcastic towards them and has a very negative </a:t>
            </a:r>
            <a:r>
              <a:rPr lang="en-GB" dirty="0" smtClean="0"/>
              <a:t>mind set</a:t>
            </a:r>
            <a:endParaRPr lang="en-GB" dirty="0"/>
          </a:p>
          <a:p>
            <a:pPr marL="0" indent="0">
              <a:buNone/>
            </a:pPr>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Case studies:  </a:t>
            </a:r>
            <a:r>
              <a:rPr lang="en-GB" dirty="0">
                <a:solidFill>
                  <a:schemeClr val="accent3">
                    <a:lumMod val="60000"/>
                    <a:lumOff val="40000"/>
                  </a:schemeClr>
                </a:solidFill>
              </a:rPr>
              <a:t>A</a:t>
            </a:r>
            <a:r>
              <a:rPr lang="en-GB" dirty="0" smtClean="0">
                <a:solidFill>
                  <a:schemeClr val="accent3">
                    <a:lumMod val="60000"/>
                    <a:lumOff val="40000"/>
                  </a:schemeClr>
                </a:solidFill>
              </a:rPr>
              <a:t>nswers</a:t>
            </a:r>
            <a:endParaRPr lang="en-GB" dirty="0">
              <a:solidFill>
                <a:schemeClr val="accent3">
                  <a:lumMod val="60000"/>
                  <a:lumOff val="4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215" r="21428"/>
          <a:stretch/>
        </p:blipFill>
        <p:spPr>
          <a:xfrm>
            <a:off x="6413862" y="2052918"/>
            <a:ext cx="4250793" cy="3189379"/>
          </a:xfrm>
          <a:prstGeom prst="rect">
            <a:avLst/>
          </a:prstGeom>
        </p:spPr>
      </p:pic>
      <p:sp>
        <p:nvSpPr>
          <p:cNvPr id="6" name="12-Point Star 5"/>
          <p:cNvSpPr/>
          <p:nvPr/>
        </p:nvSpPr>
        <p:spPr>
          <a:xfrm rot="282983">
            <a:off x="853105" y="3323149"/>
            <a:ext cx="6165713" cy="2995904"/>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Fixated in the oral stage </a:t>
            </a:r>
          </a:p>
          <a:p>
            <a:pPr algn="ctr"/>
            <a:r>
              <a:rPr lang="en-GB" dirty="0" smtClean="0">
                <a:solidFill>
                  <a:schemeClr val="accent3">
                    <a:lumMod val="60000"/>
                    <a:lumOff val="40000"/>
                  </a:schemeClr>
                </a:solidFill>
              </a:rPr>
              <a:t>It is likely that Carly was under-indulged on the breast which has led to an overly-pessimistic and sarcastic personality</a:t>
            </a:r>
          </a:p>
        </p:txBody>
      </p:sp>
    </p:spTree>
    <p:extLst>
      <p:ext uri="{BB962C8B-B14F-4D97-AF65-F5344CB8AC3E}">
        <p14:creationId xmlns:p14="http://schemas.microsoft.com/office/powerpoint/2010/main" val="42714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b="1" i="1" dirty="0" smtClean="0">
                <a:solidFill>
                  <a:schemeClr val="accent3">
                    <a:lumMod val="60000"/>
                    <a:lumOff val="40000"/>
                  </a:schemeClr>
                </a:solidFill>
              </a:rPr>
              <a:t>Answer the following question individually without notes</a:t>
            </a:r>
          </a:p>
          <a:p>
            <a:pPr marL="0" lvl="0" indent="0">
              <a:buNone/>
            </a:pPr>
            <a:endParaRPr lang="en-GB" b="1" i="1" dirty="0">
              <a:solidFill>
                <a:schemeClr val="accent3">
                  <a:lumMod val="60000"/>
                  <a:lumOff val="40000"/>
                </a:schemeClr>
              </a:solidFill>
            </a:endParaRPr>
          </a:p>
          <a:p>
            <a:pPr marL="0" lvl="0" indent="0">
              <a:buNone/>
            </a:pPr>
            <a:r>
              <a:rPr lang="en-GB" dirty="0" smtClean="0"/>
              <a:t>Outline the </a:t>
            </a:r>
            <a:r>
              <a:rPr lang="en-GB" dirty="0"/>
              <a:t>psychosexual stages of </a:t>
            </a:r>
            <a:r>
              <a:rPr lang="en-GB" dirty="0" smtClean="0"/>
              <a:t>development. Make reference to at least two of the stages in your answer (6 marks</a:t>
            </a:r>
            <a:r>
              <a:rPr lang="en-GB" dirty="0"/>
              <a:t>)</a:t>
            </a:r>
          </a:p>
          <a:p>
            <a:pPr marL="0" indent="0">
              <a:buNone/>
            </a:pPr>
            <a:endParaRPr lang="en-GB" dirty="0" smtClean="0"/>
          </a:p>
          <a:p>
            <a:pPr marL="0" indent="0">
              <a:buNone/>
            </a:pPr>
            <a:r>
              <a:rPr lang="en-GB" sz="2400" b="1" dirty="0" smtClean="0">
                <a:solidFill>
                  <a:schemeClr val="accent2">
                    <a:lumMod val="60000"/>
                    <a:lumOff val="40000"/>
                  </a:schemeClr>
                </a:solidFill>
              </a:rPr>
              <a:t>Now swap with the person sitting next to you and award marks to their answer using the model answer on the next slide as guidance</a:t>
            </a:r>
            <a:endParaRPr lang="en-GB" sz="2400" b="1" dirty="0">
              <a:solidFill>
                <a:schemeClr val="accent2">
                  <a:lumMod val="60000"/>
                  <a:lumOff val="40000"/>
                </a:schemeClr>
              </a:solidFill>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Psychosexual Stage of Development:  </a:t>
            </a:r>
            <a:r>
              <a:rPr lang="en-GB" dirty="0" smtClean="0">
                <a:solidFill>
                  <a:schemeClr val="accent3">
                    <a:lumMod val="60000"/>
                    <a:lumOff val="40000"/>
                  </a:schemeClr>
                </a:solidFill>
              </a:rPr>
              <a:t>Exam Practice</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193004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2418678"/>
            <a:ext cx="8946541" cy="4195481"/>
          </a:xfrm>
        </p:spPr>
        <p:txBody>
          <a:bodyPr>
            <a:normAutofit fontScale="92500" lnSpcReduction="20000"/>
          </a:bodyPr>
          <a:lstStyle/>
          <a:p>
            <a:r>
              <a:rPr lang="en-GB" dirty="0"/>
              <a:t>Freud believed Personality developed through a </a:t>
            </a:r>
            <a:r>
              <a:rPr lang="en-GB" b="1" dirty="0"/>
              <a:t>sequence</a:t>
            </a:r>
            <a:r>
              <a:rPr lang="en-GB" dirty="0"/>
              <a:t> of five stages, oral, anal, phallic, latency and genital. </a:t>
            </a:r>
            <a:r>
              <a:rPr lang="en-GB" dirty="0" smtClean="0"/>
              <a:t>(1 mark) </a:t>
            </a:r>
          </a:p>
          <a:p>
            <a:r>
              <a:rPr lang="en-GB" dirty="0" smtClean="0"/>
              <a:t>During </a:t>
            </a:r>
            <a:r>
              <a:rPr lang="en-GB" dirty="0"/>
              <a:t>these stages, the focus of the libido (sexual energy) shifts from one part of the body to another </a:t>
            </a:r>
            <a:r>
              <a:rPr lang="en-GB" dirty="0" smtClean="0"/>
              <a:t> </a:t>
            </a:r>
            <a:r>
              <a:rPr lang="en-GB" dirty="0"/>
              <a:t>(1 mark)</a:t>
            </a:r>
          </a:p>
          <a:p>
            <a:r>
              <a:rPr lang="en-GB" dirty="0"/>
              <a:t>For example during the oral stage, </a:t>
            </a:r>
            <a:r>
              <a:rPr lang="en-GB" dirty="0" smtClean="0"/>
              <a:t>the focus of the libido is in the mouth and pleasure </a:t>
            </a:r>
            <a:r>
              <a:rPr lang="en-GB" dirty="0"/>
              <a:t>is obtained through sucking and </a:t>
            </a:r>
            <a:r>
              <a:rPr lang="en-GB" dirty="0" smtClean="0"/>
              <a:t>biting (1 mark), </a:t>
            </a:r>
          </a:p>
          <a:p>
            <a:r>
              <a:rPr lang="en-GB" dirty="0" smtClean="0"/>
              <a:t>whereas </a:t>
            </a:r>
            <a:r>
              <a:rPr lang="en-GB" dirty="0"/>
              <a:t>during the anal stage </a:t>
            </a:r>
            <a:r>
              <a:rPr lang="en-GB" dirty="0" smtClean="0"/>
              <a:t>the focus of libido is the anus and pleasure </a:t>
            </a:r>
            <a:r>
              <a:rPr lang="en-GB" dirty="0"/>
              <a:t>is obtained through the expulsion of faeces  (1 mark)</a:t>
            </a:r>
          </a:p>
          <a:p>
            <a:r>
              <a:rPr lang="en-GB" dirty="0"/>
              <a:t>During each stage, conflicts arise which have to be </a:t>
            </a:r>
            <a:r>
              <a:rPr lang="en-GB" dirty="0" smtClean="0"/>
              <a:t>resolved and failure </a:t>
            </a:r>
            <a:r>
              <a:rPr lang="en-GB" dirty="0"/>
              <a:t>to resolve these conflicts </a:t>
            </a:r>
            <a:r>
              <a:rPr lang="en-GB" dirty="0" smtClean="0"/>
              <a:t>will </a:t>
            </a:r>
            <a:r>
              <a:rPr lang="en-GB" dirty="0"/>
              <a:t>result in the child becoming ‘fixated’ in that stage.  </a:t>
            </a:r>
            <a:r>
              <a:rPr lang="en-GB" dirty="0" smtClean="0"/>
              <a:t>(1 mark) </a:t>
            </a:r>
          </a:p>
          <a:p>
            <a:r>
              <a:rPr lang="en-GB" dirty="0" smtClean="0"/>
              <a:t>This </a:t>
            </a:r>
            <a:r>
              <a:rPr lang="en-GB" dirty="0"/>
              <a:t>will result in adult personality problems </a:t>
            </a:r>
            <a:r>
              <a:rPr lang="en-GB" dirty="0" smtClean="0"/>
              <a:t>, for </a:t>
            </a:r>
            <a:r>
              <a:rPr lang="en-GB" dirty="0"/>
              <a:t>example, fixation in the anal stage of psychosexual development can result in miserliness and a preoccupation with order and control   (1 mark)</a:t>
            </a:r>
          </a:p>
          <a:p>
            <a:pPr marL="0" indent="0">
              <a:buNone/>
            </a:pPr>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Psychosexual Stage of Development:  </a:t>
            </a:r>
            <a:r>
              <a:rPr lang="en-GB" dirty="0" smtClean="0">
                <a:solidFill>
                  <a:schemeClr val="accent3">
                    <a:lumMod val="60000"/>
                    <a:lumOff val="40000"/>
                  </a:schemeClr>
                </a:solidFill>
              </a:rPr>
              <a:t>Mark Scheme</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294785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Supporting Evidence:  </a:t>
            </a:r>
            <a:r>
              <a:rPr lang="en-GB" dirty="0" smtClean="0">
                <a:solidFill>
                  <a:schemeClr val="accent3">
                    <a:lumMod val="60000"/>
                    <a:lumOff val="40000"/>
                  </a:schemeClr>
                </a:solidFill>
              </a:rPr>
              <a:t>The Case of Little Hans</a:t>
            </a:r>
            <a:endParaRPr lang="en-GB" dirty="0">
              <a:solidFill>
                <a:schemeClr val="accent3">
                  <a:lumMod val="60000"/>
                  <a:lumOff val="40000"/>
                </a:schemeClr>
              </a:solidFill>
            </a:endParaRPr>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915"/>
          <a:stretch/>
        </p:blipFill>
        <p:spPr bwMode="auto">
          <a:xfrm>
            <a:off x="5605464" y="2116184"/>
            <a:ext cx="4445370" cy="258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6111" y="2116183"/>
            <a:ext cx="4702361" cy="341632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solidFill>
                  <a:schemeClr val="accent5">
                    <a:lumMod val="50000"/>
                  </a:schemeClr>
                </a:solidFill>
              </a:rPr>
              <a:t>Use the pictures that you have been given to create a comic strip that outlines the case of Little Hans </a:t>
            </a:r>
          </a:p>
          <a:p>
            <a:endParaRPr lang="en-GB" dirty="0">
              <a:solidFill>
                <a:schemeClr val="accent5">
                  <a:lumMod val="50000"/>
                </a:schemeClr>
              </a:solidFill>
            </a:endParaRPr>
          </a:p>
          <a:p>
            <a:pPr marL="285750" indent="-285750">
              <a:buFont typeface="Arial" panose="020B0604020202020204" pitchFamily="34" charset="0"/>
              <a:buChar char="•"/>
            </a:pPr>
            <a:r>
              <a:rPr lang="en-GB" dirty="0" smtClean="0">
                <a:solidFill>
                  <a:schemeClr val="accent5">
                    <a:lumMod val="50000"/>
                  </a:schemeClr>
                </a:solidFill>
              </a:rPr>
              <a:t>Cut out the pictures and glue them onto your comic strip</a:t>
            </a:r>
          </a:p>
          <a:p>
            <a:endParaRPr lang="en-GB" dirty="0">
              <a:solidFill>
                <a:schemeClr val="accent5">
                  <a:lumMod val="50000"/>
                </a:schemeClr>
              </a:solidFill>
            </a:endParaRPr>
          </a:p>
          <a:p>
            <a:pPr marL="285750" indent="-285750">
              <a:buFont typeface="Arial" panose="020B0604020202020204" pitchFamily="34" charset="0"/>
              <a:buChar char="•"/>
            </a:pPr>
            <a:r>
              <a:rPr lang="en-GB" dirty="0" smtClean="0">
                <a:solidFill>
                  <a:schemeClr val="accent5">
                    <a:lumMod val="50000"/>
                  </a:schemeClr>
                </a:solidFill>
              </a:rPr>
              <a:t>Draw speech bubbles and add text to complete the detail</a:t>
            </a:r>
          </a:p>
          <a:p>
            <a:endParaRPr lang="en-GB" dirty="0">
              <a:solidFill>
                <a:schemeClr val="accent5">
                  <a:lumMod val="50000"/>
                </a:schemeClr>
              </a:solidFill>
            </a:endParaRPr>
          </a:p>
          <a:p>
            <a:pPr marL="285750" indent="-285750">
              <a:buFont typeface="Arial" panose="020B0604020202020204" pitchFamily="34" charset="0"/>
              <a:buChar char="•"/>
            </a:pPr>
            <a:r>
              <a:rPr lang="en-GB" dirty="0" smtClean="0">
                <a:solidFill>
                  <a:schemeClr val="accent5">
                    <a:lumMod val="50000"/>
                  </a:schemeClr>
                </a:solidFill>
              </a:rPr>
              <a:t>Don’t look up the details of the study unless you really have to</a:t>
            </a:r>
          </a:p>
        </p:txBody>
      </p:sp>
      <p:sp>
        <p:nvSpPr>
          <p:cNvPr id="8" name="12-Point Star 7"/>
          <p:cNvSpPr/>
          <p:nvPr/>
        </p:nvSpPr>
        <p:spPr>
          <a:xfrm rot="21238524">
            <a:off x="5478937" y="3865996"/>
            <a:ext cx="4885508" cy="2743200"/>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60000"/>
                    <a:lumOff val="40000"/>
                  </a:schemeClr>
                </a:solidFill>
              </a:rPr>
              <a:t>In pairs on MWBs, what are the strengths and weaknesses of using case study as a method of research?</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674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888" y="3686582"/>
            <a:ext cx="3464112" cy="3171418"/>
          </a:xfrm>
          <a:prstGeom prst="rect">
            <a:avLst/>
          </a:prstGeom>
        </p:spPr>
      </p:pic>
      <p:sp>
        <p:nvSpPr>
          <p:cNvPr id="3" name="Content Placeholder 2"/>
          <p:cNvSpPr>
            <a:spLocks noGrp="1"/>
          </p:cNvSpPr>
          <p:nvPr>
            <p:ph idx="1"/>
          </p:nvPr>
        </p:nvSpPr>
        <p:spPr/>
        <p:txBody>
          <a:bodyPr/>
          <a:lstStyle/>
          <a:p>
            <a:pPr marL="0" indent="0">
              <a:buNone/>
            </a:pPr>
            <a:r>
              <a:rPr lang="en-GB" b="1" i="1" dirty="0" smtClean="0">
                <a:solidFill>
                  <a:schemeClr val="accent3">
                    <a:lumMod val="60000"/>
                    <a:lumOff val="40000"/>
                  </a:schemeClr>
                </a:solidFill>
              </a:rPr>
              <a:t>Answer the questions in pairs on MWBs:</a:t>
            </a:r>
          </a:p>
          <a:p>
            <a:pPr marL="0" indent="0">
              <a:buNone/>
            </a:pPr>
            <a:endParaRPr lang="en-GB" b="1" i="1" dirty="0">
              <a:solidFill>
                <a:schemeClr val="accent3">
                  <a:lumMod val="60000"/>
                  <a:lumOff val="40000"/>
                </a:schemeClr>
              </a:solidFill>
            </a:endParaRPr>
          </a:p>
          <a:p>
            <a:pPr marL="0" indent="0">
              <a:buNone/>
            </a:pPr>
            <a:r>
              <a:rPr lang="en-GB" dirty="0"/>
              <a:t>Case studies can be affected by researcher bias.  Give </a:t>
            </a:r>
            <a:r>
              <a:rPr lang="en-GB" b="1" i="1" dirty="0"/>
              <a:t>two</a:t>
            </a:r>
            <a:r>
              <a:rPr lang="en-GB" dirty="0"/>
              <a:t> reasons why this was likely in the case of Little Hans</a:t>
            </a:r>
          </a:p>
          <a:p>
            <a:pPr marL="0" indent="0">
              <a:buNone/>
            </a:pPr>
            <a:endParaRPr lang="en-GB" b="1" i="1" dirty="0">
              <a:solidFill>
                <a:schemeClr val="accent3">
                  <a:lumMod val="60000"/>
                  <a:lumOff val="40000"/>
                </a:schemeClr>
              </a:solidFill>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Case of Little Hans:  </a:t>
            </a:r>
            <a:r>
              <a:rPr lang="en-GB" dirty="0" smtClean="0">
                <a:solidFill>
                  <a:schemeClr val="accent3">
                    <a:lumMod val="60000"/>
                    <a:lumOff val="40000"/>
                  </a:schemeClr>
                </a:solidFill>
              </a:rPr>
              <a:t>Limitations of the research</a:t>
            </a:r>
            <a:endParaRPr lang="en-GB" dirty="0">
              <a:solidFill>
                <a:schemeClr val="accent3">
                  <a:lumMod val="60000"/>
                  <a:lumOff val="40000"/>
                </a:schemeClr>
              </a:solidFill>
            </a:endParaRPr>
          </a:p>
        </p:txBody>
      </p:sp>
      <p:sp>
        <p:nvSpPr>
          <p:cNvPr id="5" name="12-Point Star 4"/>
          <p:cNvSpPr/>
          <p:nvPr/>
        </p:nvSpPr>
        <p:spPr>
          <a:xfrm rot="21238524">
            <a:off x="776576" y="3709243"/>
            <a:ext cx="4885508" cy="2743200"/>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60000"/>
                    <a:lumOff val="40000"/>
                  </a:schemeClr>
                </a:solidFill>
              </a:rPr>
              <a:t>Freud carried out the analysis himself, and so was motivated to support his own theory</a:t>
            </a:r>
            <a:endParaRPr lang="en-GB" dirty="0">
              <a:solidFill>
                <a:schemeClr val="accent3">
                  <a:lumMod val="60000"/>
                  <a:lumOff val="40000"/>
                </a:schemeClr>
              </a:solidFill>
            </a:endParaRPr>
          </a:p>
        </p:txBody>
      </p:sp>
      <p:sp>
        <p:nvSpPr>
          <p:cNvPr id="6" name="12-Point Star 5"/>
          <p:cNvSpPr/>
          <p:nvPr/>
        </p:nvSpPr>
        <p:spPr>
          <a:xfrm rot="21238524">
            <a:off x="4229529" y="3709243"/>
            <a:ext cx="5268191" cy="2743200"/>
          </a:xfrm>
          <a:prstGeom prst="star12">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50000"/>
                  </a:schemeClr>
                </a:solidFill>
              </a:rPr>
              <a:t>Hans’s father was a supporter of Freud’s work and was feeding him information about Hans, so.. (same as </a:t>
            </a:r>
            <a:r>
              <a:rPr lang="en-GB" dirty="0" smtClean="0">
                <a:solidFill>
                  <a:schemeClr val="accent3">
                    <a:lumMod val="50000"/>
                  </a:schemeClr>
                </a:solidFill>
              </a:rPr>
              <a:t>before)</a:t>
            </a:r>
            <a:endParaRPr lang="en-GB" dirty="0">
              <a:solidFill>
                <a:schemeClr val="accent3">
                  <a:lumMod val="50000"/>
                </a:schemeClr>
              </a:solidFill>
            </a:endParaRPr>
          </a:p>
        </p:txBody>
      </p:sp>
    </p:spTree>
    <p:extLst>
      <p:ext uri="{BB962C8B-B14F-4D97-AF65-F5344CB8AC3E}">
        <p14:creationId xmlns:p14="http://schemas.microsoft.com/office/powerpoint/2010/main" val="10471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888" y="3686582"/>
            <a:ext cx="3464112" cy="3171418"/>
          </a:xfrm>
          <a:prstGeom prst="rect">
            <a:avLst/>
          </a:prstGeom>
        </p:spPr>
      </p:pic>
      <p:sp>
        <p:nvSpPr>
          <p:cNvPr id="3" name="Content Placeholder 2"/>
          <p:cNvSpPr>
            <a:spLocks noGrp="1"/>
          </p:cNvSpPr>
          <p:nvPr>
            <p:ph idx="1"/>
          </p:nvPr>
        </p:nvSpPr>
        <p:spPr/>
        <p:txBody>
          <a:bodyPr/>
          <a:lstStyle/>
          <a:p>
            <a:pPr marL="0" indent="0">
              <a:buNone/>
            </a:pPr>
            <a:r>
              <a:rPr lang="en-GB" b="1" i="1" dirty="0" smtClean="0">
                <a:solidFill>
                  <a:schemeClr val="accent3">
                    <a:lumMod val="60000"/>
                    <a:lumOff val="40000"/>
                  </a:schemeClr>
                </a:solidFill>
              </a:rPr>
              <a:t>Answer the questions in pairs on MWBs:</a:t>
            </a:r>
          </a:p>
          <a:p>
            <a:pPr marL="0" indent="0">
              <a:buNone/>
            </a:pPr>
            <a:endParaRPr lang="en-GB" b="1" i="1" dirty="0">
              <a:solidFill>
                <a:schemeClr val="accent3">
                  <a:lumMod val="60000"/>
                  <a:lumOff val="40000"/>
                </a:schemeClr>
              </a:solidFill>
            </a:endParaRPr>
          </a:p>
          <a:p>
            <a:pPr marL="0" indent="0">
              <a:buNone/>
            </a:pPr>
            <a:r>
              <a:rPr lang="en-GB" dirty="0"/>
              <a:t>It is not possible to establish a cause and effect relationship from a case study.  Why is this?  </a:t>
            </a:r>
            <a:r>
              <a:rPr lang="en-GB" b="1" i="1" dirty="0"/>
              <a:t>You must be specific to the Little Hans case</a:t>
            </a:r>
          </a:p>
          <a:p>
            <a:pPr marL="0" indent="0">
              <a:buNone/>
            </a:pPr>
            <a:endParaRPr lang="en-GB" b="1" i="1" dirty="0">
              <a:solidFill>
                <a:schemeClr val="accent3">
                  <a:lumMod val="60000"/>
                  <a:lumOff val="40000"/>
                </a:schemeClr>
              </a:solidFill>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Case of Little Hans:  </a:t>
            </a:r>
            <a:r>
              <a:rPr lang="en-GB" dirty="0" smtClean="0">
                <a:solidFill>
                  <a:schemeClr val="accent3">
                    <a:lumMod val="60000"/>
                    <a:lumOff val="40000"/>
                  </a:schemeClr>
                </a:solidFill>
              </a:rPr>
              <a:t>Limitations of the research</a:t>
            </a:r>
            <a:endParaRPr lang="en-GB" dirty="0">
              <a:solidFill>
                <a:schemeClr val="accent3">
                  <a:lumMod val="60000"/>
                  <a:lumOff val="40000"/>
                </a:schemeClr>
              </a:solidFill>
            </a:endParaRPr>
          </a:p>
        </p:txBody>
      </p:sp>
      <p:sp>
        <p:nvSpPr>
          <p:cNvPr id="5" name="12-Point Star 4"/>
          <p:cNvSpPr/>
          <p:nvPr/>
        </p:nvSpPr>
        <p:spPr>
          <a:xfrm rot="21238524">
            <a:off x="776576" y="3709243"/>
            <a:ext cx="4885508" cy="2743200"/>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60000"/>
                    <a:lumOff val="40000"/>
                  </a:schemeClr>
                </a:solidFill>
              </a:rPr>
              <a:t>No, because Hans is only one child and his experience does not necessarily reflect the experiences of children as a whole</a:t>
            </a:r>
          </a:p>
        </p:txBody>
      </p:sp>
      <p:sp>
        <p:nvSpPr>
          <p:cNvPr id="6" name="12-Point Star 5"/>
          <p:cNvSpPr/>
          <p:nvPr/>
        </p:nvSpPr>
        <p:spPr>
          <a:xfrm rot="21238524">
            <a:off x="4221115" y="3739019"/>
            <a:ext cx="4710772" cy="2553526"/>
          </a:xfrm>
          <a:prstGeom prst="star12">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50000"/>
                  </a:schemeClr>
                </a:solidFill>
              </a:rPr>
              <a:t>Also, we cannot isolate the castration anxiety as the only factor that may have contributed to Hans’ phobia</a:t>
            </a:r>
          </a:p>
        </p:txBody>
      </p:sp>
    </p:spTree>
    <p:extLst>
      <p:ext uri="{BB962C8B-B14F-4D97-AF65-F5344CB8AC3E}">
        <p14:creationId xmlns:p14="http://schemas.microsoft.com/office/powerpoint/2010/main" val="20412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888" y="3686582"/>
            <a:ext cx="3464112" cy="3171418"/>
          </a:xfrm>
          <a:prstGeom prst="rect">
            <a:avLst/>
          </a:prstGeom>
        </p:spPr>
      </p:pic>
      <p:sp>
        <p:nvSpPr>
          <p:cNvPr id="3" name="Content Placeholder 2"/>
          <p:cNvSpPr>
            <a:spLocks noGrp="1"/>
          </p:cNvSpPr>
          <p:nvPr>
            <p:ph idx="1"/>
          </p:nvPr>
        </p:nvSpPr>
        <p:spPr>
          <a:xfrm>
            <a:off x="1103312" y="2052918"/>
            <a:ext cx="8946541" cy="2181802"/>
          </a:xfrm>
        </p:spPr>
        <p:txBody>
          <a:bodyPr>
            <a:normAutofit/>
          </a:bodyPr>
          <a:lstStyle/>
          <a:p>
            <a:pPr marL="0" indent="0">
              <a:buNone/>
            </a:pPr>
            <a:r>
              <a:rPr lang="en-GB" b="1" i="1" dirty="0" smtClean="0">
                <a:solidFill>
                  <a:schemeClr val="accent3">
                    <a:lumMod val="60000"/>
                    <a:lumOff val="40000"/>
                  </a:schemeClr>
                </a:solidFill>
              </a:rPr>
              <a:t>Answer the questions in pairs on MWBs:</a:t>
            </a:r>
          </a:p>
          <a:p>
            <a:pPr marL="0" indent="0">
              <a:buNone/>
            </a:pPr>
            <a:endParaRPr lang="en-GB" b="1" i="1" dirty="0">
              <a:solidFill>
                <a:schemeClr val="accent3">
                  <a:lumMod val="60000"/>
                  <a:lumOff val="40000"/>
                </a:schemeClr>
              </a:solidFill>
            </a:endParaRPr>
          </a:p>
          <a:p>
            <a:pPr marL="0" indent="0">
              <a:buNone/>
            </a:pPr>
            <a:r>
              <a:rPr lang="en-GB" dirty="0"/>
              <a:t>How might the behaviourist approach interpret Hans’ phobia?  Draw a diagram to demonstrate their likely alternative explanation</a:t>
            </a:r>
            <a:endParaRPr lang="en-GB" b="1" i="1" dirty="0"/>
          </a:p>
          <a:p>
            <a:pPr marL="0" indent="0">
              <a:buNone/>
            </a:pPr>
            <a:endParaRPr lang="en-GB" b="1" i="1" dirty="0">
              <a:solidFill>
                <a:schemeClr val="accent3">
                  <a:lumMod val="60000"/>
                  <a:lumOff val="40000"/>
                </a:schemeClr>
              </a:solidFill>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Case of Little Hans:  </a:t>
            </a:r>
            <a:r>
              <a:rPr lang="en-GB" dirty="0" smtClean="0">
                <a:solidFill>
                  <a:schemeClr val="accent3">
                    <a:lumMod val="60000"/>
                    <a:lumOff val="40000"/>
                  </a:schemeClr>
                </a:solidFill>
              </a:rPr>
              <a:t>Limitations of the research</a:t>
            </a:r>
            <a:endParaRPr lang="en-GB" dirty="0">
              <a:solidFill>
                <a:schemeClr val="accent3">
                  <a:lumMod val="60000"/>
                  <a:lumOff val="40000"/>
                </a:schemeClr>
              </a:solidFill>
            </a:endParaRPr>
          </a:p>
        </p:txBody>
      </p:sp>
      <p:cxnSp>
        <p:nvCxnSpPr>
          <p:cNvPr id="9" name="Straight Arrow Connector 8"/>
          <p:cNvCxnSpPr/>
          <p:nvPr/>
        </p:nvCxnSpPr>
        <p:spPr>
          <a:xfrm>
            <a:off x="2980351" y="4193551"/>
            <a:ext cx="4509697" cy="2744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69032" y="5096813"/>
            <a:ext cx="4509697" cy="2744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69031" y="5986352"/>
            <a:ext cx="4509697" cy="2744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1462" y="3798637"/>
            <a:ext cx="2522175" cy="646331"/>
          </a:xfrm>
          <a:prstGeom prst="rect">
            <a:avLst/>
          </a:prstGeom>
          <a:noFill/>
        </p:spPr>
        <p:txBody>
          <a:bodyPr wrap="square" rtlCol="0">
            <a:spAutoFit/>
          </a:bodyPr>
          <a:lstStyle/>
          <a:p>
            <a:r>
              <a:rPr lang="en-GB" dirty="0" smtClean="0">
                <a:solidFill>
                  <a:schemeClr val="accent2">
                    <a:lumMod val="40000"/>
                    <a:lumOff val="60000"/>
                  </a:schemeClr>
                </a:solidFill>
              </a:rPr>
              <a:t>Big object falls down close to child</a:t>
            </a:r>
            <a:endParaRPr lang="en-GB" dirty="0">
              <a:solidFill>
                <a:schemeClr val="accent2">
                  <a:lumMod val="40000"/>
                  <a:lumOff val="60000"/>
                </a:schemeClr>
              </a:solidFill>
            </a:endParaRPr>
          </a:p>
        </p:txBody>
      </p:sp>
      <p:sp>
        <p:nvSpPr>
          <p:cNvPr id="14" name="TextBox 13"/>
          <p:cNvSpPr txBox="1"/>
          <p:nvPr/>
        </p:nvSpPr>
        <p:spPr>
          <a:xfrm>
            <a:off x="7656762" y="4008885"/>
            <a:ext cx="1017061" cy="369332"/>
          </a:xfrm>
          <a:prstGeom prst="rect">
            <a:avLst/>
          </a:prstGeom>
          <a:noFill/>
        </p:spPr>
        <p:txBody>
          <a:bodyPr wrap="square" rtlCol="0">
            <a:spAutoFit/>
          </a:bodyPr>
          <a:lstStyle/>
          <a:p>
            <a:r>
              <a:rPr lang="en-GB" dirty="0" smtClean="0">
                <a:solidFill>
                  <a:schemeClr val="accent2">
                    <a:lumMod val="40000"/>
                    <a:lumOff val="60000"/>
                  </a:schemeClr>
                </a:solidFill>
              </a:rPr>
              <a:t>fear</a:t>
            </a:r>
            <a:endParaRPr lang="en-GB" dirty="0">
              <a:solidFill>
                <a:schemeClr val="accent2">
                  <a:lumMod val="40000"/>
                  <a:lumOff val="60000"/>
                </a:schemeClr>
              </a:solidFill>
            </a:endParaRPr>
          </a:p>
        </p:txBody>
      </p:sp>
      <p:sp>
        <p:nvSpPr>
          <p:cNvPr id="16" name="TextBox 15"/>
          <p:cNvSpPr txBox="1"/>
          <p:nvPr/>
        </p:nvSpPr>
        <p:spPr>
          <a:xfrm>
            <a:off x="240294" y="4631976"/>
            <a:ext cx="3042581" cy="923330"/>
          </a:xfrm>
          <a:prstGeom prst="rect">
            <a:avLst/>
          </a:prstGeom>
          <a:noFill/>
        </p:spPr>
        <p:txBody>
          <a:bodyPr wrap="square" rtlCol="0">
            <a:spAutoFit/>
          </a:bodyPr>
          <a:lstStyle/>
          <a:p>
            <a:r>
              <a:rPr lang="en-GB" dirty="0" smtClean="0">
                <a:solidFill>
                  <a:schemeClr val="accent2">
                    <a:lumMod val="40000"/>
                    <a:lumOff val="60000"/>
                  </a:schemeClr>
                </a:solidFill>
              </a:rPr>
              <a:t>Big object falls down close to child </a:t>
            </a:r>
          </a:p>
          <a:p>
            <a:r>
              <a:rPr lang="en-GB" dirty="0" smtClean="0">
                <a:solidFill>
                  <a:schemeClr val="accent2">
                    <a:lumMod val="40000"/>
                    <a:lumOff val="60000"/>
                  </a:schemeClr>
                </a:solidFill>
              </a:rPr>
              <a:t>+ sight of horse</a:t>
            </a:r>
            <a:endParaRPr lang="en-GB" dirty="0">
              <a:solidFill>
                <a:schemeClr val="accent2">
                  <a:lumMod val="40000"/>
                  <a:lumOff val="60000"/>
                </a:schemeClr>
              </a:solidFill>
            </a:endParaRPr>
          </a:p>
        </p:txBody>
      </p:sp>
      <p:sp>
        <p:nvSpPr>
          <p:cNvPr id="17" name="TextBox 16"/>
          <p:cNvSpPr txBox="1"/>
          <p:nvPr/>
        </p:nvSpPr>
        <p:spPr>
          <a:xfrm>
            <a:off x="7624778" y="4902959"/>
            <a:ext cx="1049045" cy="369332"/>
          </a:xfrm>
          <a:prstGeom prst="rect">
            <a:avLst/>
          </a:prstGeom>
          <a:noFill/>
        </p:spPr>
        <p:txBody>
          <a:bodyPr wrap="square" rtlCol="0">
            <a:spAutoFit/>
          </a:bodyPr>
          <a:lstStyle/>
          <a:p>
            <a:r>
              <a:rPr lang="en-GB" dirty="0" smtClean="0">
                <a:solidFill>
                  <a:schemeClr val="accent2">
                    <a:lumMod val="40000"/>
                    <a:lumOff val="60000"/>
                  </a:schemeClr>
                </a:solidFill>
              </a:rPr>
              <a:t>fear</a:t>
            </a:r>
            <a:endParaRPr lang="en-GB" dirty="0">
              <a:solidFill>
                <a:schemeClr val="accent2">
                  <a:lumMod val="40000"/>
                  <a:lumOff val="60000"/>
                </a:schemeClr>
              </a:solidFill>
            </a:endParaRPr>
          </a:p>
        </p:txBody>
      </p:sp>
      <p:sp>
        <p:nvSpPr>
          <p:cNvPr id="18" name="TextBox 17"/>
          <p:cNvSpPr txBox="1"/>
          <p:nvPr/>
        </p:nvSpPr>
        <p:spPr>
          <a:xfrm>
            <a:off x="7632240" y="5815409"/>
            <a:ext cx="1049045" cy="369332"/>
          </a:xfrm>
          <a:prstGeom prst="rect">
            <a:avLst/>
          </a:prstGeom>
          <a:noFill/>
        </p:spPr>
        <p:txBody>
          <a:bodyPr wrap="square" rtlCol="0">
            <a:spAutoFit/>
          </a:bodyPr>
          <a:lstStyle/>
          <a:p>
            <a:r>
              <a:rPr lang="en-GB" dirty="0" smtClean="0">
                <a:solidFill>
                  <a:schemeClr val="accent2">
                    <a:lumMod val="40000"/>
                    <a:lumOff val="60000"/>
                  </a:schemeClr>
                </a:solidFill>
              </a:rPr>
              <a:t>fear</a:t>
            </a:r>
            <a:endParaRPr lang="en-GB" dirty="0">
              <a:solidFill>
                <a:schemeClr val="accent2">
                  <a:lumMod val="40000"/>
                  <a:lumOff val="60000"/>
                </a:schemeClr>
              </a:solidFill>
            </a:endParaRPr>
          </a:p>
        </p:txBody>
      </p:sp>
      <p:sp>
        <p:nvSpPr>
          <p:cNvPr id="19" name="TextBox 18"/>
          <p:cNvSpPr txBox="1"/>
          <p:nvPr/>
        </p:nvSpPr>
        <p:spPr>
          <a:xfrm>
            <a:off x="291462" y="5815409"/>
            <a:ext cx="2575225" cy="369332"/>
          </a:xfrm>
          <a:prstGeom prst="rect">
            <a:avLst/>
          </a:prstGeom>
          <a:noFill/>
        </p:spPr>
        <p:txBody>
          <a:bodyPr wrap="square" rtlCol="0">
            <a:spAutoFit/>
          </a:bodyPr>
          <a:lstStyle/>
          <a:p>
            <a:r>
              <a:rPr lang="en-GB" dirty="0">
                <a:solidFill>
                  <a:schemeClr val="accent2">
                    <a:lumMod val="40000"/>
                    <a:lumOff val="60000"/>
                  </a:schemeClr>
                </a:solidFill>
              </a:rPr>
              <a:t>S</a:t>
            </a:r>
            <a:r>
              <a:rPr lang="en-GB" dirty="0" smtClean="0">
                <a:solidFill>
                  <a:schemeClr val="accent2">
                    <a:lumMod val="40000"/>
                    <a:lumOff val="60000"/>
                  </a:schemeClr>
                </a:solidFill>
              </a:rPr>
              <a:t>ight of horse</a:t>
            </a:r>
            <a:endParaRPr lang="en-GB" dirty="0">
              <a:solidFill>
                <a:schemeClr val="accent2">
                  <a:lumMod val="40000"/>
                  <a:lumOff val="60000"/>
                </a:schemeClr>
              </a:solidFill>
            </a:endParaRPr>
          </a:p>
        </p:txBody>
      </p:sp>
    </p:spTree>
    <p:extLst>
      <p:ext uri="{BB962C8B-B14F-4D97-AF65-F5344CB8AC3E}">
        <p14:creationId xmlns:p14="http://schemas.microsoft.com/office/powerpoint/2010/main" val="12429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5872254" cy="4195481"/>
          </a:xfrm>
        </p:spPr>
        <p:txBody>
          <a:bodyPr>
            <a:normAutofit fontScale="85000" lnSpcReduction="20000"/>
          </a:bodyPr>
          <a:lstStyle/>
          <a:p>
            <a:pPr marL="0" indent="0">
              <a:buNone/>
            </a:pPr>
            <a:r>
              <a:rPr lang="en-GB" b="1" i="1" dirty="0" smtClean="0">
                <a:solidFill>
                  <a:schemeClr val="accent3">
                    <a:lumMod val="60000"/>
                    <a:lumOff val="40000"/>
                  </a:schemeClr>
                </a:solidFill>
              </a:rPr>
              <a:t>Consider the following questions in your groups:</a:t>
            </a:r>
          </a:p>
          <a:p>
            <a:pPr marL="0" indent="0">
              <a:buNone/>
            </a:pPr>
            <a:endParaRPr lang="en-GB" b="1" i="1" dirty="0">
              <a:solidFill>
                <a:schemeClr val="accent3">
                  <a:lumMod val="60000"/>
                  <a:lumOff val="40000"/>
                </a:schemeClr>
              </a:solidFill>
            </a:endParaRPr>
          </a:p>
          <a:p>
            <a:pPr marL="0" indent="0">
              <a:buNone/>
            </a:pPr>
            <a:r>
              <a:rPr lang="en-GB" dirty="0" smtClean="0"/>
              <a:t>What makes a theory or approach scientific?  (Think back to what we discussed in the introductory lesson on Approaches)</a:t>
            </a:r>
          </a:p>
          <a:p>
            <a:pPr marL="0" indent="0">
              <a:buNone/>
            </a:pPr>
            <a:endParaRPr lang="en-GB" dirty="0"/>
          </a:p>
          <a:p>
            <a:pPr marL="0" indent="0">
              <a:buNone/>
            </a:pPr>
            <a:r>
              <a:rPr lang="en-GB" dirty="0" smtClean="0"/>
              <a:t>Using your answer to the question above, why may the Psychodynamic approach be considered unscientific? </a:t>
            </a:r>
            <a:r>
              <a:rPr lang="en-GB" b="1" i="1" dirty="0" smtClean="0"/>
              <a:t>Include the following aspects of the approach in your answer:</a:t>
            </a:r>
          </a:p>
          <a:p>
            <a:pPr marL="0" indent="0">
              <a:buNone/>
            </a:pPr>
            <a:r>
              <a:rPr lang="en-GB" dirty="0"/>
              <a:t/>
            </a:r>
            <a:br>
              <a:rPr lang="en-GB" dirty="0"/>
            </a:br>
            <a:r>
              <a:rPr lang="en-GB" dirty="0" smtClean="0">
                <a:solidFill>
                  <a:schemeClr val="accent3">
                    <a:lumMod val="60000"/>
                    <a:lumOff val="40000"/>
                  </a:schemeClr>
                </a:solidFill>
              </a:rPr>
              <a:t>Unconscious;  dream analysis;  case studies; </a:t>
            </a:r>
          </a:p>
          <a:p>
            <a:pPr marL="0" indent="0">
              <a:buNone/>
            </a:pPr>
            <a:endParaRPr lang="en-GB" dirty="0"/>
          </a:p>
          <a:p>
            <a:pPr marL="0" indent="0">
              <a:buNone/>
            </a:pPr>
            <a:r>
              <a:rPr lang="en-GB" dirty="0" smtClean="0"/>
              <a:t>Why does it matter if a theory is unscientific?</a:t>
            </a:r>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Psychodynamic Approach:  </a:t>
            </a:r>
            <a:r>
              <a:rPr lang="en-GB" dirty="0" smtClean="0">
                <a:solidFill>
                  <a:schemeClr val="accent3">
                    <a:lumMod val="60000"/>
                    <a:lumOff val="40000"/>
                  </a:schemeClr>
                </a:solidFill>
              </a:rPr>
              <a:t>Evaluation</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317" y="2194560"/>
            <a:ext cx="4053839" cy="4053839"/>
          </a:xfrm>
          <a:prstGeom prst="rect">
            <a:avLst/>
          </a:prstGeom>
        </p:spPr>
      </p:pic>
    </p:spTree>
    <p:extLst>
      <p:ext uri="{BB962C8B-B14F-4D97-AF65-F5344CB8AC3E}">
        <p14:creationId xmlns:p14="http://schemas.microsoft.com/office/powerpoint/2010/main" val="2794960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5010104" cy="4195481"/>
          </a:xfrm>
        </p:spPr>
        <p:txBody>
          <a:bodyPr/>
          <a:lstStyle/>
          <a:p>
            <a:pPr marL="0" indent="0">
              <a:buNone/>
            </a:pPr>
            <a:r>
              <a:rPr lang="en-GB" b="1" i="1" dirty="0" smtClean="0">
                <a:solidFill>
                  <a:schemeClr val="accent3">
                    <a:lumMod val="60000"/>
                    <a:lumOff val="40000"/>
                  </a:schemeClr>
                </a:solidFill>
              </a:rPr>
              <a:t>Consider the following questions in your groups:</a:t>
            </a:r>
          </a:p>
          <a:p>
            <a:pPr marL="0" indent="0">
              <a:buNone/>
            </a:pPr>
            <a:endParaRPr lang="en-GB" b="1" i="1" dirty="0">
              <a:solidFill>
                <a:schemeClr val="accent3">
                  <a:lumMod val="60000"/>
                  <a:lumOff val="40000"/>
                </a:schemeClr>
              </a:solidFill>
            </a:endParaRPr>
          </a:p>
          <a:p>
            <a:pPr marL="0" indent="0">
              <a:buNone/>
            </a:pPr>
            <a:r>
              <a:rPr lang="en-GB" dirty="0" smtClean="0"/>
              <a:t>So if the Psychodynamic approach is unscientific, why is it still included in the study of Psychology?</a:t>
            </a:r>
          </a:p>
          <a:p>
            <a:pPr marL="0" indent="0">
              <a:buNone/>
            </a:pPr>
            <a:endParaRPr lang="en-GB" dirty="0"/>
          </a:p>
          <a:p>
            <a:pPr marL="0" indent="0">
              <a:buNone/>
            </a:pPr>
            <a:r>
              <a:rPr lang="en-GB" dirty="0" smtClean="0">
                <a:solidFill>
                  <a:schemeClr val="accent2">
                    <a:lumMod val="40000"/>
                    <a:lumOff val="60000"/>
                  </a:schemeClr>
                </a:solidFill>
              </a:rPr>
              <a:t>The answer is that the Psychodynamic approach contributed much to the development of modern Psychology.  </a:t>
            </a:r>
            <a:r>
              <a:rPr lang="en-GB" b="1" i="1" dirty="0" smtClean="0">
                <a:solidFill>
                  <a:schemeClr val="accent2">
                    <a:lumMod val="40000"/>
                    <a:lumOff val="60000"/>
                  </a:schemeClr>
                </a:solidFill>
              </a:rPr>
              <a:t>But what exactly?</a:t>
            </a:r>
            <a:endParaRPr lang="en-GB" b="1" i="1" dirty="0">
              <a:solidFill>
                <a:schemeClr val="accent2">
                  <a:lumMod val="40000"/>
                  <a:lumOff val="60000"/>
                </a:schemeClr>
              </a:solidFill>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Psychodynamic Approach:  </a:t>
            </a:r>
            <a:r>
              <a:rPr lang="en-GB" dirty="0" smtClean="0">
                <a:solidFill>
                  <a:schemeClr val="accent3">
                    <a:lumMod val="60000"/>
                    <a:lumOff val="40000"/>
                  </a:schemeClr>
                </a:solidFill>
              </a:rPr>
              <a:t>Evaluation</a:t>
            </a:r>
            <a:endParaRPr lang="en-GB" dirty="0">
              <a:solidFill>
                <a:schemeClr val="accent3">
                  <a:lumMod val="60000"/>
                  <a:lumOff val="40000"/>
                </a:schemeClr>
              </a:solidFill>
            </a:endParaRP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122" y="2158638"/>
            <a:ext cx="4046210" cy="3079568"/>
          </a:xfrm>
          <a:prstGeom prst="rect">
            <a:avLst/>
          </a:prstGeom>
        </p:spPr>
      </p:pic>
      <p:sp>
        <p:nvSpPr>
          <p:cNvPr id="6" name="12-Point Star 5"/>
          <p:cNvSpPr/>
          <p:nvPr/>
        </p:nvSpPr>
        <p:spPr>
          <a:xfrm rot="21276528">
            <a:off x="5807187" y="4133407"/>
            <a:ext cx="4807132" cy="2504303"/>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40000"/>
                    <a:lumOff val="60000"/>
                  </a:schemeClr>
                </a:solidFill>
              </a:rPr>
              <a:t>Watch </a:t>
            </a:r>
            <a:r>
              <a:rPr lang="en-GB" dirty="0" smtClean="0">
                <a:solidFill>
                  <a:schemeClr val="accent3">
                    <a:lumMod val="40000"/>
                    <a:lumOff val="60000"/>
                  </a:schemeClr>
                </a:solidFill>
              </a:rPr>
              <a:t>the clip and see if you can guess how it links to the importance of the Psychodynamic </a:t>
            </a:r>
            <a:r>
              <a:rPr lang="en-GB" dirty="0" smtClean="0">
                <a:solidFill>
                  <a:schemeClr val="accent3">
                    <a:lumMod val="40000"/>
                    <a:lumOff val="60000"/>
                  </a:schemeClr>
                </a:solidFill>
              </a:rPr>
              <a:t>approach</a:t>
            </a:r>
            <a:endParaRPr lang="en-GB" dirty="0">
              <a:solidFill>
                <a:schemeClr val="accent3">
                  <a:lumMod val="40000"/>
                  <a:lumOff val="60000"/>
                </a:schemeClr>
              </a:solidFill>
            </a:endParaRPr>
          </a:p>
        </p:txBody>
      </p:sp>
    </p:spTree>
    <p:extLst>
      <p:ext uri="{BB962C8B-B14F-4D97-AF65-F5344CB8AC3E}">
        <p14:creationId xmlns:p14="http://schemas.microsoft.com/office/powerpoint/2010/main" val="20032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Starter Questions:  </a:t>
            </a:r>
            <a:r>
              <a:rPr lang="en-GB" dirty="0" smtClean="0">
                <a:solidFill>
                  <a:schemeClr val="accent3">
                    <a:lumMod val="60000"/>
                    <a:lumOff val="40000"/>
                  </a:schemeClr>
                </a:solidFill>
              </a:rPr>
              <a:t>Answers</a:t>
            </a:r>
            <a:endParaRPr lang="en-GB" dirty="0">
              <a:solidFill>
                <a:schemeClr val="accent3">
                  <a:lumMod val="60000"/>
                  <a:lumOff val="40000"/>
                </a:schemeClr>
              </a:solidFill>
            </a:endParaRPr>
          </a:p>
        </p:txBody>
      </p:sp>
      <p:sp>
        <p:nvSpPr>
          <p:cNvPr id="5" name="Content Placeholder 2"/>
          <p:cNvSpPr>
            <a:spLocks noGrp="1"/>
          </p:cNvSpPr>
          <p:nvPr>
            <p:ph idx="1"/>
          </p:nvPr>
        </p:nvSpPr>
        <p:spPr>
          <a:xfrm>
            <a:off x="280351" y="2041905"/>
            <a:ext cx="4722724" cy="4805082"/>
          </a:xfrm>
        </p:spPr>
        <p:txBody>
          <a:bodyPr>
            <a:normAutofit fontScale="62500" lnSpcReduction="20000"/>
          </a:bodyPr>
          <a:lstStyle/>
          <a:p>
            <a:pPr marL="457200" indent="-457200">
              <a:buFont typeface="+mj-lt"/>
              <a:buAutoNum type="arabicPeriod"/>
            </a:pPr>
            <a:r>
              <a:rPr lang="en-GB" dirty="0" smtClean="0"/>
              <a:t>What is contained in the unconscious mind?</a:t>
            </a:r>
          </a:p>
          <a:p>
            <a:pPr marL="457200" indent="-457200">
              <a:buFont typeface="+mj-lt"/>
              <a:buAutoNum type="arabicPeriod"/>
            </a:pPr>
            <a:r>
              <a:rPr lang="en-GB" dirty="0"/>
              <a:t>How does information get into the unconscious</a:t>
            </a:r>
            <a:r>
              <a:rPr lang="en-GB" dirty="0" smtClean="0"/>
              <a:t>?</a:t>
            </a:r>
          </a:p>
          <a:p>
            <a:pPr marL="457200" indent="-457200">
              <a:buFont typeface="+mj-lt"/>
              <a:buAutoNum type="arabicPeriod"/>
            </a:pPr>
            <a:r>
              <a:rPr lang="en-GB" dirty="0"/>
              <a:t>Freud believed that the human mind was like an iceberg.  Why</a:t>
            </a:r>
            <a:r>
              <a:rPr lang="en-GB" dirty="0" smtClean="0"/>
              <a:t>?</a:t>
            </a:r>
          </a:p>
          <a:p>
            <a:pPr marL="457200" indent="-457200">
              <a:buFont typeface="+mj-lt"/>
              <a:buAutoNum type="arabicPeriod"/>
            </a:pPr>
            <a:r>
              <a:rPr lang="en-GB" dirty="0" smtClean="0"/>
              <a:t>What does the term psychic determinism mean?</a:t>
            </a:r>
          </a:p>
          <a:p>
            <a:pPr marL="457200" indent="-457200">
              <a:buFont typeface="+mj-lt"/>
              <a:buAutoNum type="arabicPeriod"/>
            </a:pPr>
            <a:r>
              <a:rPr lang="en-GB" dirty="0" smtClean="0"/>
              <a:t>According </a:t>
            </a:r>
            <a:r>
              <a:rPr lang="en-GB" dirty="0"/>
              <a:t>to this approach, what do psychological problems result from</a:t>
            </a:r>
            <a:r>
              <a:rPr lang="en-GB" dirty="0" smtClean="0"/>
              <a:t>?</a:t>
            </a:r>
          </a:p>
          <a:p>
            <a:pPr marL="457200" indent="-457200">
              <a:buFont typeface="+mj-lt"/>
              <a:buAutoNum type="arabicPeriod"/>
            </a:pPr>
            <a:r>
              <a:rPr lang="en-GB" dirty="0" smtClean="0"/>
              <a:t>Name and describe the three components of tripartite personality</a:t>
            </a:r>
          </a:p>
          <a:p>
            <a:pPr marL="457200" indent="-457200">
              <a:buFont typeface="+mj-lt"/>
              <a:buAutoNum type="arabicPeriod"/>
            </a:pPr>
            <a:r>
              <a:rPr lang="en-GB" dirty="0" smtClean="0"/>
              <a:t>Which part of the personality uses defence mechanisms?</a:t>
            </a:r>
          </a:p>
          <a:p>
            <a:pPr marL="457200" indent="-457200">
              <a:buFont typeface="+mj-lt"/>
              <a:buAutoNum type="arabicPeriod"/>
            </a:pPr>
            <a:r>
              <a:rPr lang="en-GB" dirty="0" smtClean="0"/>
              <a:t>Name and describe three defence mechanisms</a:t>
            </a:r>
          </a:p>
          <a:p>
            <a:pPr marL="457200" indent="-457200">
              <a:buFont typeface="+mj-lt"/>
              <a:buAutoNum type="arabicPeriod"/>
            </a:pPr>
            <a:r>
              <a:rPr lang="en-GB" dirty="0" smtClean="0"/>
              <a:t>What are the five psychosexual stages of development?</a:t>
            </a:r>
          </a:p>
          <a:p>
            <a:pPr marL="457200" indent="-457200">
              <a:buFont typeface="+mj-lt"/>
              <a:buAutoNum type="arabicPeriod"/>
            </a:pPr>
            <a:r>
              <a:rPr lang="en-GB" dirty="0" smtClean="0"/>
              <a:t>What does the term ‘fixation’ refer to?</a:t>
            </a:r>
          </a:p>
          <a:p>
            <a:pPr marL="457200" indent="-457200">
              <a:buFont typeface="+mj-lt"/>
              <a:buAutoNum type="arabicPeriod"/>
            </a:pPr>
            <a:r>
              <a:rPr lang="en-GB" dirty="0" smtClean="0"/>
              <a:t>Give two examples of how the psychosexual stages can influence later personality?</a:t>
            </a:r>
          </a:p>
          <a:p>
            <a:pPr marL="457200" indent="-457200">
              <a:buFont typeface="+mj-lt"/>
              <a:buAutoNum type="arabicPeriod"/>
            </a:pPr>
            <a:r>
              <a:rPr lang="en-GB" dirty="0" smtClean="0"/>
              <a:t>How does the child develop a superego?</a:t>
            </a:r>
          </a:p>
          <a:p>
            <a:pPr marL="457200" indent="-457200">
              <a:buFont typeface="+mj-lt"/>
              <a:buAutoNum type="arabicPeriod"/>
            </a:pPr>
            <a:endParaRPr lang="en-GB" dirty="0"/>
          </a:p>
        </p:txBody>
      </p:sp>
      <p:sp>
        <p:nvSpPr>
          <p:cNvPr id="6" name="TextBox 5"/>
          <p:cNvSpPr txBox="1"/>
          <p:nvPr/>
        </p:nvSpPr>
        <p:spPr>
          <a:xfrm>
            <a:off x="5003075" y="2041905"/>
            <a:ext cx="6857999" cy="4832092"/>
          </a:xfrm>
          <a:prstGeom prst="rect">
            <a:avLst/>
          </a:prstGeom>
          <a:solidFill>
            <a:schemeClr val="accent3">
              <a:lumMod val="60000"/>
              <a:lumOff val="40000"/>
            </a:schemeClr>
          </a:solidFill>
        </p:spPr>
        <p:txBody>
          <a:bodyPr wrap="square" rtlCol="0">
            <a:spAutoFit/>
          </a:bodyPr>
          <a:lstStyle/>
          <a:p>
            <a:pPr marL="342900" indent="-342900">
              <a:buAutoNum type="arabicPeriod"/>
            </a:pPr>
            <a:r>
              <a:rPr lang="en-GB" sz="1400" dirty="0" smtClean="0">
                <a:solidFill>
                  <a:schemeClr val="accent4">
                    <a:lumMod val="75000"/>
                  </a:schemeClr>
                </a:solidFill>
              </a:rPr>
              <a:t>Thoughts, feelings, memories </a:t>
            </a:r>
            <a:r>
              <a:rPr lang="en-GB" sz="1400" dirty="0" err="1" smtClean="0">
                <a:solidFill>
                  <a:schemeClr val="accent4">
                    <a:lumMod val="75000"/>
                  </a:schemeClr>
                </a:solidFill>
              </a:rPr>
              <a:t>etc</a:t>
            </a:r>
            <a:r>
              <a:rPr lang="en-GB" sz="1400" dirty="0" smtClean="0">
                <a:solidFill>
                  <a:schemeClr val="accent4">
                    <a:lumMod val="75000"/>
                  </a:schemeClr>
                </a:solidFill>
              </a:rPr>
              <a:t>, that would cause unpleasant, negative emotions</a:t>
            </a:r>
          </a:p>
          <a:p>
            <a:pPr marL="342900" indent="-342900">
              <a:buFontTx/>
              <a:buAutoNum type="arabicPeriod"/>
            </a:pPr>
            <a:r>
              <a:rPr lang="en-GB" sz="1400" dirty="0">
                <a:solidFill>
                  <a:schemeClr val="accent4">
                    <a:lumMod val="75000"/>
                  </a:schemeClr>
                </a:solidFill>
              </a:rPr>
              <a:t>Through the process of repression (motivated forgetting</a:t>
            </a:r>
            <a:r>
              <a:rPr lang="en-GB" sz="1400" dirty="0" smtClean="0">
                <a:solidFill>
                  <a:schemeClr val="accent4">
                    <a:lumMod val="75000"/>
                  </a:schemeClr>
                </a:solidFill>
              </a:rPr>
              <a:t>)</a:t>
            </a:r>
          </a:p>
          <a:p>
            <a:pPr marL="342900" indent="-342900">
              <a:buFontTx/>
              <a:buAutoNum type="arabicPeriod"/>
            </a:pPr>
            <a:r>
              <a:rPr lang="en-GB" sz="1400" dirty="0">
                <a:solidFill>
                  <a:schemeClr val="accent4">
                    <a:lumMod val="75000"/>
                  </a:schemeClr>
                </a:solidFill>
              </a:rPr>
              <a:t>Because the greater part of what is contained within it is buried below the surface (unconscious</a:t>
            </a:r>
            <a:r>
              <a:rPr lang="en-GB" sz="1400" dirty="0" smtClean="0">
                <a:solidFill>
                  <a:schemeClr val="accent4">
                    <a:lumMod val="75000"/>
                  </a:schemeClr>
                </a:solidFill>
              </a:rPr>
              <a:t>)</a:t>
            </a:r>
          </a:p>
          <a:p>
            <a:pPr marL="342900" indent="-342900">
              <a:buAutoNum type="arabicPeriod"/>
            </a:pPr>
            <a:r>
              <a:rPr lang="en-GB" sz="1400" dirty="0" smtClean="0">
                <a:solidFill>
                  <a:schemeClr val="accent4">
                    <a:lumMod val="75000"/>
                  </a:schemeClr>
                </a:solidFill>
              </a:rPr>
              <a:t>All behaviour is caused by repressed thoughts/feelings </a:t>
            </a:r>
            <a:r>
              <a:rPr lang="en-GB" sz="1400" dirty="0" err="1" smtClean="0">
                <a:solidFill>
                  <a:schemeClr val="accent4">
                    <a:lumMod val="75000"/>
                  </a:schemeClr>
                </a:solidFill>
              </a:rPr>
              <a:t>etc</a:t>
            </a:r>
            <a:r>
              <a:rPr lang="en-GB" sz="1400" dirty="0" smtClean="0">
                <a:solidFill>
                  <a:schemeClr val="accent4">
                    <a:lumMod val="75000"/>
                  </a:schemeClr>
                </a:solidFill>
              </a:rPr>
              <a:t> in the unconscious</a:t>
            </a:r>
          </a:p>
          <a:p>
            <a:pPr marL="342900" indent="-342900">
              <a:buAutoNum type="arabicPeriod"/>
            </a:pPr>
            <a:r>
              <a:rPr lang="en-GB" sz="1400" dirty="0" smtClean="0">
                <a:solidFill>
                  <a:schemeClr val="accent4">
                    <a:lumMod val="75000"/>
                  </a:schemeClr>
                </a:solidFill>
              </a:rPr>
              <a:t>Childhood experiences</a:t>
            </a:r>
          </a:p>
          <a:p>
            <a:pPr marL="342900" indent="-342900">
              <a:buAutoNum type="arabicPeriod"/>
            </a:pPr>
            <a:r>
              <a:rPr lang="en-GB" sz="1400" dirty="0" smtClean="0">
                <a:solidFill>
                  <a:schemeClr val="accent4">
                    <a:lumMod val="75000"/>
                  </a:schemeClr>
                </a:solidFill>
              </a:rPr>
              <a:t>Id (wholly concerned with the gratification of needs) ego (the rational part of the personality, mediates between id &amp; superego), the superego (the moral side of personality)</a:t>
            </a:r>
          </a:p>
          <a:p>
            <a:pPr marL="342900" indent="-342900">
              <a:buAutoNum type="arabicPeriod"/>
            </a:pPr>
            <a:r>
              <a:rPr lang="en-GB" sz="1400" dirty="0" smtClean="0">
                <a:solidFill>
                  <a:schemeClr val="accent4">
                    <a:lumMod val="75000"/>
                  </a:schemeClr>
                </a:solidFill>
              </a:rPr>
              <a:t>The ego</a:t>
            </a:r>
          </a:p>
          <a:p>
            <a:pPr marL="342900" indent="-342900">
              <a:buAutoNum type="arabicPeriod"/>
            </a:pPr>
            <a:r>
              <a:rPr lang="en-GB" sz="1400" dirty="0" smtClean="0">
                <a:solidFill>
                  <a:schemeClr val="accent4">
                    <a:lumMod val="75000"/>
                  </a:schemeClr>
                </a:solidFill>
              </a:rPr>
              <a:t>Repression (pushing information into the unconscious to avoid unpleasant emotions) denial (refusing to acknowledge a reality) displacement (re-directing feelings or behaviour onto a more acceptable target)</a:t>
            </a:r>
          </a:p>
          <a:p>
            <a:pPr marL="342900" indent="-342900">
              <a:buAutoNum type="arabicPeriod"/>
            </a:pPr>
            <a:r>
              <a:rPr lang="en-GB" sz="1400" dirty="0" smtClean="0">
                <a:solidFill>
                  <a:schemeClr val="accent4">
                    <a:lumMod val="75000"/>
                  </a:schemeClr>
                </a:solidFill>
              </a:rPr>
              <a:t>Oral, anal, phallic, latency, genital</a:t>
            </a:r>
          </a:p>
          <a:p>
            <a:pPr marL="342900" indent="-342900">
              <a:buAutoNum type="arabicPeriod"/>
            </a:pPr>
            <a:r>
              <a:rPr lang="en-GB" sz="1400" dirty="0" smtClean="0">
                <a:solidFill>
                  <a:schemeClr val="accent4">
                    <a:lumMod val="75000"/>
                  </a:schemeClr>
                </a:solidFill>
              </a:rPr>
              <a:t>Failure to resolve the conflict in a particular stage.  The individual becomes ‘stuck’ in that stage</a:t>
            </a:r>
          </a:p>
          <a:p>
            <a:pPr marL="342900" indent="-342900">
              <a:buAutoNum type="arabicPeriod"/>
            </a:pPr>
            <a:r>
              <a:rPr lang="en-GB" sz="1400" dirty="0" smtClean="0">
                <a:solidFill>
                  <a:schemeClr val="accent4">
                    <a:lumMod val="75000"/>
                  </a:schemeClr>
                </a:solidFill>
              </a:rPr>
              <a:t>Fixated in oral stage can lead to being optimistic, overly pessimistic, excessive oral activity.  Fixation in anal stage can lead to hoarding, stingy behaviour, overly controlling</a:t>
            </a:r>
          </a:p>
          <a:p>
            <a:pPr marL="342900" indent="-342900">
              <a:buAutoNum type="arabicPeriod"/>
            </a:pPr>
            <a:r>
              <a:rPr lang="en-GB" sz="1400" dirty="0" smtClean="0">
                <a:solidFill>
                  <a:schemeClr val="accent4">
                    <a:lumMod val="75000"/>
                  </a:schemeClr>
                </a:solidFill>
              </a:rPr>
              <a:t>Through the resolution of the Oedipus/</a:t>
            </a:r>
            <a:r>
              <a:rPr lang="en-GB" sz="1400" dirty="0" err="1" smtClean="0">
                <a:solidFill>
                  <a:schemeClr val="accent4">
                    <a:lumMod val="75000"/>
                  </a:schemeClr>
                </a:solidFill>
              </a:rPr>
              <a:t>electra</a:t>
            </a:r>
            <a:r>
              <a:rPr lang="en-GB" sz="1400" dirty="0" smtClean="0">
                <a:solidFill>
                  <a:schemeClr val="accent4">
                    <a:lumMod val="75000"/>
                  </a:schemeClr>
                </a:solidFill>
              </a:rPr>
              <a:t> complex</a:t>
            </a:r>
            <a:endParaRPr lang="en-GB" dirty="0" smtClean="0">
              <a:solidFill>
                <a:schemeClr val="accent4">
                  <a:lumMod val="75000"/>
                </a:schemeClr>
              </a:solidFill>
            </a:endParaRPr>
          </a:p>
        </p:txBody>
      </p:sp>
    </p:spTree>
    <p:extLst>
      <p:ext uri="{BB962C8B-B14F-4D97-AF65-F5344CB8AC3E}">
        <p14:creationId xmlns:p14="http://schemas.microsoft.com/office/powerpoint/2010/main" val="19809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52" y="2079044"/>
            <a:ext cx="8946541" cy="703345"/>
          </a:xfrm>
        </p:spPr>
        <p:txBody>
          <a:bodyPr>
            <a:normAutofit/>
          </a:bodyPr>
          <a:lstStyle/>
          <a:p>
            <a:pPr marL="0" indent="0">
              <a:buNone/>
            </a:pPr>
            <a:r>
              <a:rPr lang="en-GB" sz="2400" b="1" i="1" dirty="0" smtClean="0">
                <a:solidFill>
                  <a:schemeClr val="accent3">
                    <a:lumMod val="40000"/>
                    <a:lumOff val="60000"/>
                  </a:schemeClr>
                </a:solidFill>
              </a:rPr>
              <a:t>So what did Freud ever do for us?</a:t>
            </a:r>
            <a:endParaRPr lang="en-GB" sz="2400" b="1" i="1" dirty="0">
              <a:solidFill>
                <a:schemeClr val="accent3">
                  <a:lumMod val="40000"/>
                  <a:lumOff val="60000"/>
                </a:schemeClr>
              </a:solidFill>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Psychodynamic Approach:  </a:t>
            </a:r>
            <a:r>
              <a:rPr lang="en-GB" dirty="0" smtClean="0">
                <a:solidFill>
                  <a:schemeClr val="accent3">
                    <a:lumMod val="60000"/>
                    <a:lumOff val="40000"/>
                  </a:schemeClr>
                </a:solidFill>
              </a:rPr>
              <a:t>Evaluation</a:t>
            </a:r>
            <a:endParaRPr lang="en-GB" dirty="0">
              <a:solidFill>
                <a:schemeClr val="accent3">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043" y="3357154"/>
            <a:ext cx="3500846" cy="3500846"/>
          </a:xfrm>
          <a:prstGeom prst="rect">
            <a:avLst/>
          </a:prstGeom>
        </p:spPr>
      </p:pic>
      <p:sp>
        <p:nvSpPr>
          <p:cNvPr id="6" name="Cloud Callout 5"/>
          <p:cNvSpPr/>
          <p:nvPr/>
        </p:nvSpPr>
        <p:spPr>
          <a:xfrm>
            <a:off x="7247870" y="940527"/>
            <a:ext cx="4872445" cy="3200399"/>
          </a:xfrm>
          <a:prstGeom prst="cloudCallout">
            <a:avLst>
              <a:gd name="adj1" fmla="val -73922"/>
              <a:gd name="adj2" fmla="val 336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Suggested that </a:t>
            </a:r>
            <a:r>
              <a:rPr lang="en-GB" dirty="0">
                <a:solidFill>
                  <a:schemeClr val="bg1"/>
                </a:solidFill>
              </a:rPr>
              <a:t>p</a:t>
            </a:r>
            <a:r>
              <a:rPr lang="en-GB" dirty="0" smtClean="0">
                <a:solidFill>
                  <a:schemeClr val="bg1"/>
                </a:solidFill>
              </a:rPr>
              <a:t>sychological disorders have a psychological cause, which led to the development of psychotherapy and a more sympathetic approach to mental illness </a:t>
            </a:r>
            <a:endParaRPr lang="en-GB" dirty="0">
              <a:solidFill>
                <a:schemeClr val="bg1"/>
              </a:solidFill>
            </a:endParaRPr>
          </a:p>
        </p:txBody>
      </p:sp>
      <p:sp>
        <p:nvSpPr>
          <p:cNvPr id="7" name="Cloud Callout 6"/>
          <p:cNvSpPr/>
          <p:nvPr/>
        </p:nvSpPr>
        <p:spPr>
          <a:xfrm>
            <a:off x="248194" y="2540726"/>
            <a:ext cx="4049486" cy="3071451"/>
          </a:xfrm>
          <a:prstGeom prst="cloudCallout">
            <a:avLst>
              <a:gd name="adj1" fmla="val 76422"/>
              <a:gd name="adj2" fmla="val -4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Popularised the idea of the unconscious and how it shapes conscious behaviour, meaning the approach is able to explain the unexplainable </a:t>
            </a:r>
            <a:endParaRPr lang="en-GB" dirty="0">
              <a:solidFill>
                <a:schemeClr val="bg1"/>
              </a:solidFill>
            </a:endParaRPr>
          </a:p>
        </p:txBody>
      </p:sp>
      <p:sp>
        <p:nvSpPr>
          <p:cNvPr id="8" name="Cloud Callout 7"/>
          <p:cNvSpPr/>
          <p:nvPr/>
        </p:nvSpPr>
        <p:spPr>
          <a:xfrm>
            <a:off x="7928594" y="4366722"/>
            <a:ext cx="4049486" cy="2063817"/>
          </a:xfrm>
          <a:prstGeom prst="cloudCallout">
            <a:avLst>
              <a:gd name="adj1" fmla="val -97250"/>
              <a:gd name="adj2" fmla="val -748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Raised our awareness of the importance of childhood experience on later development </a:t>
            </a:r>
            <a:endParaRPr lang="en-GB" dirty="0">
              <a:solidFill>
                <a:schemeClr val="bg1"/>
              </a:solidFill>
            </a:endParaRPr>
          </a:p>
        </p:txBody>
      </p:sp>
      <p:sp>
        <p:nvSpPr>
          <p:cNvPr id="9" name="Rounded Rectangle 8"/>
          <p:cNvSpPr/>
          <p:nvPr/>
        </p:nvSpPr>
        <p:spPr>
          <a:xfrm>
            <a:off x="240942" y="5612177"/>
            <a:ext cx="7786952" cy="108037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40000"/>
                    <a:lumOff val="60000"/>
                  </a:schemeClr>
                </a:solidFill>
              </a:rPr>
              <a:t>This means that even though the approach is unscientific, it has led to important developments in Psychological understanding and has contributed to the development of modern psychotherapy</a:t>
            </a:r>
            <a:r>
              <a:rPr lang="en-GB" dirty="0" smtClean="0"/>
              <a:t> </a:t>
            </a:r>
            <a:endParaRPr lang="en-GB" dirty="0"/>
          </a:p>
        </p:txBody>
      </p:sp>
    </p:spTree>
    <p:extLst>
      <p:ext uri="{BB962C8B-B14F-4D97-AF65-F5344CB8AC3E}">
        <p14:creationId xmlns:p14="http://schemas.microsoft.com/office/powerpoint/2010/main" val="21506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a:solidFill>
                  <a:schemeClr val="accent3">
                    <a:lumMod val="60000"/>
                    <a:lumOff val="40000"/>
                  </a:schemeClr>
                </a:solidFill>
              </a:rPr>
              <a:t>Consider the following questions in your groups</a:t>
            </a:r>
            <a:r>
              <a:rPr lang="en-GB" b="1" i="1" dirty="0" smtClean="0">
                <a:solidFill>
                  <a:schemeClr val="accent3">
                    <a:lumMod val="60000"/>
                    <a:lumOff val="40000"/>
                  </a:schemeClr>
                </a:solidFill>
              </a:rPr>
              <a:t>:</a:t>
            </a:r>
          </a:p>
          <a:p>
            <a:pPr marL="0" indent="0">
              <a:buNone/>
            </a:pPr>
            <a:endParaRPr lang="en-GB" b="1" i="1" dirty="0">
              <a:solidFill>
                <a:schemeClr val="accent3">
                  <a:lumMod val="60000"/>
                  <a:lumOff val="40000"/>
                </a:schemeClr>
              </a:solidFill>
            </a:endParaRPr>
          </a:p>
          <a:p>
            <a:pPr marL="0" indent="0">
              <a:buNone/>
            </a:pPr>
            <a:r>
              <a:rPr lang="en-GB" dirty="0" smtClean="0"/>
              <a:t>The Psychodynamic approach could be considered gender biased.</a:t>
            </a:r>
          </a:p>
          <a:p>
            <a:pPr marL="0" indent="0">
              <a:buNone/>
            </a:pPr>
            <a:r>
              <a:rPr lang="en-GB" b="1" i="1" dirty="0" smtClean="0"/>
              <a:t>Why?</a:t>
            </a:r>
            <a:endParaRPr lang="en-GB" b="1" i="1" dirty="0"/>
          </a:p>
          <a:p>
            <a:pPr marL="0" indent="0">
              <a:buNone/>
            </a:pPr>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Psychodynamic Approach:  </a:t>
            </a:r>
            <a:r>
              <a:rPr lang="en-GB" dirty="0" smtClean="0">
                <a:solidFill>
                  <a:schemeClr val="accent3">
                    <a:lumMod val="60000"/>
                    <a:lumOff val="40000"/>
                  </a:schemeClr>
                </a:solidFill>
              </a:rPr>
              <a:t>Evaluation</a:t>
            </a:r>
            <a:endParaRPr lang="en-GB" dirty="0">
              <a:solidFill>
                <a:schemeClr val="accent3">
                  <a:lumMod val="60000"/>
                  <a:lumOff val="40000"/>
                </a:schemeClr>
              </a:solidFill>
            </a:endParaRPr>
          </a:p>
        </p:txBody>
      </p:sp>
      <p:sp>
        <p:nvSpPr>
          <p:cNvPr id="5" name="AutoShape 2" descr="Image result for happy man looking down">
            <a:hlinkClick r:id="rId2"/>
          </p:cNvPr>
          <p:cNvSpPr>
            <a:spLocks noChangeAspect="1" noChangeArrowheads="1"/>
          </p:cNvSpPr>
          <p:nvPr/>
        </p:nvSpPr>
        <p:spPr bwMode="auto">
          <a:xfrm>
            <a:off x="155575" y="-1279525"/>
            <a:ext cx="371475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2106683" y="3717406"/>
            <a:ext cx="2857500" cy="2857500"/>
          </a:xfrm>
          <a:prstGeom prst="rect">
            <a:avLst/>
          </a:prstGeom>
        </p:spPr>
      </p:pic>
      <p:pic>
        <p:nvPicPr>
          <p:cNvPr id="9" name="Picture 8"/>
          <p:cNvPicPr>
            <a:picLocks noChangeAspect="1"/>
          </p:cNvPicPr>
          <p:nvPr/>
        </p:nvPicPr>
        <p:blipFill>
          <a:blip r:embed="rId4"/>
          <a:stretch>
            <a:fillRect/>
          </a:stretch>
        </p:blipFill>
        <p:spPr>
          <a:xfrm>
            <a:off x="5576582" y="3717406"/>
            <a:ext cx="5085670" cy="2857500"/>
          </a:xfrm>
          <a:prstGeom prst="rect">
            <a:avLst/>
          </a:prstGeom>
        </p:spPr>
      </p:pic>
    </p:spTree>
    <p:extLst>
      <p:ext uri="{BB962C8B-B14F-4D97-AF65-F5344CB8AC3E}">
        <p14:creationId xmlns:p14="http://schemas.microsoft.com/office/powerpoint/2010/main" val="3943195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3">
                    <a:lumMod val="60000"/>
                    <a:lumOff val="40000"/>
                  </a:schemeClr>
                </a:solidFill>
              </a:rPr>
              <a:t>In pairs (but everyone write it out for your notes), write a snap plan for the following essay title:</a:t>
            </a:r>
          </a:p>
          <a:p>
            <a:pPr marL="0" indent="0">
              <a:buNone/>
            </a:pPr>
            <a:endParaRPr lang="en-GB" b="1" i="1" dirty="0">
              <a:solidFill>
                <a:schemeClr val="accent3">
                  <a:lumMod val="60000"/>
                  <a:lumOff val="40000"/>
                </a:schemeClr>
              </a:solidFill>
            </a:endParaRPr>
          </a:p>
          <a:p>
            <a:pPr marL="0" indent="0">
              <a:buNone/>
            </a:pPr>
            <a:r>
              <a:rPr lang="en-US" dirty="0"/>
              <a:t>Describe the psychodynamic approach to explaining human </a:t>
            </a:r>
            <a:r>
              <a:rPr lang="en-US" dirty="0" err="1"/>
              <a:t>behaviour</a:t>
            </a:r>
            <a:r>
              <a:rPr lang="en-US" dirty="0"/>
              <a:t>. Discuss strengths and limitations of this approach.</a:t>
            </a:r>
          </a:p>
          <a:p>
            <a:pPr marL="0" indent="0">
              <a:buNone/>
            </a:pPr>
            <a:r>
              <a:rPr lang="en-US" dirty="0" smtClean="0"/>
              <a:t>												</a:t>
            </a:r>
            <a:r>
              <a:rPr lang="en-US" i="1" dirty="0" smtClean="0"/>
              <a:t>(16 </a:t>
            </a:r>
            <a:r>
              <a:rPr lang="en-US" i="1" dirty="0"/>
              <a:t>marks)</a:t>
            </a:r>
          </a:p>
          <a:p>
            <a:pPr marL="0" indent="0">
              <a:buNone/>
            </a:pPr>
            <a:endParaRPr lang="en-GB" b="1" i="1" dirty="0">
              <a:solidFill>
                <a:schemeClr val="accent3">
                  <a:lumMod val="60000"/>
                  <a:lumOff val="40000"/>
                </a:schemeClr>
              </a:solidFill>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Essay Practice:  </a:t>
            </a:r>
            <a:r>
              <a:rPr lang="en-GB" dirty="0" smtClean="0">
                <a:solidFill>
                  <a:schemeClr val="accent3">
                    <a:lumMod val="60000"/>
                    <a:lumOff val="40000"/>
                  </a:schemeClr>
                </a:solidFill>
              </a:rPr>
              <a:t>Snap Plan</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97091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8946541" cy="4413196"/>
          </a:xfrm>
        </p:spPr>
        <p:txBody>
          <a:bodyPr>
            <a:normAutofit fontScale="70000" lnSpcReduction="20000"/>
          </a:bodyPr>
          <a:lstStyle/>
          <a:p>
            <a:pPr marL="0" indent="0">
              <a:buNone/>
            </a:pPr>
            <a:r>
              <a:rPr lang="en-US" b="1" dirty="0" smtClean="0">
                <a:solidFill>
                  <a:schemeClr val="accent3">
                    <a:lumMod val="60000"/>
                    <a:lumOff val="40000"/>
                  </a:schemeClr>
                </a:solidFill>
              </a:rPr>
              <a:t>AO1</a:t>
            </a:r>
          </a:p>
          <a:p>
            <a:pPr marL="0" indent="0">
              <a:buNone/>
            </a:pPr>
            <a:r>
              <a:rPr lang="en-US" b="1" dirty="0" smtClean="0"/>
              <a:t>Marks </a:t>
            </a:r>
            <a:r>
              <a:rPr lang="en-US" b="1" dirty="0"/>
              <a:t>for accurate description of features of psychodynamic approach: the role of the unconscious; psychosexual stages; the structure of personality; </a:t>
            </a:r>
            <a:r>
              <a:rPr lang="en-US" b="1" dirty="0" err="1"/>
              <a:t>defence</a:t>
            </a:r>
            <a:r>
              <a:rPr lang="en-US" b="1" dirty="0"/>
              <a:t> mechanisms; the role of conflict; the procedures used in psychoanalysis. Credit description of features provided by neo Freudians such as Erikson.</a:t>
            </a:r>
          </a:p>
          <a:p>
            <a:pPr marL="0" indent="0">
              <a:buNone/>
            </a:pPr>
            <a:r>
              <a:rPr lang="en-US" b="1" dirty="0">
                <a:solidFill>
                  <a:schemeClr val="accent3">
                    <a:lumMod val="60000"/>
                    <a:lumOff val="40000"/>
                  </a:schemeClr>
                </a:solidFill>
              </a:rPr>
              <a:t>AO3</a:t>
            </a:r>
          </a:p>
          <a:p>
            <a:pPr marL="0" indent="0">
              <a:buNone/>
            </a:pPr>
            <a:r>
              <a:rPr lang="en-US" b="1" dirty="0"/>
              <a:t>Marks for discussion of strengths and limitations of the psychodynamic approach. Likely strengths: focus on emotional development that occurs in early childhood and affects adult </a:t>
            </a:r>
            <a:r>
              <a:rPr lang="en-US" b="1" dirty="0" err="1"/>
              <a:t>behaviours</a:t>
            </a:r>
            <a:r>
              <a:rPr lang="en-US" b="1" dirty="0"/>
              <a:t> and personality; recognition of the lack of rationality in much </a:t>
            </a:r>
            <a:r>
              <a:rPr lang="en-US" b="1" dirty="0" err="1"/>
              <a:t>behaviour</a:t>
            </a:r>
            <a:r>
              <a:rPr lang="en-US" b="1" dirty="0"/>
              <a:t> and how stated intentions do not always match actual actions; development of a therapy for the treatment of anxiety disorders laying the foundation for psychotherapy in modern psychiatry.</a:t>
            </a:r>
            <a:br>
              <a:rPr lang="en-US" b="1" dirty="0"/>
            </a:br>
            <a:r>
              <a:rPr lang="en-US" b="1" dirty="0"/>
              <a:t>Likely limitations: not testable as concepts such as the unconscious are not easy to </a:t>
            </a:r>
            <a:r>
              <a:rPr lang="en-US" b="1" dirty="0" err="1"/>
              <a:t>operationalise</a:t>
            </a:r>
            <a:r>
              <a:rPr lang="en-US" b="1" dirty="0"/>
              <a:t>; not falsifiable as the theory is one in which the explanation uses </a:t>
            </a:r>
            <a:r>
              <a:rPr lang="en-US" b="1" i="1" dirty="0"/>
              <a:t>post hoc</a:t>
            </a:r>
            <a:r>
              <a:rPr lang="en-US" b="1" dirty="0"/>
              <a:t> reasoning, stating that adult disorder is a result of conflict in an early psychosexual stage but the theory often cannot predict how a particular conflict in childhood will affect adult </a:t>
            </a:r>
            <a:r>
              <a:rPr lang="en-US" b="1" dirty="0" err="1"/>
              <a:t>behaviour</a:t>
            </a:r>
            <a:r>
              <a:rPr lang="en-US" b="1" dirty="0"/>
              <a:t>; key concepts are not directly observable and have to be inferred from indirect procedures such as dream analysis; problems of </a:t>
            </a:r>
            <a:r>
              <a:rPr lang="en-US" b="1" dirty="0" err="1"/>
              <a:t>generalisability</a:t>
            </a:r>
            <a:r>
              <a:rPr lang="en-US" b="1" dirty="0"/>
              <a:t> due to lack of evidence in particular and reliance on individual case studies; general lack of scientific </a:t>
            </a:r>
            <a:r>
              <a:rPr lang="en-US" b="1" dirty="0" err="1"/>
              <a:t>rigour</a:t>
            </a:r>
            <a:r>
              <a:rPr lang="en-US" b="1" dirty="0"/>
              <a:t> because of interpretation of information and retrospective nature of psychoanalysis, limited evidence using the scientific method and reliance of case studies; general pessimism of the approach in which the individual always has to overcome repressed memories and overuse of </a:t>
            </a:r>
            <a:r>
              <a:rPr lang="en-US" b="1" dirty="0" err="1"/>
              <a:t>defence</a:t>
            </a:r>
            <a:r>
              <a:rPr lang="en-US" b="1" dirty="0"/>
              <a:t> mechanisms; emphasis on sexual instincts seems out of date in modern society, especially the imbalance in explanation for male and female development.</a:t>
            </a:r>
          </a:p>
          <a:p>
            <a:pPr marL="0" indent="0">
              <a:buNone/>
            </a:pPr>
            <a:endParaRPr lang="en-GB"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Snap Plan:  </a:t>
            </a:r>
            <a:r>
              <a:rPr lang="en-GB" dirty="0" smtClean="0">
                <a:solidFill>
                  <a:schemeClr val="accent3">
                    <a:lumMod val="60000"/>
                    <a:lumOff val="40000"/>
                  </a:schemeClr>
                </a:solidFill>
              </a:rPr>
              <a:t>Guidance</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1251606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7648802" cy="4195481"/>
          </a:xfrm>
        </p:spPr>
        <p:txBody>
          <a:bodyPr>
            <a:normAutofit fontScale="77500" lnSpcReduction="20000"/>
          </a:bodyPr>
          <a:lstStyle/>
          <a:p>
            <a:pPr marL="0" indent="0">
              <a:buNone/>
            </a:pPr>
            <a:r>
              <a:rPr lang="en-GB" b="1" i="1" dirty="0" smtClean="0">
                <a:solidFill>
                  <a:schemeClr val="accent4">
                    <a:lumMod val="40000"/>
                    <a:lumOff val="60000"/>
                  </a:schemeClr>
                </a:solidFill>
              </a:rPr>
              <a:t>Which defence mechanism is being used In the following examples? Give a reason for your answers</a:t>
            </a:r>
          </a:p>
          <a:p>
            <a:pPr marL="0" indent="0">
              <a:buNone/>
            </a:pPr>
            <a:endParaRPr lang="en-GB" b="1" i="1" dirty="0">
              <a:solidFill>
                <a:schemeClr val="accent4">
                  <a:lumMod val="40000"/>
                  <a:lumOff val="60000"/>
                </a:schemeClr>
              </a:solidFill>
            </a:endParaRPr>
          </a:p>
          <a:p>
            <a:pPr marL="457200" indent="-457200">
              <a:buFont typeface="+mj-lt"/>
              <a:buAutoNum type="arabicPeriod"/>
            </a:pPr>
            <a:r>
              <a:rPr lang="en-GB" dirty="0" smtClean="0"/>
              <a:t>Andrew was sacked from work two weeks ago for gross misconduct.  Since that time he has continued to get up and leave the house each morning and travel to the site of his old office.  He enters the building and sits in reception until someone comes and asks him to leave</a:t>
            </a:r>
          </a:p>
          <a:p>
            <a:pPr marL="457200" indent="-457200">
              <a:buFont typeface="+mj-lt"/>
              <a:buAutoNum type="arabicPeriod"/>
            </a:pPr>
            <a:r>
              <a:rPr lang="en-GB" dirty="0" smtClean="0"/>
              <a:t>Pauline had a very troubled relationship with her parents.  They were very strict and refused to compromise with her.  They treated her very differently to her brother who was allowed a lot more freedom.  Pauline has always been very patient and loving towards her parents.  However, she is generally an aggressive person and frequently gets into quite heated arguments with strangers, often becoming verbally abusive</a:t>
            </a:r>
          </a:p>
          <a:p>
            <a:pPr marL="457200" indent="-457200">
              <a:buFont typeface="+mj-lt"/>
              <a:buAutoNum type="arabicPeriod"/>
            </a:pPr>
            <a:r>
              <a:rPr lang="en-GB" dirty="0" smtClean="0"/>
              <a:t>Tabitha doesn’t remember much about her early childhood.  She was taken out of the family home by social workers  when she was seven and placed with a foster family</a:t>
            </a: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Defence Mechanisms:  </a:t>
            </a:r>
            <a:r>
              <a:rPr lang="en-GB" dirty="0" smtClean="0">
                <a:solidFill>
                  <a:schemeClr val="accent3">
                    <a:lumMod val="60000"/>
                    <a:lumOff val="40000"/>
                  </a:schemeClr>
                </a:solidFill>
              </a:rPr>
              <a:t>Repression, Denial, Displacement</a:t>
            </a:r>
            <a:endParaRPr lang="en-GB" dirty="0">
              <a:solidFill>
                <a:schemeClr val="accent3">
                  <a:lumMod val="60000"/>
                  <a:lumOff val="4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5849" b="9395"/>
          <a:stretch/>
        </p:blipFill>
        <p:spPr>
          <a:xfrm>
            <a:off x="9165560" y="2437374"/>
            <a:ext cx="1770548" cy="171328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7924"/>
          <a:stretch/>
        </p:blipFill>
        <p:spPr>
          <a:xfrm>
            <a:off x="9142863" y="4318569"/>
            <a:ext cx="1793245" cy="1651157"/>
          </a:xfrm>
          <a:prstGeom prst="rect">
            <a:avLst/>
          </a:prstGeom>
        </p:spPr>
      </p:pic>
      <p:sp>
        <p:nvSpPr>
          <p:cNvPr id="7" name="12-Point Star 6"/>
          <p:cNvSpPr/>
          <p:nvPr/>
        </p:nvSpPr>
        <p:spPr>
          <a:xfrm>
            <a:off x="6814729" y="2955469"/>
            <a:ext cx="2468880" cy="677093"/>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FF00"/>
                </a:solidFill>
              </a:rPr>
              <a:t>Denial</a:t>
            </a:r>
            <a:endParaRPr lang="en-GB" dirty="0">
              <a:solidFill>
                <a:srgbClr val="FFFF00"/>
              </a:solidFill>
            </a:endParaRPr>
          </a:p>
        </p:txBody>
      </p:sp>
      <p:sp>
        <p:nvSpPr>
          <p:cNvPr id="8" name="12-Point Star 7"/>
          <p:cNvSpPr/>
          <p:nvPr/>
        </p:nvSpPr>
        <p:spPr>
          <a:xfrm>
            <a:off x="5760720" y="4372995"/>
            <a:ext cx="3522889" cy="677093"/>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FF00"/>
                </a:solidFill>
              </a:rPr>
              <a:t>Displacement</a:t>
            </a:r>
            <a:endParaRPr lang="en-GB" dirty="0">
              <a:solidFill>
                <a:srgbClr val="FFFF00"/>
              </a:solidFill>
            </a:endParaRPr>
          </a:p>
        </p:txBody>
      </p:sp>
      <p:sp>
        <p:nvSpPr>
          <p:cNvPr id="9" name="12-Point Star 8"/>
          <p:cNvSpPr/>
          <p:nvPr/>
        </p:nvSpPr>
        <p:spPr>
          <a:xfrm>
            <a:off x="5580288" y="5631179"/>
            <a:ext cx="2675437" cy="677093"/>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FF00"/>
                </a:solidFill>
              </a:rPr>
              <a:t>Repression</a:t>
            </a:r>
            <a:endParaRPr lang="en-GB" dirty="0">
              <a:solidFill>
                <a:srgbClr val="FFFF00"/>
              </a:solidFill>
            </a:endParaRPr>
          </a:p>
        </p:txBody>
      </p:sp>
    </p:spTree>
    <p:extLst>
      <p:ext uri="{BB962C8B-B14F-4D97-AF65-F5344CB8AC3E}">
        <p14:creationId xmlns:p14="http://schemas.microsoft.com/office/powerpoint/2010/main" val="7450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GB" b="1" i="1" dirty="0" smtClean="0">
                <a:solidFill>
                  <a:srgbClr val="FFFF00"/>
                </a:solidFill>
              </a:rPr>
              <a:t>Answer the following question in pairs.  You have 5 minutes.  After that time, some of you will be asked to read out your answer</a:t>
            </a:r>
          </a:p>
          <a:p>
            <a:pPr marL="0" indent="0">
              <a:buNone/>
            </a:pPr>
            <a:endParaRPr lang="en-GB" dirty="0"/>
          </a:p>
          <a:p>
            <a:pPr marL="0" indent="0">
              <a:buNone/>
            </a:pPr>
            <a:r>
              <a:rPr lang="en-US" dirty="0"/>
              <a:t>Tim used to run a family business. About two years ago, the business got into financial difficulties. Tim’s bank demanded repayment of a loan. Tim lost the business and is very angry.</a:t>
            </a:r>
          </a:p>
          <a:p>
            <a:pPr marL="0" indent="0">
              <a:buNone/>
            </a:pPr>
            <a:r>
              <a:rPr lang="en-US" dirty="0"/>
              <a:t>Two </a:t>
            </a:r>
            <a:r>
              <a:rPr lang="en-US" dirty="0" err="1"/>
              <a:t>defence</a:t>
            </a:r>
            <a:r>
              <a:rPr lang="en-US" dirty="0"/>
              <a:t> mechanisms are denial and </a:t>
            </a:r>
            <a:r>
              <a:rPr lang="en-US" dirty="0" smtClean="0"/>
              <a:t>displacement</a:t>
            </a:r>
            <a:endParaRPr lang="en-US" dirty="0"/>
          </a:p>
          <a:p>
            <a:pPr marL="0" indent="0">
              <a:buNone/>
            </a:pPr>
            <a:endParaRPr lang="en-US" dirty="0" smtClean="0"/>
          </a:p>
          <a:p>
            <a:pPr marL="0" indent="0">
              <a:buNone/>
            </a:pPr>
            <a:r>
              <a:rPr lang="en-US" b="1" dirty="0" smtClean="0"/>
              <a:t>Outline </a:t>
            </a:r>
            <a:r>
              <a:rPr lang="en-US" b="1" dirty="0"/>
              <a:t>what is meant by denial and displacement and suggest how each could be involved in Tim coping with his </a:t>
            </a:r>
            <a:r>
              <a:rPr lang="en-US" b="1" dirty="0" smtClean="0"/>
              <a:t>situation  (4 marks)</a:t>
            </a:r>
          </a:p>
          <a:p>
            <a:pPr marL="0" indent="0">
              <a:buNone/>
            </a:pPr>
            <a:endParaRPr lang="en-US" b="1" dirty="0"/>
          </a:p>
          <a:p>
            <a:pPr marL="0" indent="0">
              <a:buNone/>
            </a:pPr>
            <a:r>
              <a:rPr lang="en-US" sz="2600" b="1" dirty="0" smtClean="0">
                <a:solidFill>
                  <a:schemeClr val="accent3">
                    <a:lumMod val="60000"/>
                    <a:lumOff val="40000"/>
                  </a:schemeClr>
                </a:solidFill>
              </a:rPr>
              <a:t>Now listen to the answers that are read out and give each one a mark out of 4.  Be prepared to say why you are awarding that mark.  </a:t>
            </a:r>
            <a:r>
              <a:rPr lang="en-US" sz="2600" b="1" i="1" dirty="0" smtClean="0">
                <a:solidFill>
                  <a:srgbClr val="FFFF00"/>
                </a:solidFill>
              </a:rPr>
              <a:t>But first, let’s have a look at the mark scheme..</a:t>
            </a:r>
            <a:endParaRPr lang="en-US" sz="2600" b="1" i="1" dirty="0">
              <a:solidFill>
                <a:srgbClr val="FFFF00"/>
              </a:solidFill>
            </a:endParaRPr>
          </a:p>
          <a:p>
            <a:pPr marL="0" indent="0">
              <a:buNone/>
            </a:pPr>
            <a:endParaRPr lang="en-GB" dirty="0"/>
          </a:p>
        </p:txBody>
      </p:sp>
      <p:sp>
        <p:nvSpPr>
          <p:cNvPr id="4" name="Title 1"/>
          <p:cNvSpPr txBox="1">
            <a:spLocks/>
          </p:cNvSpPr>
          <p:nvPr/>
        </p:nvSpPr>
        <p:spPr>
          <a:xfrm>
            <a:off x="645130" y="277772"/>
            <a:ext cx="9404723" cy="140053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GB" dirty="0" smtClean="0"/>
              <a:t>Defence Mechanisms:  </a:t>
            </a:r>
            <a:r>
              <a:rPr lang="en-GB" dirty="0" smtClean="0">
                <a:solidFill>
                  <a:schemeClr val="accent3">
                    <a:lumMod val="60000"/>
                    <a:lumOff val="40000"/>
                  </a:schemeClr>
                </a:solidFill>
              </a:rPr>
              <a:t>Exam Practice</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8352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2105169"/>
            <a:ext cx="8946541" cy="4195481"/>
          </a:xfrm>
        </p:spPr>
        <p:txBody>
          <a:bodyPr>
            <a:normAutofit fontScale="77500" lnSpcReduction="20000"/>
          </a:bodyPr>
          <a:lstStyle/>
          <a:p>
            <a:pPr marL="0" indent="0">
              <a:buNone/>
            </a:pPr>
            <a:r>
              <a:rPr lang="en-US" b="1" dirty="0"/>
              <a:t>[AO1 = 2 AO2 = 2]</a:t>
            </a:r>
          </a:p>
          <a:p>
            <a:pPr marL="0" indent="0">
              <a:buNone/>
            </a:pPr>
            <a:endParaRPr lang="en-US" b="1" dirty="0" smtClean="0"/>
          </a:p>
          <a:p>
            <a:pPr marL="0" indent="0">
              <a:buNone/>
            </a:pPr>
            <a:r>
              <a:rPr lang="en-US" b="1" dirty="0" smtClean="0"/>
              <a:t>1 </a:t>
            </a:r>
            <a:r>
              <a:rPr lang="en-US" b="1" dirty="0"/>
              <a:t>mark each for outlining denial and displacement</a:t>
            </a:r>
          </a:p>
          <a:p>
            <a:pPr marL="0" indent="0">
              <a:buNone/>
            </a:pPr>
            <a:endParaRPr lang="en-US" b="1" dirty="0" smtClean="0"/>
          </a:p>
          <a:p>
            <a:pPr marL="0" indent="0">
              <a:buNone/>
            </a:pPr>
            <a:r>
              <a:rPr lang="en-US" b="1" i="1" dirty="0" smtClean="0"/>
              <a:t>Plus</a:t>
            </a:r>
            <a:endParaRPr lang="en-US" b="1" i="1" dirty="0"/>
          </a:p>
          <a:p>
            <a:r>
              <a:rPr lang="en-US" b="1" dirty="0"/>
              <a:t>1 mark each for application in the form of a brief relevant suggestion</a:t>
            </a:r>
          </a:p>
          <a:p>
            <a:r>
              <a:rPr lang="en-US" b="1" dirty="0"/>
              <a:t>Denial – refusing to acknowledge reality</a:t>
            </a:r>
          </a:p>
          <a:p>
            <a:r>
              <a:rPr lang="en-US" b="1" dirty="0"/>
              <a:t>Displacement – taking out your emotions on a substitute object</a:t>
            </a:r>
          </a:p>
          <a:p>
            <a:pPr marL="0" indent="0">
              <a:buNone/>
            </a:pPr>
            <a:endParaRPr lang="en-US" b="1" dirty="0" smtClean="0"/>
          </a:p>
          <a:p>
            <a:pPr marL="0" indent="0">
              <a:buNone/>
            </a:pPr>
            <a:r>
              <a:rPr lang="en-US" b="1" dirty="0" smtClean="0"/>
              <a:t>Possible </a:t>
            </a:r>
            <a:r>
              <a:rPr lang="en-US" b="1" dirty="0"/>
              <a:t>applications:</a:t>
            </a:r>
          </a:p>
          <a:p>
            <a:r>
              <a:rPr lang="en-US" b="1" dirty="0" smtClean="0"/>
              <a:t>Tim </a:t>
            </a:r>
            <a:r>
              <a:rPr lang="en-US" b="1" dirty="0"/>
              <a:t>refuses to believe his business is gone and still spends all day in his office (denial)</a:t>
            </a:r>
          </a:p>
          <a:p>
            <a:r>
              <a:rPr lang="en-US" b="1" dirty="0" smtClean="0"/>
              <a:t>Tim </a:t>
            </a:r>
            <a:r>
              <a:rPr lang="en-US" b="1" dirty="0"/>
              <a:t>takes out his anger at the bank by arguing with his family (displacement)</a:t>
            </a:r>
          </a:p>
          <a:p>
            <a:r>
              <a:rPr lang="en-US" b="1" dirty="0"/>
              <a:t>Credit other relevant applications.</a:t>
            </a:r>
          </a:p>
          <a:p>
            <a:pPr marL="0" indent="0">
              <a:buNone/>
            </a:pPr>
            <a:endParaRPr lang="en-GB" dirty="0"/>
          </a:p>
        </p:txBody>
      </p:sp>
      <p:sp>
        <p:nvSpPr>
          <p:cNvPr id="4" name="Title 1"/>
          <p:cNvSpPr txBox="1">
            <a:spLocks noGrp="1"/>
          </p:cNvSpPr>
          <p:nvPr>
            <p:ph type="title"/>
          </p:nvPr>
        </p:nvSpPr>
        <p:spPr>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GB" dirty="0" smtClean="0"/>
              <a:t>Defence Mechanisms Exam Practice:  </a:t>
            </a:r>
            <a:r>
              <a:rPr lang="en-GB" dirty="0" smtClean="0">
                <a:solidFill>
                  <a:schemeClr val="accent3">
                    <a:lumMod val="60000"/>
                    <a:lumOff val="40000"/>
                  </a:schemeClr>
                </a:solidFill>
              </a:rPr>
              <a:t>Mark Scheme</a:t>
            </a:r>
            <a:endParaRPr lang="en-GB" dirty="0">
              <a:solidFill>
                <a:schemeClr val="accent3">
                  <a:lumMod val="60000"/>
                  <a:lumOff val="40000"/>
                </a:schemeClr>
              </a:solidFill>
            </a:endParaRPr>
          </a:p>
        </p:txBody>
      </p:sp>
      <p:sp>
        <p:nvSpPr>
          <p:cNvPr id="5" name="12-Point Star 4"/>
          <p:cNvSpPr/>
          <p:nvPr/>
        </p:nvSpPr>
        <p:spPr>
          <a:xfrm rot="282983">
            <a:off x="8112876" y="3766296"/>
            <a:ext cx="4020863" cy="1582752"/>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lumMod val="60000"/>
                    <a:lumOff val="40000"/>
                  </a:schemeClr>
                </a:solidFill>
              </a:rPr>
              <a:t>Now let’s hear yours</a:t>
            </a:r>
            <a:endParaRPr lang="en-GB" b="1" dirty="0">
              <a:solidFill>
                <a:schemeClr val="accent3">
                  <a:lumMod val="60000"/>
                  <a:lumOff val="40000"/>
                </a:schemeClr>
              </a:solidFill>
            </a:endParaRPr>
          </a:p>
        </p:txBody>
      </p:sp>
    </p:spTree>
    <p:extLst>
      <p:ext uri="{BB962C8B-B14F-4D97-AF65-F5344CB8AC3E}">
        <p14:creationId xmlns:p14="http://schemas.microsoft.com/office/powerpoint/2010/main" val="29797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structure of personality:  </a:t>
            </a:r>
            <a:r>
              <a:rPr lang="en-GB" dirty="0" smtClean="0">
                <a:solidFill>
                  <a:schemeClr val="accent3">
                    <a:lumMod val="60000"/>
                    <a:lumOff val="40000"/>
                  </a:schemeClr>
                </a:solidFill>
              </a:rPr>
              <a:t>Tripartite theory</a:t>
            </a:r>
            <a:endParaRPr lang="en-GB" dirty="0">
              <a:solidFill>
                <a:schemeClr val="accent3">
                  <a:lumMod val="60000"/>
                  <a:lumOff val="40000"/>
                </a:schemeClr>
              </a:solidFill>
            </a:endParaRPr>
          </a:p>
        </p:txBody>
      </p:sp>
      <p:sp>
        <p:nvSpPr>
          <p:cNvPr id="5" name="AutoShape 2" descr="Image result for worried man">
            <a:hlinkClick r:id="rId2"/>
          </p:cNvPr>
          <p:cNvSpPr>
            <a:spLocks noChangeAspect="1" noChangeArrowheads="1"/>
          </p:cNvSpPr>
          <p:nvPr/>
        </p:nvSpPr>
        <p:spPr bwMode="auto">
          <a:xfrm>
            <a:off x="155575" y="-1279525"/>
            <a:ext cx="371475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4585063" y="1941453"/>
            <a:ext cx="5768019" cy="461665"/>
          </a:xfrm>
          <a:prstGeom prst="rect">
            <a:avLst/>
          </a:prstGeom>
          <a:noFill/>
        </p:spPr>
        <p:txBody>
          <a:bodyPr wrap="square" rtlCol="0">
            <a:spAutoFit/>
          </a:bodyPr>
          <a:lstStyle/>
          <a:p>
            <a:r>
              <a:rPr lang="en-GB" dirty="0" smtClean="0"/>
              <a:t> </a:t>
            </a:r>
            <a:r>
              <a:rPr lang="en-GB" sz="2400" b="1" i="1" dirty="0" smtClean="0">
                <a:solidFill>
                  <a:srgbClr val="FFFF00"/>
                </a:solidFill>
              </a:rPr>
              <a:t>complete the following task in pairs</a:t>
            </a:r>
            <a:endParaRPr lang="en-GB" sz="2400" b="1" i="1" dirty="0">
              <a:solidFill>
                <a:srgbClr val="FFFF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524"/>
          <a:stretch/>
        </p:blipFill>
        <p:spPr>
          <a:xfrm>
            <a:off x="787488" y="3119718"/>
            <a:ext cx="3492862" cy="34130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613" y="2023538"/>
            <a:ext cx="1408611" cy="1408611"/>
          </a:xfrm>
          <a:prstGeom prst="rect">
            <a:avLst/>
          </a:prstGeom>
        </p:spPr>
      </p:pic>
      <p:sp>
        <p:nvSpPr>
          <p:cNvPr id="9" name="TextBox 8"/>
          <p:cNvSpPr txBox="1"/>
          <p:nvPr/>
        </p:nvSpPr>
        <p:spPr>
          <a:xfrm>
            <a:off x="4585063" y="2491324"/>
            <a:ext cx="6962503"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Start by drawing a diagram on MWBs, similar to the one in the picture on the left.  Label it with the following terms:</a:t>
            </a:r>
          </a:p>
          <a:p>
            <a:endParaRPr lang="en-GB" dirty="0"/>
          </a:p>
          <a:p>
            <a:r>
              <a:rPr lang="en-GB" b="1" i="1" dirty="0" smtClean="0">
                <a:solidFill>
                  <a:schemeClr val="accent3">
                    <a:lumMod val="60000"/>
                    <a:lumOff val="40000"/>
                  </a:schemeClr>
                </a:solidFill>
              </a:rPr>
              <a:t>	Ego,  Id,  Superego,  Pleasure Principle,  Morality 	</a:t>
            </a:r>
            <a:r>
              <a:rPr lang="en-GB" b="1" i="1" dirty="0" err="1" smtClean="0">
                <a:solidFill>
                  <a:schemeClr val="accent3">
                    <a:lumMod val="60000"/>
                    <a:lumOff val="40000"/>
                  </a:schemeClr>
                </a:solidFill>
              </a:rPr>
              <a:t>Prinicple</a:t>
            </a:r>
            <a:r>
              <a:rPr lang="en-GB" b="1" i="1" dirty="0" smtClean="0">
                <a:solidFill>
                  <a:schemeClr val="accent3">
                    <a:lumMod val="60000"/>
                    <a:lumOff val="40000"/>
                  </a:schemeClr>
                </a:solidFill>
              </a:rPr>
              <a:t>,  Reality Principle</a:t>
            </a:r>
          </a:p>
          <a:p>
            <a:endParaRPr lang="en-GB" dirty="0"/>
          </a:p>
          <a:p>
            <a:pPr marL="285750" indent="-285750">
              <a:buFont typeface="Arial" panose="020B0604020202020204" pitchFamily="34" charset="0"/>
              <a:buChar char="•"/>
            </a:pPr>
            <a:r>
              <a:rPr lang="en-GB" dirty="0" smtClean="0"/>
              <a:t>Now, using your preparation work, come up with a situation that is likely to cause conflict between the id and the superego</a:t>
            </a:r>
          </a:p>
          <a:p>
            <a:pPr marL="285750" indent="-285750">
              <a:buFont typeface="Arial" panose="020B0604020202020204" pitchFamily="34" charset="0"/>
              <a:buChar char="•"/>
            </a:pPr>
            <a:r>
              <a:rPr lang="en-GB" dirty="0" smtClean="0"/>
              <a:t>Write the conflict above the diagram and fill in the speech bubbles with the likely thoughts of the id and the superego, related to your scenario</a:t>
            </a:r>
          </a:p>
          <a:p>
            <a:pPr marL="285750" indent="-285750">
              <a:buFont typeface="Arial" panose="020B0604020202020204" pitchFamily="34" charset="0"/>
              <a:buChar char="•"/>
            </a:pPr>
            <a:r>
              <a:rPr lang="en-GB" dirty="0" smtClean="0"/>
              <a:t>Next to the scales, add how the ego is likely to mediate (keeping both the id and the superego happy).  You might use one of the defence mechanisms for this</a:t>
            </a:r>
            <a:endParaRPr lang="en-GB" dirty="0"/>
          </a:p>
        </p:txBody>
      </p:sp>
    </p:spTree>
    <p:extLst>
      <p:ext uri="{BB962C8B-B14F-4D97-AF65-F5344CB8AC3E}">
        <p14:creationId xmlns:p14="http://schemas.microsoft.com/office/powerpoint/2010/main" val="406682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hlinkClick r:id="rId2" action="ppaction://hlinkfile"/>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184" r="22417"/>
          <a:stretch/>
        </p:blipFill>
        <p:spPr>
          <a:xfrm>
            <a:off x="744582" y="2078763"/>
            <a:ext cx="3461657" cy="4195762"/>
          </a:xfrm>
        </p:spPr>
      </p:pic>
      <p:sp>
        <p:nvSpPr>
          <p:cNvPr id="5"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Psychosexual Stages of Development</a:t>
            </a:r>
            <a:endParaRPr lang="en-GB" dirty="0">
              <a:solidFill>
                <a:schemeClr val="accent3">
                  <a:lumMod val="60000"/>
                  <a:lumOff val="40000"/>
                </a:schemeClr>
              </a:solidFill>
            </a:endParaRPr>
          </a:p>
        </p:txBody>
      </p:sp>
      <p:sp>
        <p:nvSpPr>
          <p:cNvPr id="6" name="12-Point Star 5"/>
          <p:cNvSpPr/>
          <p:nvPr/>
        </p:nvSpPr>
        <p:spPr>
          <a:xfrm rot="20966721">
            <a:off x="1384662" y="4213221"/>
            <a:ext cx="4637314" cy="2377440"/>
          </a:xfrm>
          <a:prstGeom prst="star1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5">
                    <a:lumMod val="20000"/>
                    <a:lumOff val="80000"/>
                  </a:schemeClr>
                </a:solidFill>
              </a:rPr>
              <a:t>Watch the clip for a reminder of the Psychosexual stages of development</a:t>
            </a:r>
            <a:endParaRPr lang="en-GB" dirty="0">
              <a:solidFill>
                <a:schemeClr val="accent5">
                  <a:lumMod val="20000"/>
                  <a:lumOff val="80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666328043"/>
              </p:ext>
            </p:extLst>
          </p:nvPr>
        </p:nvGraphicFramePr>
        <p:xfrm>
          <a:off x="5151135" y="2779495"/>
          <a:ext cx="6709940" cy="3840480"/>
        </p:xfrm>
        <a:graphic>
          <a:graphicData uri="http://schemas.openxmlformats.org/drawingml/2006/table">
            <a:tbl>
              <a:tblPr firstRow="1" bandRow="1">
                <a:tableStyleId>{5C22544A-7EE6-4342-B048-85BDC9FD1C3A}</a:tableStyleId>
              </a:tblPr>
              <a:tblGrid>
                <a:gridCol w="1397672">
                  <a:extLst>
                    <a:ext uri="{9D8B030D-6E8A-4147-A177-3AD203B41FA5}">
                      <a16:colId xmlns:a16="http://schemas.microsoft.com/office/drawing/2014/main" xmlns="" val="388000793"/>
                    </a:ext>
                  </a:extLst>
                </a:gridCol>
                <a:gridCol w="821898">
                  <a:extLst>
                    <a:ext uri="{9D8B030D-6E8A-4147-A177-3AD203B41FA5}">
                      <a16:colId xmlns:a16="http://schemas.microsoft.com/office/drawing/2014/main" xmlns="" val="999805741"/>
                    </a:ext>
                  </a:extLst>
                </a:gridCol>
                <a:gridCol w="1658096">
                  <a:extLst>
                    <a:ext uri="{9D8B030D-6E8A-4147-A177-3AD203B41FA5}">
                      <a16:colId xmlns:a16="http://schemas.microsoft.com/office/drawing/2014/main" xmlns="" val="159715383"/>
                    </a:ext>
                  </a:extLst>
                </a:gridCol>
                <a:gridCol w="2832274">
                  <a:extLst>
                    <a:ext uri="{9D8B030D-6E8A-4147-A177-3AD203B41FA5}">
                      <a16:colId xmlns:a16="http://schemas.microsoft.com/office/drawing/2014/main" xmlns="" val="1416500392"/>
                    </a:ext>
                  </a:extLst>
                </a:gridCol>
              </a:tblGrid>
              <a:tr h="370840">
                <a:tc>
                  <a:txBody>
                    <a:bodyPr/>
                    <a:lstStyle/>
                    <a:p>
                      <a:r>
                        <a:rPr lang="en-GB" dirty="0" smtClean="0"/>
                        <a:t>Stage</a:t>
                      </a:r>
                      <a:endParaRPr lang="en-GB" dirty="0"/>
                    </a:p>
                  </a:txBody>
                  <a:tcPr/>
                </a:tc>
                <a:tc>
                  <a:txBody>
                    <a:bodyPr/>
                    <a:lstStyle/>
                    <a:p>
                      <a:r>
                        <a:rPr lang="en-GB" dirty="0" smtClean="0"/>
                        <a:t>Age</a:t>
                      </a:r>
                      <a:endParaRPr lang="en-GB" dirty="0"/>
                    </a:p>
                  </a:txBody>
                  <a:tcPr/>
                </a:tc>
                <a:tc>
                  <a:txBody>
                    <a:bodyPr/>
                    <a:lstStyle/>
                    <a:p>
                      <a:r>
                        <a:rPr lang="en-GB" dirty="0" smtClean="0"/>
                        <a:t>Focus of libido</a:t>
                      </a:r>
                      <a:endParaRPr lang="en-GB" dirty="0"/>
                    </a:p>
                  </a:txBody>
                  <a:tcPr/>
                </a:tc>
                <a:tc>
                  <a:txBody>
                    <a:bodyPr/>
                    <a:lstStyle/>
                    <a:p>
                      <a:r>
                        <a:rPr lang="en-GB" dirty="0" smtClean="0"/>
                        <a:t>Major</a:t>
                      </a:r>
                      <a:r>
                        <a:rPr lang="en-GB" baseline="0" dirty="0" smtClean="0"/>
                        <a:t> development/conflict</a:t>
                      </a:r>
                      <a:endParaRPr lang="en-GB" dirty="0"/>
                    </a:p>
                  </a:txBody>
                  <a:tcPr/>
                </a:tc>
                <a:extLst>
                  <a:ext uri="{0D108BD9-81ED-4DB2-BD59-A6C34878D82A}">
                    <a16:rowId xmlns:a16="http://schemas.microsoft.com/office/drawing/2014/main" xmlns="" val="3530729480"/>
                  </a:ext>
                </a:extLst>
              </a:tr>
              <a:tr h="370840">
                <a:tc>
                  <a:txBody>
                    <a:bodyPr/>
                    <a:lstStyle/>
                    <a:p>
                      <a:r>
                        <a:rPr lang="en-GB" b="1" dirty="0" smtClean="0"/>
                        <a:t>Oral</a:t>
                      </a:r>
                      <a:endParaRPr lang="en-GB" b="1" dirty="0"/>
                    </a:p>
                  </a:txBody>
                  <a:tcPr/>
                </a:tc>
                <a:tc>
                  <a:txBody>
                    <a:bodyPr/>
                    <a:lstStyle/>
                    <a:p>
                      <a:endParaRPr lang="en-GB" dirty="0" smtClean="0">
                        <a:solidFill>
                          <a:schemeClr val="accent5">
                            <a:lumMod val="50000"/>
                          </a:schemeClr>
                        </a:solidFill>
                      </a:endParaRPr>
                    </a:p>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extLst>
                  <a:ext uri="{0D108BD9-81ED-4DB2-BD59-A6C34878D82A}">
                    <a16:rowId xmlns:a16="http://schemas.microsoft.com/office/drawing/2014/main" xmlns="" val="4239270321"/>
                  </a:ext>
                </a:extLst>
              </a:tr>
              <a:tr h="370840">
                <a:tc>
                  <a:txBody>
                    <a:bodyPr/>
                    <a:lstStyle/>
                    <a:p>
                      <a:r>
                        <a:rPr lang="en-GB" b="1" dirty="0" smtClean="0"/>
                        <a:t>Anal</a:t>
                      </a:r>
                      <a:endParaRPr lang="en-GB" b="1" dirty="0"/>
                    </a:p>
                  </a:txBody>
                  <a:tcPr/>
                </a:tc>
                <a:tc>
                  <a:txBody>
                    <a:bodyPr/>
                    <a:lstStyle/>
                    <a:p>
                      <a:endParaRPr lang="en-GB" dirty="0" smtClean="0">
                        <a:solidFill>
                          <a:schemeClr val="accent5">
                            <a:lumMod val="50000"/>
                          </a:schemeClr>
                        </a:solidFill>
                      </a:endParaRPr>
                    </a:p>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extLst>
                  <a:ext uri="{0D108BD9-81ED-4DB2-BD59-A6C34878D82A}">
                    <a16:rowId xmlns:a16="http://schemas.microsoft.com/office/drawing/2014/main" xmlns="" val="424560596"/>
                  </a:ext>
                </a:extLst>
              </a:tr>
              <a:tr h="370840">
                <a:tc>
                  <a:txBody>
                    <a:bodyPr/>
                    <a:lstStyle/>
                    <a:p>
                      <a:r>
                        <a:rPr lang="en-GB" b="1" dirty="0" smtClean="0"/>
                        <a:t>Phallic</a:t>
                      </a:r>
                      <a:endParaRPr lang="en-GB" b="1" dirty="0"/>
                    </a:p>
                  </a:txBody>
                  <a:tcPr/>
                </a:tc>
                <a:tc>
                  <a:txBody>
                    <a:bodyPr/>
                    <a:lstStyle/>
                    <a:p>
                      <a:endParaRPr lang="en-GB" dirty="0" smtClean="0">
                        <a:solidFill>
                          <a:schemeClr val="accent5">
                            <a:lumMod val="50000"/>
                          </a:schemeClr>
                        </a:solidFill>
                      </a:endParaRPr>
                    </a:p>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extLst>
                  <a:ext uri="{0D108BD9-81ED-4DB2-BD59-A6C34878D82A}">
                    <a16:rowId xmlns:a16="http://schemas.microsoft.com/office/drawing/2014/main" xmlns="" val="1679575143"/>
                  </a:ext>
                </a:extLst>
              </a:tr>
              <a:tr h="370840">
                <a:tc>
                  <a:txBody>
                    <a:bodyPr/>
                    <a:lstStyle/>
                    <a:p>
                      <a:r>
                        <a:rPr lang="en-GB" b="1" dirty="0" smtClean="0"/>
                        <a:t>Latency</a:t>
                      </a:r>
                      <a:endParaRPr lang="en-GB" b="1" dirty="0"/>
                    </a:p>
                  </a:txBody>
                  <a:tcPr/>
                </a:tc>
                <a:tc>
                  <a:txBody>
                    <a:bodyPr/>
                    <a:lstStyle/>
                    <a:p>
                      <a:endParaRPr lang="en-GB" dirty="0" smtClean="0">
                        <a:solidFill>
                          <a:schemeClr val="accent5">
                            <a:lumMod val="50000"/>
                          </a:schemeClr>
                        </a:solidFill>
                      </a:endParaRPr>
                    </a:p>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extLst>
                  <a:ext uri="{0D108BD9-81ED-4DB2-BD59-A6C34878D82A}">
                    <a16:rowId xmlns:a16="http://schemas.microsoft.com/office/drawing/2014/main" xmlns="" val="1689853318"/>
                  </a:ext>
                </a:extLst>
              </a:tr>
              <a:tr h="370840">
                <a:tc>
                  <a:txBody>
                    <a:bodyPr/>
                    <a:lstStyle/>
                    <a:p>
                      <a:r>
                        <a:rPr lang="en-GB" b="1" dirty="0" smtClean="0"/>
                        <a:t>Genital</a:t>
                      </a:r>
                      <a:endParaRPr lang="en-GB" b="1" dirty="0"/>
                    </a:p>
                  </a:txBody>
                  <a:tcPr/>
                </a:tc>
                <a:tc>
                  <a:txBody>
                    <a:bodyPr/>
                    <a:lstStyle/>
                    <a:p>
                      <a:endParaRPr lang="en-GB" dirty="0" smtClean="0">
                        <a:solidFill>
                          <a:schemeClr val="accent5">
                            <a:lumMod val="50000"/>
                          </a:schemeClr>
                        </a:solidFill>
                      </a:endParaRPr>
                    </a:p>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extLst>
                  <a:ext uri="{0D108BD9-81ED-4DB2-BD59-A6C34878D82A}">
                    <a16:rowId xmlns:a16="http://schemas.microsoft.com/office/drawing/2014/main" xmlns="" val="1488245274"/>
                  </a:ext>
                </a:extLst>
              </a:tr>
            </a:tbl>
          </a:graphicData>
        </a:graphic>
      </p:graphicFrame>
      <p:sp>
        <p:nvSpPr>
          <p:cNvPr id="10" name="TextBox 9"/>
          <p:cNvSpPr txBox="1"/>
          <p:nvPr/>
        </p:nvSpPr>
        <p:spPr>
          <a:xfrm>
            <a:off x="5151135" y="2078763"/>
            <a:ext cx="6344181" cy="646331"/>
          </a:xfrm>
          <a:prstGeom prst="rect">
            <a:avLst/>
          </a:prstGeom>
          <a:noFill/>
        </p:spPr>
        <p:txBody>
          <a:bodyPr wrap="square" rtlCol="0">
            <a:spAutoFit/>
          </a:bodyPr>
          <a:lstStyle/>
          <a:p>
            <a:r>
              <a:rPr lang="en-GB" b="1" i="1" dirty="0" smtClean="0">
                <a:solidFill>
                  <a:schemeClr val="accent3">
                    <a:lumMod val="60000"/>
                    <a:lumOff val="40000"/>
                  </a:schemeClr>
                </a:solidFill>
              </a:rPr>
              <a:t>Now draw out  and complete the following table in pairs on MWBs, without looking at your notes!</a:t>
            </a:r>
            <a:endParaRPr lang="en-GB" b="1" i="1" dirty="0">
              <a:solidFill>
                <a:schemeClr val="accent3">
                  <a:lumMod val="60000"/>
                  <a:lumOff val="40000"/>
                </a:schemeClr>
              </a:solidFill>
            </a:endParaRPr>
          </a:p>
        </p:txBody>
      </p:sp>
    </p:spTree>
    <p:extLst>
      <p:ext uri="{BB962C8B-B14F-4D97-AF65-F5344CB8AC3E}">
        <p14:creationId xmlns:p14="http://schemas.microsoft.com/office/powerpoint/2010/main" val="347476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1184" r="22417"/>
          <a:stretch/>
        </p:blipFill>
        <p:spPr>
          <a:xfrm>
            <a:off x="744582" y="2078763"/>
            <a:ext cx="3461657" cy="4195762"/>
          </a:xfrm>
        </p:spPr>
      </p:pic>
      <p:sp>
        <p:nvSpPr>
          <p:cNvPr id="5"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GB" dirty="0" smtClean="0"/>
              <a:t>The Psychosexual Stages of Development:  </a:t>
            </a:r>
            <a:r>
              <a:rPr lang="en-GB" dirty="0" smtClean="0">
                <a:solidFill>
                  <a:schemeClr val="accent3">
                    <a:lumMod val="60000"/>
                    <a:lumOff val="40000"/>
                  </a:schemeClr>
                </a:solidFill>
              </a:rPr>
              <a:t>Answers</a:t>
            </a:r>
            <a:endParaRPr lang="en-GB" dirty="0">
              <a:solidFill>
                <a:schemeClr val="accent3">
                  <a:lumMod val="60000"/>
                  <a:lumOff val="40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3842207"/>
              </p:ext>
            </p:extLst>
          </p:nvPr>
        </p:nvGraphicFramePr>
        <p:xfrm>
          <a:off x="4654746" y="2428965"/>
          <a:ext cx="6709940" cy="3845560"/>
        </p:xfrm>
        <a:graphic>
          <a:graphicData uri="http://schemas.openxmlformats.org/drawingml/2006/table">
            <a:tbl>
              <a:tblPr firstRow="1" bandRow="1">
                <a:tableStyleId>{5C22544A-7EE6-4342-B048-85BDC9FD1C3A}</a:tableStyleId>
              </a:tblPr>
              <a:tblGrid>
                <a:gridCol w="1397672">
                  <a:extLst>
                    <a:ext uri="{9D8B030D-6E8A-4147-A177-3AD203B41FA5}">
                      <a16:colId xmlns:a16="http://schemas.microsoft.com/office/drawing/2014/main" xmlns="" val="388000793"/>
                    </a:ext>
                  </a:extLst>
                </a:gridCol>
                <a:gridCol w="821898">
                  <a:extLst>
                    <a:ext uri="{9D8B030D-6E8A-4147-A177-3AD203B41FA5}">
                      <a16:colId xmlns:a16="http://schemas.microsoft.com/office/drawing/2014/main" xmlns="" val="999805741"/>
                    </a:ext>
                  </a:extLst>
                </a:gridCol>
                <a:gridCol w="1658096">
                  <a:extLst>
                    <a:ext uri="{9D8B030D-6E8A-4147-A177-3AD203B41FA5}">
                      <a16:colId xmlns:a16="http://schemas.microsoft.com/office/drawing/2014/main" xmlns="" val="159715383"/>
                    </a:ext>
                  </a:extLst>
                </a:gridCol>
                <a:gridCol w="2832274">
                  <a:extLst>
                    <a:ext uri="{9D8B030D-6E8A-4147-A177-3AD203B41FA5}">
                      <a16:colId xmlns:a16="http://schemas.microsoft.com/office/drawing/2014/main" xmlns="" val="1416500392"/>
                    </a:ext>
                  </a:extLst>
                </a:gridCol>
              </a:tblGrid>
              <a:tr h="370840">
                <a:tc>
                  <a:txBody>
                    <a:bodyPr/>
                    <a:lstStyle/>
                    <a:p>
                      <a:r>
                        <a:rPr lang="en-GB" dirty="0" smtClean="0"/>
                        <a:t>Stage</a:t>
                      </a:r>
                      <a:endParaRPr lang="en-GB" dirty="0"/>
                    </a:p>
                  </a:txBody>
                  <a:tcPr/>
                </a:tc>
                <a:tc>
                  <a:txBody>
                    <a:bodyPr/>
                    <a:lstStyle/>
                    <a:p>
                      <a:r>
                        <a:rPr lang="en-GB" dirty="0" smtClean="0"/>
                        <a:t>Age</a:t>
                      </a:r>
                      <a:endParaRPr lang="en-GB" dirty="0"/>
                    </a:p>
                  </a:txBody>
                  <a:tcPr/>
                </a:tc>
                <a:tc>
                  <a:txBody>
                    <a:bodyPr/>
                    <a:lstStyle/>
                    <a:p>
                      <a:r>
                        <a:rPr lang="en-GB" dirty="0" smtClean="0"/>
                        <a:t>Focus of libido</a:t>
                      </a:r>
                      <a:endParaRPr lang="en-GB" dirty="0"/>
                    </a:p>
                  </a:txBody>
                  <a:tcPr/>
                </a:tc>
                <a:tc>
                  <a:txBody>
                    <a:bodyPr/>
                    <a:lstStyle/>
                    <a:p>
                      <a:r>
                        <a:rPr lang="en-GB" dirty="0" smtClean="0"/>
                        <a:t>Major</a:t>
                      </a:r>
                      <a:r>
                        <a:rPr lang="en-GB" baseline="0" dirty="0" smtClean="0"/>
                        <a:t> development/conflict</a:t>
                      </a:r>
                      <a:endParaRPr lang="en-GB" dirty="0"/>
                    </a:p>
                  </a:txBody>
                  <a:tcPr/>
                </a:tc>
                <a:extLst>
                  <a:ext uri="{0D108BD9-81ED-4DB2-BD59-A6C34878D82A}">
                    <a16:rowId xmlns:a16="http://schemas.microsoft.com/office/drawing/2014/main" xmlns="" val="3530729480"/>
                  </a:ext>
                </a:extLst>
              </a:tr>
              <a:tr h="370840">
                <a:tc>
                  <a:txBody>
                    <a:bodyPr/>
                    <a:lstStyle/>
                    <a:p>
                      <a:r>
                        <a:rPr lang="en-GB" b="1" dirty="0" smtClean="0"/>
                        <a:t>Oral</a:t>
                      </a:r>
                      <a:endParaRPr lang="en-GB" b="1" dirty="0"/>
                    </a:p>
                  </a:txBody>
                  <a:tcPr/>
                </a:tc>
                <a:tc>
                  <a:txBody>
                    <a:bodyPr/>
                    <a:lstStyle/>
                    <a:p>
                      <a:r>
                        <a:rPr lang="en-GB" dirty="0" smtClean="0">
                          <a:solidFill>
                            <a:schemeClr val="accent5">
                              <a:lumMod val="50000"/>
                            </a:schemeClr>
                          </a:solidFill>
                        </a:rPr>
                        <a:t>0-1</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Mouth, tongue,</a:t>
                      </a:r>
                      <a:r>
                        <a:rPr lang="en-GB" baseline="0" dirty="0" smtClean="0">
                          <a:solidFill>
                            <a:schemeClr val="accent5">
                              <a:lumMod val="50000"/>
                            </a:schemeClr>
                          </a:solidFill>
                        </a:rPr>
                        <a:t> lips</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Weaning off the breast or bottle</a:t>
                      </a:r>
                      <a:endParaRPr lang="en-GB" dirty="0">
                        <a:solidFill>
                          <a:schemeClr val="accent5">
                            <a:lumMod val="50000"/>
                          </a:schemeClr>
                        </a:solidFill>
                      </a:endParaRPr>
                    </a:p>
                  </a:txBody>
                  <a:tcPr/>
                </a:tc>
                <a:extLst>
                  <a:ext uri="{0D108BD9-81ED-4DB2-BD59-A6C34878D82A}">
                    <a16:rowId xmlns:a16="http://schemas.microsoft.com/office/drawing/2014/main" xmlns="" val="4239270321"/>
                  </a:ext>
                </a:extLst>
              </a:tr>
              <a:tr h="370840">
                <a:tc>
                  <a:txBody>
                    <a:bodyPr/>
                    <a:lstStyle/>
                    <a:p>
                      <a:r>
                        <a:rPr lang="en-GB" b="1" dirty="0" smtClean="0"/>
                        <a:t>Anal</a:t>
                      </a:r>
                      <a:endParaRPr lang="en-GB" b="1" dirty="0"/>
                    </a:p>
                  </a:txBody>
                  <a:tcPr/>
                </a:tc>
                <a:tc>
                  <a:txBody>
                    <a:bodyPr/>
                    <a:lstStyle/>
                    <a:p>
                      <a:r>
                        <a:rPr lang="en-GB" dirty="0" smtClean="0">
                          <a:solidFill>
                            <a:schemeClr val="accent5">
                              <a:lumMod val="50000"/>
                            </a:schemeClr>
                          </a:solidFill>
                        </a:rPr>
                        <a:t>1-3</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Anus</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Potty training</a:t>
                      </a:r>
                      <a:endParaRPr lang="en-GB" dirty="0">
                        <a:solidFill>
                          <a:schemeClr val="accent5">
                            <a:lumMod val="50000"/>
                          </a:schemeClr>
                        </a:solidFill>
                      </a:endParaRPr>
                    </a:p>
                  </a:txBody>
                  <a:tcPr/>
                </a:tc>
                <a:extLst>
                  <a:ext uri="{0D108BD9-81ED-4DB2-BD59-A6C34878D82A}">
                    <a16:rowId xmlns:a16="http://schemas.microsoft.com/office/drawing/2014/main" xmlns="" val="424560596"/>
                  </a:ext>
                </a:extLst>
              </a:tr>
              <a:tr h="370840">
                <a:tc>
                  <a:txBody>
                    <a:bodyPr/>
                    <a:lstStyle/>
                    <a:p>
                      <a:r>
                        <a:rPr lang="en-GB" b="1" dirty="0" smtClean="0"/>
                        <a:t>Phallic</a:t>
                      </a:r>
                      <a:endParaRPr lang="en-GB" b="1" dirty="0"/>
                    </a:p>
                  </a:txBody>
                  <a:tcPr/>
                </a:tc>
                <a:tc>
                  <a:txBody>
                    <a:bodyPr/>
                    <a:lstStyle/>
                    <a:p>
                      <a:r>
                        <a:rPr lang="en-GB" dirty="0" smtClean="0">
                          <a:solidFill>
                            <a:schemeClr val="accent5">
                              <a:lumMod val="50000"/>
                            </a:schemeClr>
                          </a:solidFill>
                        </a:rPr>
                        <a:t>3-6</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Genitals</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Resolution of</a:t>
                      </a:r>
                      <a:r>
                        <a:rPr lang="en-GB" baseline="0" dirty="0" smtClean="0">
                          <a:solidFill>
                            <a:schemeClr val="accent5">
                              <a:lumMod val="50000"/>
                            </a:schemeClr>
                          </a:solidFill>
                        </a:rPr>
                        <a:t> the Oedipus/Electra complex</a:t>
                      </a:r>
                      <a:endParaRPr lang="en-GB" dirty="0">
                        <a:solidFill>
                          <a:schemeClr val="accent5">
                            <a:lumMod val="50000"/>
                          </a:schemeClr>
                        </a:solidFill>
                      </a:endParaRPr>
                    </a:p>
                  </a:txBody>
                  <a:tcPr/>
                </a:tc>
                <a:extLst>
                  <a:ext uri="{0D108BD9-81ED-4DB2-BD59-A6C34878D82A}">
                    <a16:rowId xmlns:a16="http://schemas.microsoft.com/office/drawing/2014/main" xmlns="" val="1679575143"/>
                  </a:ext>
                </a:extLst>
              </a:tr>
              <a:tr h="370840">
                <a:tc>
                  <a:txBody>
                    <a:bodyPr/>
                    <a:lstStyle/>
                    <a:p>
                      <a:r>
                        <a:rPr lang="en-GB" b="1" dirty="0" smtClean="0"/>
                        <a:t>Latency</a:t>
                      </a:r>
                      <a:endParaRPr lang="en-GB" b="1" dirty="0"/>
                    </a:p>
                  </a:txBody>
                  <a:tcPr/>
                </a:tc>
                <a:tc>
                  <a:txBody>
                    <a:bodyPr/>
                    <a:lstStyle/>
                    <a:p>
                      <a:r>
                        <a:rPr lang="en-GB" dirty="0" smtClean="0">
                          <a:solidFill>
                            <a:schemeClr val="accent5">
                              <a:lumMod val="50000"/>
                            </a:schemeClr>
                          </a:solidFill>
                        </a:rPr>
                        <a:t>6-12</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None</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Developing defence</a:t>
                      </a:r>
                      <a:r>
                        <a:rPr lang="en-GB" baseline="0" dirty="0" smtClean="0">
                          <a:solidFill>
                            <a:schemeClr val="accent5">
                              <a:lumMod val="50000"/>
                            </a:schemeClr>
                          </a:solidFill>
                        </a:rPr>
                        <a:t> mechanisms</a:t>
                      </a:r>
                      <a:endParaRPr lang="en-GB" dirty="0">
                        <a:solidFill>
                          <a:schemeClr val="accent5">
                            <a:lumMod val="50000"/>
                          </a:schemeClr>
                        </a:solidFill>
                      </a:endParaRPr>
                    </a:p>
                  </a:txBody>
                  <a:tcPr/>
                </a:tc>
                <a:extLst>
                  <a:ext uri="{0D108BD9-81ED-4DB2-BD59-A6C34878D82A}">
                    <a16:rowId xmlns:a16="http://schemas.microsoft.com/office/drawing/2014/main" xmlns="" val="1689853318"/>
                  </a:ext>
                </a:extLst>
              </a:tr>
              <a:tr h="370840">
                <a:tc>
                  <a:txBody>
                    <a:bodyPr/>
                    <a:lstStyle/>
                    <a:p>
                      <a:r>
                        <a:rPr lang="en-GB" b="1" dirty="0" smtClean="0"/>
                        <a:t>Genital</a:t>
                      </a:r>
                      <a:endParaRPr lang="en-GB" b="1" dirty="0"/>
                    </a:p>
                  </a:txBody>
                  <a:tcPr/>
                </a:tc>
                <a:tc>
                  <a:txBody>
                    <a:bodyPr/>
                    <a:lstStyle/>
                    <a:p>
                      <a:r>
                        <a:rPr lang="en-GB" dirty="0" smtClean="0">
                          <a:solidFill>
                            <a:schemeClr val="accent5">
                              <a:lumMod val="50000"/>
                            </a:schemeClr>
                          </a:solidFill>
                        </a:rPr>
                        <a:t>12+</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Genitals</a:t>
                      </a:r>
                      <a:endParaRPr lang="en-GB" dirty="0">
                        <a:solidFill>
                          <a:schemeClr val="accent5">
                            <a:lumMod val="50000"/>
                          </a:schemeClr>
                        </a:solidFill>
                      </a:endParaRPr>
                    </a:p>
                  </a:txBody>
                  <a:tcPr/>
                </a:tc>
                <a:tc>
                  <a:txBody>
                    <a:bodyPr/>
                    <a:lstStyle/>
                    <a:p>
                      <a:r>
                        <a:rPr lang="en-GB" dirty="0" smtClean="0">
                          <a:solidFill>
                            <a:schemeClr val="accent5">
                              <a:lumMod val="50000"/>
                            </a:schemeClr>
                          </a:solidFill>
                        </a:rPr>
                        <a:t>Sexual maturity, focus on relationships</a:t>
                      </a:r>
                      <a:endParaRPr lang="en-GB" dirty="0">
                        <a:solidFill>
                          <a:schemeClr val="accent5">
                            <a:lumMod val="50000"/>
                          </a:schemeClr>
                        </a:solidFill>
                      </a:endParaRPr>
                    </a:p>
                  </a:txBody>
                  <a:tcPr/>
                </a:tc>
                <a:extLst>
                  <a:ext uri="{0D108BD9-81ED-4DB2-BD59-A6C34878D82A}">
                    <a16:rowId xmlns:a16="http://schemas.microsoft.com/office/drawing/2014/main" xmlns="" val="1488245274"/>
                  </a:ext>
                </a:extLst>
              </a:tr>
            </a:tbl>
          </a:graphicData>
        </a:graphic>
      </p:graphicFrame>
    </p:spTree>
    <p:extLst>
      <p:ext uri="{BB962C8B-B14F-4D97-AF65-F5344CB8AC3E}">
        <p14:creationId xmlns:p14="http://schemas.microsoft.com/office/powerpoint/2010/main" val="56289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722</TotalTime>
  <Words>2752</Words>
  <Application>Microsoft Office PowerPoint</Application>
  <PresentationFormat>Widescreen</PresentationFormat>
  <Paragraphs>252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Times New Roman</vt:lpstr>
      <vt:lpstr>Wingdings 3</vt:lpstr>
      <vt:lpstr>Ion</vt:lpstr>
      <vt:lpstr>The Psychodynamic Approach</vt:lpstr>
      <vt:lpstr>Starter Questions</vt:lpstr>
      <vt:lpstr>Starter Questions:  Answers</vt:lpstr>
      <vt:lpstr>Defence Mechanisms:  Repression, Denial, Displacement</vt:lpstr>
      <vt:lpstr>PowerPoint Presentation</vt:lpstr>
      <vt:lpstr>Defence Mechanisms Exam Practice:  Mark Scheme</vt:lpstr>
      <vt:lpstr>The structure of personality:  Tripartite theory</vt:lpstr>
      <vt:lpstr>The Psychosexual Stages of Development</vt:lpstr>
      <vt:lpstr>The Psychosexual Stages of Development:  Answers</vt:lpstr>
      <vt:lpstr>The Psychosexual Stages of Development:  Case Studies</vt:lpstr>
      <vt:lpstr>Case studies:  Answers</vt:lpstr>
      <vt:lpstr>Case studies:  Answers</vt:lpstr>
      <vt:lpstr>Case studies:  Answers</vt:lpstr>
      <vt:lpstr>Case studies:  Answers</vt:lpstr>
      <vt:lpstr>Case studies:  Answers</vt:lpstr>
      <vt:lpstr>Case studies:  Answers</vt:lpstr>
      <vt:lpstr>Case studies:  Answers</vt:lpstr>
      <vt:lpstr>Case studies:  Answers</vt:lpstr>
      <vt:lpstr>Case studies:  Answers</vt:lpstr>
      <vt:lpstr>Case studies:  Answers</vt:lpstr>
      <vt:lpstr>Case studies:  Answers</vt:lpstr>
      <vt:lpstr>The Psychosexual Stage of Development:  Exam Practice</vt:lpstr>
      <vt:lpstr>The Psychosexual Stage of Development:  Mark Scheme</vt:lpstr>
      <vt:lpstr>Supporting Evidence:  The Case of Little Hans</vt:lpstr>
      <vt:lpstr>The Case of Little Hans:  Limitations of the research</vt:lpstr>
      <vt:lpstr>The Case of Little Hans:  Limitations of the research</vt:lpstr>
      <vt:lpstr>The Case of Little Hans:  Limitations of the research</vt:lpstr>
      <vt:lpstr>The Psychodynamic Approach:  Evaluation</vt:lpstr>
      <vt:lpstr>The Psychodynamic Approach:  Evaluation</vt:lpstr>
      <vt:lpstr>The Psychodynamic Approach:  Evaluation</vt:lpstr>
      <vt:lpstr>The Psychodynamic Approach:  Evaluation</vt:lpstr>
      <vt:lpstr>Essay Practice:  Snap Plan</vt:lpstr>
      <vt:lpstr>Snap Plan:  Guidance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Psychodynamic Approach</dc:title>
  <dc:creator>Stacey Marks</dc:creator>
  <cp:lastModifiedBy>Stacey</cp:lastModifiedBy>
  <cp:revision>121</cp:revision>
  <dcterms:created xsi:type="dcterms:W3CDTF">2019-06-21T11:41:02Z</dcterms:created>
  <dcterms:modified xsi:type="dcterms:W3CDTF">2020-09-25T14:27:06Z</dcterms:modified>
</cp:coreProperties>
</file>