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7C80"/>
    <a:srgbClr val="FF9900"/>
    <a:srgbClr val="CC0099"/>
    <a:srgbClr val="FF66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7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E38A0B-DEB8-4B0F-9186-B9465918F0C5}"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150859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E38A0B-DEB8-4B0F-9186-B9465918F0C5}"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182002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E38A0B-DEB8-4B0F-9186-B9465918F0C5}"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120430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E38A0B-DEB8-4B0F-9186-B9465918F0C5}"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420078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E38A0B-DEB8-4B0F-9186-B9465918F0C5}"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398974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E38A0B-DEB8-4B0F-9186-B9465918F0C5}"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97706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E38A0B-DEB8-4B0F-9186-B9465918F0C5}" type="datetimeFigureOut">
              <a:rPr lang="en-GB" smtClean="0"/>
              <a:t>01/10/2019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24559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E38A0B-DEB8-4B0F-9186-B9465918F0C5}"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37344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38A0B-DEB8-4B0F-9186-B9465918F0C5}"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38433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E38A0B-DEB8-4B0F-9186-B9465918F0C5}"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54397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E38A0B-DEB8-4B0F-9186-B9465918F0C5}"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A738C2-7F0B-4B77-8D85-DA38024D79B4}" type="slidenum">
              <a:rPr lang="en-GB" smtClean="0"/>
              <a:t>‹#›</a:t>
            </a:fld>
            <a:endParaRPr lang="en-GB"/>
          </a:p>
        </p:txBody>
      </p:sp>
    </p:spTree>
    <p:extLst>
      <p:ext uri="{BB962C8B-B14F-4D97-AF65-F5344CB8AC3E}">
        <p14:creationId xmlns:p14="http://schemas.microsoft.com/office/powerpoint/2010/main" val="43659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38A0B-DEB8-4B0F-9186-B9465918F0C5}" type="datetimeFigureOut">
              <a:rPr lang="en-GB" smtClean="0"/>
              <a:t>01/10/2019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738C2-7F0B-4B77-8D85-DA38024D79B4}" type="slidenum">
              <a:rPr lang="en-GB" smtClean="0"/>
              <a:t>‹#›</a:t>
            </a:fld>
            <a:endParaRPr lang="en-GB"/>
          </a:p>
        </p:txBody>
      </p:sp>
    </p:spTree>
    <p:extLst>
      <p:ext uri="{BB962C8B-B14F-4D97-AF65-F5344CB8AC3E}">
        <p14:creationId xmlns:p14="http://schemas.microsoft.com/office/powerpoint/2010/main" val="3659501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The Sign Test</a:t>
            </a:r>
            <a:endParaRPr lang="en-GB" dirty="0"/>
          </a:p>
        </p:txBody>
      </p:sp>
      <p:sp>
        <p:nvSpPr>
          <p:cNvPr id="3" name="Subtitle 2"/>
          <p:cNvSpPr>
            <a:spLocks noGrp="1"/>
          </p:cNvSpPr>
          <p:nvPr>
            <p:ph type="subTitle" idx="1"/>
          </p:nvPr>
        </p:nvSpPr>
        <p:spPr/>
        <p:style>
          <a:lnRef idx="2">
            <a:schemeClr val="accent1"/>
          </a:lnRef>
          <a:fillRef idx="1">
            <a:schemeClr val="lt1"/>
          </a:fillRef>
          <a:effectRef idx="0">
            <a:schemeClr val="accent1"/>
          </a:effectRef>
          <a:fontRef idx="minor">
            <a:schemeClr val="dk1"/>
          </a:fontRef>
        </p:style>
        <p:txBody>
          <a:bodyPr/>
          <a:lstStyle/>
          <a:p>
            <a:r>
              <a:rPr lang="en-GB" dirty="0" smtClean="0">
                <a:solidFill>
                  <a:srgbClr val="0070C0"/>
                </a:solidFill>
              </a:rPr>
              <a:t>&amp; Levels of Measurement</a:t>
            </a:r>
            <a:endParaRPr lang="en-GB" dirty="0">
              <a:solidFill>
                <a:srgbClr val="0070C0"/>
              </a:solidFill>
            </a:endParaRPr>
          </a:p>
        </p:txBody>
      </p:sp>
    </p:spTree>
    <p:extLst>
      <p:ext uri="{BB962C8B-B14F-4D97-AF65-F5344CB8AC3E}">
        <p14:creationId xmlns:p14="http://schemas.microsoft.com/office/powerpoint/2010/main" val="2363851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en-GB" dirty="0" smtClean="0"/>
              <a:t>Exam Question Starter</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i="1" dirty="0" smtClean="0">
                <a:solidFill>
                  <a:schemeClr val="accent6">
                    <a:lumMod val="50000"/>
                  </a:schemeClr>
                </a:solidFill>
              </a:rPr>
              <a:t>Complete the questions individually</a:t>
            </a:r>
          </a:p>
          <a:p>
            <a:pPr marL="0" indent="0">
              <a:buNone/>
            </a:pPr>
            <a:endParaRPr lang="en-GB" b="1" i="1" dirty="0">
              <a:solidFill>
                <a:schemeClr val="accent6">
                  <a:lumMod val="50000"/>
                </a:schemeClr>
              </a:solidFill>
            </a:endParaRPr>
          </a:p>
          <a:p>
            <a:pPr marL="0" indent="0">
              <a:buNone/>
            </a:pPr>
            <a:r>
              <a:rPr lang="en-GB" b="1" dirty="0" smtClean="0">
                <a:solidFill>
                  <a:schemeClr val="accent6">
                    <a:lumMod val="50000"/>
                  </a:schemeClr>
                </a:solidFill>
              </a:rPr>
              <a:t>Answers</a:t>
            </a:r>
          </a:p>
          <a:p>
            <a:pPr marL="0" indent="0">
              <a:buNone/>
            </a:pPr>
            <a:endParaRPr lang="en-GB" b="1" dirty="0">
              <a:solidFill>
                <a:schemeClr val="accent6">
                  <a:lumMod val="50000"/>
                </a:schemeClr>
              </a:solidFill>
            </a:endParaRPr>
          </a:p>
          <a:p>
            <a:pPr marL="514350" indent="-514350">
              <a:buAutoNum type="arabicPeriod"/>
            </a:pPr>
            <a:r>
              <a:rPr lang="en-GB" dirty="0" smtClean="0"/>
              <a:t>False positive-too lenient and incorrectly accepted the alternative hypothesis</a:t>
            </a:r>
          </a:p>
          <a:p>
            <a:pPr marL="514350" indent="-514350">
              <a:buAutoNum type="arabicPeriod"/>
            </a:pPr>
            <a:r>
              <a:rPr lang="en-GB" dirty="0" smtClean="0"/>
              <a:t>False negative-too stringent and incorrectly accepted the null hypothesis</a:t>
            </a:r>
          </a:p>
          <a:p>
            <a:pPr marL="514350" indent="-514350">
              <a:buAutoNum type="arabicPeriod"/>
            </a:pPr>
            <a:r>
              <a:rPr lang="en-GB" dirty="0" smtClean="0"/>
              <a:t>1 in 10 	1 in 100	1 in 20</a:t>
            </a:r>
          </a:p>
          <a:p>
            <a:pPr marL="514350" indent="-514350">
              <a:buAutoNum type="arabicPeriod"/>
            </a:pPr>
            <a:r>
              <a:rPr lang="en-GB" dirty="0" smtClean="0"/>
              <a:t>1 in 20 or 5% (1 mark) as a 0.05 level of significance means that for every twenty studies that achieve this result, we can expect one of them to have occurred by chance</a:t>
            </a:r>
          </a:p>
          <a:p>
            <a:pPr marL="0" indent="0">
              <a:buNone/>
            </a:pPr>
            <a:endParaRPr lang="en-GB" b="1" dirty="0">
              <a:solidFill>
                <a:schemeClr val="accent6">
                  <a:lumMod val="50000"/>
                </a:schemeClr>
              </a:solidFill>
            </a:endParaRPr>
          </a:p>
        </p:txBody>
      </p:sp>
    </p:spTree>
    <p:extLst>
      <p:ext uri="{BB962C8B-B14F-4D97-AF65-F5344CB8AC3E}">
        <p14:creationId xmlns:p14="http://schemas.microsoft.com/office/powerpoint/2010/main" val="33974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style>
          <a:lnRef idx="0">
            <a:schemeClr val="accent4"/>
          </a:lnRef>
          <a:fillRef idx="3">
            <a:schemeClr val="accent4"/>
          </a:fillRef>
          <a:effectRef idx="3">
            <a:schemeClr val="accent4"/>
          </a:effectRef>
          <a:fontRef idx="minor">
            <a:schemeClr val="lt1"/>
          </a:fontRef>
        </p:style>
        <p:txBody>
          <a:bodyPr/>
          <a:lstStyle/>
          <a:p>
            <a:r>
              <a:rPr lang="en-GB" dirty="0" smtClean="0"/>
              <a:t>Starter Questions:  </a:t>
            </a:r>
            <a:r>
              <a:rPr lang="en-GB" dirty="0" smtClean="0">
                <a:solidFill>
                  <a:schemeClr val="accent4">
                    <a:lumMod val="40000"/>
                    <a:lumOff val="60000"/>
                  </a:schemeClr>
                </a:solidFill>
              </a:rPr>
              <a:t>The Sign Test</a:t>
            </a:r>
            <a:endParaRPr lang="en-GB" dirty="0">
              <a:solidFill>
                <a:schemeClr val="accent4">
                  <a:lumMod val="40000"/>
                  <a:lumOff val="60000"/>
                </a:schemeClr>
              </a:solidFill>
            </a:endParaRPr>
          </a:p>
        </p:txBody>
      </p:sp>
      <p:sp>
        <p:nvSpPr>
          <p:cNvPr id="3" name="Content Placeholder 2"/>
          <p:cNvSpPr>
            <a:spLocks noGrp="1"/>
          </p:cNvSpPr>
          <p:nvPr>
            <p:ph idx="1"/>
          </p:nvPr>
        </p:nvSpPr>
        <p:spPr>
          <a:xfrm>
            <a:off x="838200" y="1825625"/>
            <a:ext cx="5884817" cy="3460477"/>
          </a:xfrm>
        </p:spPr>
        <p:txBody>
          <a:bodyPr>
            <a:normAutofit fontScale="70000" lnSpcReduction="20000"/>
          </a:bodyPr>
          <a:lstStyle/>
          <a:p>
            <a:pPr marL="0" indent="0">
              <a:buNone/>
            </a:pPr>
            <a:r>
              <a:rPr lang="en-GB" b="1" i="1" dirty="0" smtClean="0">
                <a:solidFill>
                  <a:schemeClr val="accent5">
                    <a:lumMod val="75000"/>
                  </a:schemeClr>
                </a:solidFill>
              </a:rPr>
              <a:t>Answer the questions, in pairs, on MWBs:</a:t>
            </a:r>
          </a:p>
          <a:p>
            <a:pPr marL="0" indent="0">
              <a:buNone/>
            </a:pPr>
            <a:endParaRPr lang="en-GB" b="1" i="1" dirty="0">
              <a:solidFill>
                <a:schemeClr val="accent5">
                  <a:lumMod val="75000"/>
                </a:schemeClr>
              </a:solidFill>
            </a:endParaRPr>
          </a:p>
          <a:p>
            <a:pPr marL="514350" indent="-514350">
              <a:buAutoNum type="arabicParenR"/>
            </a:pPr>
            <a:r>
              <a:rPr lang="en-GB" dirty="0" smtClean="0"/>
              <a:t>The sign test is used with what type of data?</a:t>
            </a:r>
          </a:p>
          <a:p>
            <a:pPr marL="514350" indent="-514350">
              <a:buAutoNum type="arabicParenR"/>
            </a:pPr>
            <a:r>
              <a:rPr lang="en-GB" dirty="0" smtClean="0"/>
              <a:t>How do you work out the value of S?</a:t>
            </a:r>
          </a:p>
          <a:p>
            <a:pPr marL="514350" indent="-514350">
              <a:buAutoNum type="arabicParenR"/>
            </a:pPr>
            <a:r>
              <a:rPr lang="en-GB" dirty="0" smtClean="0"/>
              <a:t>How do you work out the value of N? </a:t>
            </a:r>
          </a:p>
          <a:p>
            <a:pPr marL="0" indent="0">
              <a:buNone/>
            </a:pPr>
            <a:endParaRPr lang="en-GB" dirty="0" smtClean="0"/>
          </a:p>
          <a:p>
            <a:pPr marL="0" indent="0">
              <a:buNone/>
            </a:pPr>
            <a:r>
              <a:rPr lang="en-GB" b="1" i="1" dirty="0" smtClean="0"/>
              <a:t>What </a:t>
            </a:r>
            <a:r>
              <a:rPr lang="en-GB" b="1" i="1" dirty="0"/>
              <a:t>is the value of S and the value of N for the following data sets</a:t>
            </a:r>
            <a:r>
              <a:rPr lang="en-GB" b="1" i="1" dirty="0" smtClean="0"/>
              <a:t>?</a:t>
            </a:r>
          </a:p>
          <a:p>
            <a:pPr marL="0" indent="0">
              <a:buNone/>
            </a:pPr>
            <a:endParaRPr lang="en-GB" dirty="0"/>
          </a:p>
          <a:p>
            <a:pPr marL="0" indent="0">
              <a:buNone/>
            </a:pPr>
            <a:r>
              <a:rPr lang="en-GB" dirty="0" smtClean="0"/>
              <a:t/>
            </a:r>
            <a:br>
              <a:rPr lang="en-GB" dirty="0" smtClean="0"/>
            </a:br>
            <a:endParaRPr lang="en-GB" dirty="0">
              <a:solidFill>
                <a:schemeClr val="accent5">
                  <a:lumMod val="75000"/>
                </a:schemeClr>
              </a:solidFill>
            </a:endParaRPr>
          </a:p>
        </p:txBody>
      </p:sp>
      <p:graphicFrame>
        <p:nvGraphicFramePr>
          <p:cNvPr id="4" name="Content Placeholder 3"/>
          <p:cNvGraphicFramePr>
            <a:graphicFrameLocks/>
          </p:cNvGraphicFramePr>
          <p:nvPr>
            <p:extLst>
              <p:ext uri="{D42A27DB-BD31-4B8C-83A1-F6EECF244321}">
                <p14:modId xmlns:p14="http://schemas.microsoft.com/office/powerpoint/2010/main" val="2191743038"/>
              </p:ext>
            </p:extLst>
          </p:nvPr>
        </p:nvGraphicFramePr>
        <p:xfrm>
          <a:off x="1209050" y="4415245"/>
          <a:ext cx="5143115" cy="2377440"/>
        </p:xfrm>
        <a:graphic>
          <a:graphicData uri="http://schemas.openxmlformats.org/drawingml/2006/table">
            <a:tbl>
              <a:tblPr firstRow="1" bandRow="1">
                <a:tableStyleId>{5C22544A-7EE6-4342-B048-85BDC9FD1C3A}</a:tableStyleId>
              </a:tblPr>
              <a:tblGrid>
                <a:gridCol w="1942954">
                  <a:extLst>
                    <a:ext uri="{9D8B030D-6E8A-4147-A177-3AD203B41FA5}">
                      <a16:colId xmlns:a16="http://schemas.microsoft.com/office/drawing/2014/main" val="20000"/>
                    </a:ext>
                  </a:extLst>
                </a:gridCol>
                <a:gridCol w="1554365">
                  <a:extLst>
                    <a:ext uri="{9D8B030D-6E8A-4147-A177-3AD203B41FA5}">
                      <a16:colId xmlns:a16="http://schemas.microsoft.com/office/drawing/2014/main" val="20001"/>
                    </a:ext>
                  </a:extLst>
                </a:gridCol>
                <a:gridCol w="1645796">
                  <a:extLst>
                    <a:ext uri="{9D8B030D-6E8A-4147-A177-3AD203B41FA5}">
                      <a16:colId xmlns:a16="http://schemas.microsoft.com/office/drawing/2014/main" val="20002"/>
                    </a:ext>
                  </a:extLst>
                </a:gridCol>
              </a:tblGrid>
              <a:tr h="896983">
                <a:tc>
                  <a:txBody>
                    <a:bodyPr/>
                    <a:lstStyle/>
                    <a:p>
                      <a:r>
                        <a:rPr lang="en-GB" dirty="0" smtClean="0"/>
                        <a:t>Participants</a:t>
                      </a:r>
                      <a:r>
                        <a:rPr lang="en-GB" baseline="0" dirty="0" smtClean="0"/>
                        <a:t> </a:t>
                      </a:r>
                      <a:endParaRPr lang="en-GB" dirty="0"/>
                    </a:p>
                  </a:txBody>
                  <a:tcPr/>
                </a:tc>
                <a:tc>
                  <a:txBody>
                    <a:bodyPr/>
                    <a:lstStyle/>
                    <a:p>
                      <a:r>
                        <a:rPr lang="en-GB" dirty="0" smtClean="0"/>
                        <a:t>IQ Score</a:t>
                      </a:r>
                      <a:r>
                        <a:rPr lang="en-GB" baseline="0" dirty="0" smtClean="0"/>
                        <a:t> before eating fish</a:t>
                      </a:r>
                      <a:endParaRPr lang="en-GB" dirty="0"/>
                    </a:p>
                  </a:txBody>
                  <a:tcPr/>
                </a:tc>
                <a:tc>
                  <a:txBody>
                    <a:bodyPr/>
                    <a:lstStyle/>
                    <a:p>
                      <a:r>
                        <a:rPr lang="en-GB" dirty="0" smtClean="0"/>
                        <a:t>IQ Score after eating fish</a:t>
                      </a:r>
                      <a:endParaRPr lang="en-GB" dirty="0"/>
                    </a:p>
                  </a:txBody>
                  <a:tcPr/>
                </a:tc>
                <a:extLst>
                  <a:ext uri="{0D108BD9-81ED-4DB2-BD59-A6C34878D82A}">
                    <a16:rowId xmlns:a16="http://schemas.microsoft.com/office/drawing/2014/main" val="10000"/>
                  </a:ext>
                </a:extLst>
              </a:tr>
              <a:tr h="326906">
                <a:tc>
                  <a:txBody>
                    <a:bodyPr/>
                    <a:lstStyle/>
                    <a:p>
                      <a:r>
                        <a:rPr lang="en-GB" dirty="0" smtClean="0"/>
                        <a:t>1</a:t>
                      </a:r>
                      <a:endParaRPr lang="en-GB" dirty="0"/>
                    </a:p>
                  </a:txBody>
                  <a:tcPr/>
                </a:tc>
                <a:tc>
                  <a:txBody>
                    <a:bodyPr/>
                    <a:lstStyle/>
                    <a:p>
                      <a:r>
                        <a:rPr lang="en-GB" dirty="0" smtClean="0"/>
                        <a:t>20</a:t>
                      </a:r>
                      <a:endParaRPr lang="en-GB" dirty="0"/>
                    </a:p>
                  </a:txBody>
                  <a:tcPr/>
                </a:tc>
                <a:tc>
                  <a:txBody>
                    <a:bodyPr/>
                    <a:lstStyle/>
                    <a:p>
                      <a:r>
                        <a:rPr lang="en-GB" dirty="0" smtClean="0"/>
                        <a:t>20</a:t>
                      </a:r>
                      <a:endParaRPr lang="en-GB" dirty="0"/>
                    </a:p>
                  </a:txBody>
                  <a:tcPr/>
                </a:tc>
                <a:extLst>
                  <a:ext uri="{0D108BD9-81ED-4DB2-BD59-A6C34878D82A}">
                    <a16:rowId xmlns:a16="http://schemas.microsoft.com/office/drawing/2014/main" val="10001"/>
                  </a:ext>
                </a:extLst>
              </a:tr>
              <a:tr h="326906">
                <a:tc>
                  <a:txBody>
                    <a:bodyPr/>
                    <a:lstStyle/>
                    <a:p>
                      <a:r>
                        <a:rPr lang="en-GB" dirty="0" smtClean="0"/>
                        <a:t>2</a:t>
                      </a:r>
                      <a:endParaRPr lang="en-GB" dirty="0"/>
                    </a:p>
                  </a:txBody>
                  <a:tcPr/>
                </a:tc>
                <a:tc>
                  <a:txBody>
                    <a:bodyPr/>
                    <a:lstStyle/>
                    <a:p>
                      <a:r>
                        <a:rPr lang="en-GB" dirty="0" smtClean="0"/>
                        <a:t>21</a:t>
                      </a:r>
                      <a:endParaRPr lang="en-GB" dirty="0"/>
                    </a:p>
                  </a:txBody>
                  <a:tcPr/>
                </a:tc>
                <a:tc>
                  <a:txBody>
                    <a:bodyPr/>
                    <a:lstStyle/>
                    <a:p>
                      <a:r>
                        <a:rPr lang="en-GB" dirty="0" smtClean="0"/>
                        <a:t>11</a:t>
                      </a:r>
                      <a:endParaRPr lang="en-GB" dirty="0"/>
                    </a:p>
                  </a:txBody>
                  <a:tcPr/>
                </a:tc>
                <a:extLst>
                  <a:ext uri="{0D108BD9-81ED-4DB2-BD59-A6C34878D82A}">
                    <a16:rowId xmlns:a16="http://schemas.microsoft.com/office/drawing/2014/main" val="10002"/>
                  </a:ext>
                </a:extLst>
              </a:tr>
              <a:tr h="326906">
                <a:tc>
                  <a:txBody>
                    <a:bodyPr/>
                    <a:lstStyle/>
                    <a:p>
                      <a:r>
                        <a:rPr lang="en-GB" dirty="0" smtClean="0"/>
                        <a:t>3</a:t>
                      </a:r>
                      <a:endParaRPr lang="en-GB" dirty="0"/>
                    </a:p>
                  </a:txBody>
                  <a:tcPr/>
                </a:tc>
                <a:tc>
                  <a:txBody>
                    <a:bodyPr/>
                    <a:lstStyle/>
                    <a:p>
                      <a:r>
                        <a:rPr lang="en-GB" dirty="0" smtClean="0"/>
                        <a:t>33</a:t>
                      </a:r>
                      <a:endParaRPr lang="en-GB" dirty="0"/>
                    </a:p>
                  </a:txBody>
                  <a:tcPr/>
                </a:tc>
                <a:tc>
                  <a:txBody>
                    <a:bodyPr/>
                    <a:lstStyle/>
                    <a:p>
                      <a:r>
                        <a:rPr lang="en-GB" dirty="0" smtClean="0"/>
                        <a:t>1</a:t>
                      </a:r>
                      <a:endParaRPr lang="en-GB" dirty="0"/>
                    </a:p>
                  </a:txBody>
                  <a:tcPr/>
                </a:tc>
                <a:extLst>
                  <a:ext uri="{0D108BD9-81ED-4DB2-BD59-A6C34878D82A}">
                    <a16:rowId xmlns:a16="http://schemas.microsoft.com/office/drawing/2014/main" val="10003"/>
                  </a:ext>
                </a:extLst>
              </a:tr>
              <a:tr h="326906">
                <a:tc>
                  <a:txBody>
                    <a:bodyPr/>
                    <a:lstStyle/>
                    <a:p>
                      <a:r>
                        <a:rPr lang="en-GB" dirty="0" smtClean="0"/>
                        <a:t>4</a:t>
                      </a:r>
                      <a:endParaRPr lang="en-GB" dirty="0"/>
                    </a:p>
                  </a:txBody>
                  <a:tcPr/>
                </a:tc>
                <a:tc>
                  <a:txBody>
                    <a:bodyPr/>
                    <a:lstStyle/>
                    <a:p>
                      <a:r>
                        <a:rPr lang="en-GB" dirty="0" smtClean="0"/>
                        <a:t>11</a:t>
                      </a:r>
                      <a:endParaRPr lang="en-GB" dirty="0"/>
                    </a:p>
                  </a:txBody>
                  <a:tcPr/>
                </a:tc>
                <a:tc>
                  <a:txBody>
                    <a:bodyPr/>
                    <a:lstStyle/>
                    <a:p>
                      <a:r>
                        <a:rPr lang="en-GB" dirty="0" smtClean="0"/>
                        <a:t>12</a:t>
                      </a:r>
                      <a:endParaRPr lang="en-GB" dirty="0"/>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64752368"/>
              </p:ext>
            </p:extLst>
          </p:nvPr>
        </p:nvGraphicFramePr>
        <p:xfrm>
          <a:off x="6786136" y="1902822"/>
          <a:ext cx="4655842" cy="3383280"/>
        </p:xfrm>
        <a:graphic>
          <a:graphicData uri="http://schemas.openxmlformats.org/drawingml/2006/table">
            <a:tbl>
              <a:tblPr firstRow="1" bandRow="1">
                <a:tableStyleId>{5C22544A-7EE6-4342-B048-85BDC9FD1C3A}</a:tableStyleId>
              </a:tblPr>
              <a:tblGrid>
                <a:gridCol w="1670982">
                  <a:extLst>
                    <a:ext uri="{9D8B030D-6E8A-4147-A177-3AD203B41FA5}">
                      <a16:colId xmlns:a16="http://schemas.microsoft.com/office/drawing/2014/main" val="20000"/>
                    </a:ext>
                  </a:extLst>
                </a:gridCol>
                <a:gridCol w="1670982">
                  <a:extLst>
                    <a:ext uri="{9D8B030D-6E8A-4147-A177-3AD203B41FA5}">
                      <a16:colId xmlns:a16="http://schemas.microsoft.com/office/drawing/2014/main" val="20001"/>
                    </a:ext>
                  </a:extLst>
                </a:gridCol>
                <a:gridCol w="1313878">
                  <a:extLst>
                    <a:ext uri="{9D8B030D-6E8A-4147-A177-3AD203B41FA5}">
                      <a16:colId xmlns:a16="http://schemas.microsoft.com/office/drawing/2014/main" val="20002"/>
                    </a:ext>
                  </a:extLst>
                </a:gridCol>
              </a:tblGrid>
              <a:tr h="1166948">
                <a:tc>
                  <a:txBody>
                    <a:bodyPr/>
                    <a:lstStyle/>
                    <a:p>
                      <a:r>
                        <a:rPr lang="en-GB" dirty="0" smtClean="0"/>
                        <a:t>participants</a:t>
                      </a:r>
                      <a:endParaRPr lang="en-GB" dirty="0"/>
                    </a:p>
                  </a:txBody>
                  <a:tcPr/>
                </a:tc>
                <a:tc>
                  <a:txBody>
                    <a:bodyPr/>
                    <a:lstStyle/>
                    <a:p>
                      <a:r>
                        <a:rPr lang="en-GB" dirty="0" smtClean="0"/>
                        <a:t>Happiness</a:t>
                      </a:r>
                      <a:r>
                        <a:rPr lang="en-GB" baseline="0" dirty="0" smtClean="0"/>
                        <a:t> rating before studying psychology</a:t>
                      </a:r>
                      <a:endParaRPr lang="en-GB" dirty="0"/>
                    </a:p>
                  </a:txBody>
                  <a:tcPr/>
                </a:tc>
                <a:tc>
                  <a:txBody>
                    <a:bodyPr/>
                    <a:lstStyle/>
                    <a:p>
                      <a:r>
                        <a:rPr lang="en-GB" dirty="0" smtClean="0"/>
                        <a:t>Happiness rating after studying psychology</a:t>
                      </a:r>
                      <a:endParaRPr lang="en-GB" dirty="0"/>
                    </a:p>
                  </a:txBody>
                  <a:tcPr/>
                </a:tc>
                <a:extLst>
                  <a:ext uri="{0D108BD9-81ED-4DB2-BD59-A6C34878D82A}">
                    <a16:rowId xmlns:a16="http://schemas.microsoft.com/office/drawing/2014/main" val="10000"/>
                  </a:ext>
                </a:extLst>
              </a:tr>
              <a:tr h="343867">
                <a:tc>
                  <a:txBody>
                    <a:bodyPr/>
                    <a:lstStyle/>
                    <a:p>
                      <a:r>
                        <a:rPr lang="en-GB" dirty="0" smtClean="0"/>
                        <a:t>1</a:t>
                      </a:r>
                      <a:endParaRPr lang="en-GB" dirty="0"/>
                    </a:p>
                  </a:txBody>
                  <a:tcPr/>
                </a:tc>
                <a:tc>
                  <a:txBody>
                    <a:bodyPr/>
                    <a:lstStyle/>
                    <a:p>
                      <a:r>
                        <a:rPr lang="en-GB" dirty="0" smtClean="0"/>
                        <a:t>1</a:t>
                      </a:r>
                      <a:endParaRPr lang="en-GB" dirty="0"/>
                    </a:p>
                  </a:txBody>
                  <a:tcPr/>
                </a:tc>
                <a:tc>
                  <a:txBody>
                    <a:bodyPr/>
                    <a:lstStyle/>
                    <a:p>
                      <a:r>
                        <a:rPr lang="en-GB" dirty="0" smtClean="0"/>
                        <a:t>10</a:t>
                      </a:r>
                      <a:endParaRPr lang="en-GB" dirty="0"/>
                    </a:p>
                  </a:txBody>
                  <a:tcPr/>
                </a:tc>
                <a:extLst>
                  <a:ext uri="{0D108BD9-81ED-4DB2-BD59-A6C34878D82A}">
                    <a16:rowId xmlns:a16="http://schemas.microsoft.com/office/drawing/2014/main" val="10001"/>
                  </a:ext>
                </a:extLst>
              </a:tr>
              <a:tr h="343867">
                <a:tc>
                  <a:txBody>
                    <a:bodyPr/>
                    <a:lstStyle/>
                    <a:p>
                      <a:r>
                        <a:rPr lang="en-GB" dirty="0" smtClean="0"/>
                        <a:t>2</a:t>
                      </a:r>
                      <a:endParaRPr lang="en-GB" dirty="0"/>
                    </a:p>
                  </a:txBody>
                  <a:tcPr/>
                </a:tc>
                <a:tc>
                  <a:txBody>
                    <a:bodyPr/>
                    <a:lstStyle/>
                    <a:p>
                      <a:r>
                        <a:rPr lang="en-GB" dirty="0" smtClean="0"/>
                        <a:t>2</a:t>
                      </a:r>
                      <a:endParaRPr lang="en-GB" dirty="0"/>
                    </a:p>
                  </a:txBody>
                  <a:tcPr/>
                </a:tc>
                <a:tc>
                  <a:txBody>
                    <a:bodyPr/>
                    <a:lstStyle/>
                    <a:p>
                      <a:r>
                        <a:rPr lang="en-GB" dirty="0" smtClean="0"/>
                        <a:t>8</a:t>
                      </a:r>
                      <a:endParaRPr lang="en-GB" dirty="0"/>
                    </a:p>
                  </a:txBody>
                  <a:tcPr/>
                </a:tc>
                <a:extLst>
                  <a:ext uri="{0D108BD9-81ED-4DB2-BD59-A6C34878D82A}">
                    <a16:rowId xmlns:a16="http://schemas.microsoft.com/office/drawing/2014/main" val="10002"/>
                  </a:ext>
                </a:extLst>
              </a:tr>
              <a:tr h="343867">
                <a:tc>
                  <a:txBody>
                    <a:bodyPr/>
                    <a:lstStyle/>
                    <a:p>
                      <a:r>
                        <a:rPr lang="en-GB" dirty="0" smtClean="0"/>
                        <a:t>3</a:t>
                      </a:r>
                      <a:endParaRPr lang="en-GB" dirty="0"/>
                    </a:p>
                  </a:txBody>
                  <a:tcPr/>
                </a:tc>
                <a:tc>
                  <a:txBody>
                    <a:bodyPr/>
                    <a:lstStyle/>
                    <a:p>
                      <a:r>
                        <a:rPr lang="en-GB" dirty="0" smtClean="0"/>
                        <a:t>10</a:t>
                      </a:r>
                      <a:endParaRPr lang="en-GB" dirty="0"/>
                    </a:p>
                  </a:txBody>
                  <a:tcPr/>
                </a:tc>
                <a:tc>
                  <a:txBody>
                    <a:bodyPr/>
                    <a:lstStyle/>
                    <a:p>
                      <a:r>
                        <a:rPr lang="en-GB" dirty="0" smtClean="0"/>
                        <a:t>1</a:t>
                      </a:r>
                      <a:endParaRPr lang="en-GB" dirty="0"/>
                    </a:p>
                  </a:txBody>
                  <a:tcPr/>
                </a:tc>
                <a:extLst>
                  <a:ext uri="{0D108BD9-81ED-4DB2-BD59-A6C34878D82A}">
                    <a16:rowId xmlns:a16="http://schemas.microsoft.com/office/drawing/2014/main" val="10003"/>
                  </a:ext>
                </a:extLst>
              </a:tr>
              <a:tr h="343867">
                <a:tc>
                  <a:txBody>
                    <a:bodyPr/>
                    <a:lstStyle/>
                    <a:p>
                      <a:r>
                        <a:rPr lang="en-GB" dirty="0" smtClean="0"/>
                        <a:t>4</a:t>
                      </a:r>
                      <a:endParaRPr lang="en-GB" dirty="0"/>
                    </a:p>
                  </a:txBody>
                  <a:tcPr/>
                </a:tc>
                <a:tc>
                  <a:txBody>
                    <a:bodyPr/>
                    <a:lstStyle/>
                    <a:p>
                      <a:r>
                        <a:rPr lang="en-GB" dirty="0" smtClean="0"/>
                        <a:t>8</a:t>
                      </a:r>
                      <a:endParaRPr lang="en-GB" dirty="0"/>
                    </a:p>
                  </a:txBody>
                  <a:tcPr/>
                </a:tc>
                <a:tc>
                  <a:txBody>
                    <a:bodyPr/>
                    <a:lstStyle/>
                    <a:p>
                      <a:r>
                        <a:rPr lang="en-GB" dirty="0" smtClean="0"/>
                        <a:t>8</a:t>
                      </a:r>
                      <a:endParaRPr lang="en-GB" dirty="0"/>
                    </a:p>
                  </a:txBody>
                  <a:tcPr/>
                </a:tc>
                <a:extLst>
                  <a:ext uri="{0D108BD9-81ED-4DB2-BD59-A6C34878D82A}">
                    <a16:rowId xmlns:a16="http://schemas.microsoft.com/office/drawing/2014/main" val="10004"/>
                  </a:ext>
                </a:extLst>
              </a:tr>
              <a:tr h="343867">
                <a:tc>
                  <a:txBody>
                    <a:bodyPr/>
                    <a:lstStyle/>
                    <a:p>
                      <a:r>
                        <a:rPr lang="en-GB" dirty="0" smtClean="0"/>
                        <a:t>5</a:t>
                      </a:r>
                      <a:endParaRPr lang="en-GB" dirty="0"/>
                    </a:p>
                  </a:txBody>
                  <a:tcPr/>
                </a:tc>
                <a:tc>
                  <a:txBody>
                    <a:bodyPr/>
                    <a:lstStyle/>
                    <a:p>
                      <a:r>
                        <a:rPr lang="en-GB" dirty="0" smtClean="0"/>
                        <a:t>3</a:t>
                      </a:r>
                      <a:endParaRPr lang="en-GB" dirty="0"/>
                    </a:p>
                  </a:txBody>
                  <a:tcPr/>
                </a:tc>
                <a:tc>
                  <a:txBody>
                    <a:bodyPr/>
                    <a:lstStyle/>
                    <a:p>
                      <a:r>
                        <a:rPr lang="en-GB" dirty="0" smtClean="0"/>
                        <a:t>7</a:t>
                      </a:r>
                      <a:endParaRPr lang="en-GB" dirty="0"/>
                    </a:p>
                  </a:txBody>
                  <a:tcPr/>
                </a:tc>
                <a:extLst>
                  <a:ext uri="{0D108BD9-81ED-4DB2-BD59-A6C34878D82A}">
                    <a16:rowId xmlns:a16="http://schemas.microsoft.com/office/drawing/2014/main" val="10005"/>
                  </a:ext>
                </a:extLst>
              </a:tr>
              <a:tr h="343867">
                <a:tc>
                  <a:txBody>
                    <a:bodyPr/>
                    <a:lstStyle/>
                    <a:p>
                      <a:r>
                        <a:rPr lang="en-GB" dirty="0" smtClean="0"/>
                        <a:t>6</a:t>
                      </a:r>
                      <a:endParaRPr lang="en-GB" dirty="0"/>
                    </a:p>
                  </a:txBody>
                  <a:tcPr/>
                </a:tc>
                <a:tc>
                  <a:txBody>
                    <a:bodyPr/>
                    <a:lstStyle/>
                    <a:p>
                      <a:r>
                        <a:rPr lang="en-GB" dirty="0" smtClean="0"/>
                        <a:t>4</a:t>
                      </a:r>
                      <a:endParaRPr lang="en-GB" dirty="0"/>
                    </a:p>
                  </a:txBody>
                  <a:tcPr/>
                </a:tc>
                <a:tc>
                  <a:txBody>
                    <a:bodyPr/>
                    <a:lstStyle/>
                    <a:p>
                      <a:r>
                        <a:rPr lang="en-GB" dirty="0" smtClean="0"/>
                        <a:t>5</a:t>
                      </a:r>
                      <a:endParaRPr lang="en-GB" dirty="0"/>
                    </a:p>
                  </a:txBody>
                  <a:tcPr/>
                </a:tc>
                <a:extLst>
                  <a:ext uri="{0D108BD9-81ED-4DB2-BD59-A6C34878D82A}">
                    <a16:rowId xmlns:a16="http://schemas.microsoft.com/office/drawing/2014/main" val="10006"/>
                  </a:ext>
                </a:extLst>
              </a:tr>
            </a:tbl>
          </a:graphicData>
        </a:graphic>
      </p:graphicFrame>
      <p:sp>
        <p:nvSpPr>
          <p:cNvPr id="6" name="TextBox 5"/>
          <p:cNvSpPr txBox="1"/>
          <p:nvPr/>
        </p:nvSpPr>
        <p:spPr>
          <a:xfrm>
            <a:off x="838198" y="4415245"/>
            <a:ext cx="370850" cy="369332"/>
          </a:xfrm>
          <a:prstGeom prst="rect">
            <a:avLst/>
          </a:prstGeom>
          <a:noFill/>
        </p:spPr>
        <p:txBody>
          <a:bodyPr wrap="square" rtlCol="0">
            <a:spAutoFit/>
          </a:bodyPr>
          <a:lstStyle/>
          <a:p>
            <a:r>
              <a:rPr lang="en-GB" dirty="0" smtClean="0"/>
              <a:t>4)</a:t>
            </a:r>
            <a:endParaRPr lang="en-GB" dirty="0"/>
          </a:p>
        </p:txBody>
      </p:sp>
      <p:sp>
        <p:nvSpPr>
          <p:cNvPr id="7" name="TextBox 6"/>
          <p:cNvSpPr txBox="1"/>
          <p:nvPr/>
        </p:nvSpPr>
        <p:spPr>
          <a:xfrm>
            <a:off x="6352167" y="1825625"/>
            <a:ext cx="370850" cy="369332"/>
          </a:xfrm>
          <a:prstGeom prst="rect">
            <a:avLst/>
          </a:prstGeom>
          <a:noFill/>
        </p:spPr>
        <p:txBody>
          <a:bodyPr wrap="square" rtlCol="0">
            <a:spAutoFit/>
          </a:bodyPr>
          <a:lstStyle/>
          <a:p>
            <a:r>
              <a:rPr lang="en-GB" dirty="0"/>
              <a:t>5</a:t>
            </a:r>
            <a:r>
              <a:rPr lang="en-GB" dirty="0" smtClean="0"/>
              <a:t>)</a:t>
            </a:r>
            <a:endParaRPr lang="en-GB" dirty="0"/>
          </a:p>
        </p:txBody>
      </p:sp>
      <p:sp>
        <p:nvSpPr>
          <p:cNvPr id="8" name="TextBox 7"/>
          <p:cNvSpPr txBox="1"/>
          <p:nvPr/>
        </p:nvSpPr>
        <p:spPr>
          <a:xfrm>
            <a:off x="6786136" y="5603965"/>
            <a:ext cx="4655842" cy="923330"/>
          </a:xfrm>
          <a:prstGeom prst="rect">
            <a:avLst/>
          </a:prstGeom>
          <a:noFill/>
        </p:spPr>
        <p:txBody>
          <a:bodyPr wrap="square" rtlCol="0">
            <a:spAutoFit/>
          </a:bodyPr>
          <a:lstStyle/>
          <a:p>
            <a:r>
              <a:rPr lang="en-GB" dirty="0" smtClean="0"/>
              <a:t>6)  If </a:t>
            </a:r>
            <a:r>
              <a:rPr lang="en-GB" dirty="0"/>
              <a:t>the critical value for both of  them is 4</a:t>
            </a:r>
            <a:r>
              <a:rPr lang="en-GB" dirty="0" smtClean="0"/>
              <a:t>, </a:t>
            </a:r>
            <a:r>
              <a:rPr lang="en-GB" dirty="0"/>
              <a:t>are they significant? (calculated value must be ≤ critical </a:t>
            </a:r>
            <a:r>
              <a:rPr lang="en-GB" dirty="0" smtClean="0"/>
              <a:t>value)</a:t>
            </a:r>
            <a:endParaRPr lang="en-GB" dirty="0"/>
          </a:p>
        </p:txBody>
      </p:sp>
    </p:spTree>
    <p:extLst>
      <p:ext uri="{BB962C8B-B14F-4D97-AF65-F5344CB8AC3E}">
        <p14:creationId xmlns:p14="http://schemas.microsoft.com/office/powerpoint/2010/main" val="222279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par>
                                <p:cTn id="32" presetID="10" presetClass="entr" presetSubtype="0"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821360"/>
          </a:xfrm>
        </p:spPr>
        <p:txBody>
          <a:bodyPr>
            <a:normAutofit fontScale="70000" lnSpcReduction="20000"/>
          </a:bodyPr>
          <a:lstStyle/>
          <a:p>
            <a:pPr marL="0" indent="0">
              <a:buNone/>
            </a:pPr>
            <a:r>
              <a:rPr lang="en-GB" dirty="0" smtClean="0"/>
              <a:t>1. The sign test is used with what type of data?</a:t>
            </a:r>
          </a:p>
          <a:p>
            <a:pPr marL="0" indent="0">
              <a:buNone/>
            </a:pPr>
            <a:r>
              <a:rPr lang="en-GB" dirty="0"/>
              <a:t>	</a:t>
            </a:r>
            <a:r>
              <a:rPr lang="en-GB" b="1" dirty="0" smtClean="0">
                <a:solidFill>
                  <a:srgbClr val="0070C0"/>
                </a:solidFill>
              </a:rPr>
              <a:t>Nominal</a:t>
            </a:r>
            <a:endParaRPr lang="en-GB" b="1" dirty="0" smtClean="0">
              <a:solidFill>
                <a:srgbClr val="0070C0"/>
              </a:solidFill>
            </a:endParaRPr>
          </a:p>
          <a:p>
            <a:pPr marL="0" indent="0">
              <a:buNone/>
            </a:pPr>
            <a:r>
              <a:rPr lang="en-GB" dirty="0" smtClean="0"/>
              <a:t>2. How do you work out the value of S?</a:t>
            </a:r>
          </a:p>
          <a:p>
            <a:pPr marL="0" indent="0">
              <a:buNone/>
            </a:pPr>
            <a:r>
              <a:rPr lang="en-GB" dirty="0" smtClean="0"/>
              <a:t>	</a:t>
            </a:r>
            <a:r>
              <a:rPr lang="en-GB" b="1" dirty="0" smtClean="0">
                <a:solidFill>
                  <a:srgbClr val="0070C0"/>
                </a:solidFill>
              </a:rPr>
              <a:t>record whether the difference between each pair of scores is positive or negative, and 	then add up how many + there are and how many -. S is the lesser of those two figures</a:t>
            </a:r>
          </a:p>
          <a:p>
            <a:pPr marL="0" indent="0">
              <a:buNone/>
            </a:pPr>
            <a:r>
              <a:rPr lang="en-GB" dirty="0" smtClean="0"/>
              <a:t>3. How do you work out the value of N?</a:t>
            </a:r>
          </a:p>
          <a:p>
            <a:pPr marL="0" indent="0">
              <a:buNone/>
            </a:pPr>
            <a:r>
              <a:rPr lang="en-GB" dirty="0"/>
              <a:t>	</a:t>
            </a:r>
            <a:r>
              <a:rPr lang="en-GB" b="1" dirty="0" smtClean="0">
                <a:solidFill>
                  <a:srgbClr val="0070C0"/>
                </a:solidFill>
              </a:rPr>
              <a:t>It is the number of participants, minus any that did not show a difference between their 	scores</a:t>
            </a:r>
            <a:endParaRPr lang="en-GB" b="1" dirty="0" smtClean="0">
              <a:solidFill>
                <a:srgbClr val="0070C0"/>
              </a:solidFill>
            </a:endParaRPr>
          </a:p>
          <a:p>
            <a:pPr marL="0" indent="0">
              <a:buNone/>
            </a:pPr>
            <a:r>
              <a:rPr lang="en-GB" dirty="0" smtClean="0"/>
              <a:t>4. What is the value of S and the value of N?</a:t>
            </a:r>
          </a:p>
          <a:p>
            <a:pPr marL="0" indent="0">
              <a:buNone/>
            </a:pPr>
            <a:r>
              <a:rPr lang="en-GB" dirty="0"/>
              <a:t>	</a:t>
            </a:r>
            <a:r>
              <a:rPr lang="en-GB" b="1" dirty="0" smtClean="0">
                <a:solidFill>
                  <a:srgbClr val="0070C0"/>
                </a:solidFill>
              </a:rPr>
              <a:t>S=1   N=3</a:t>
            </a:r>
            <a:endParaRPr lang="en-GB" b="1" dirty="0" smtClean="0">
              <a:solidFill>
                <a:srgbClr val="0070C0"/>
              </a:solidFill>
            </a:endParaRPr>
          </a:p>
          <a:p>
            <a:pPr marL="0" indent="0">
              <a:buNone/>
            </a:pPr>
            <a:r>
              <a:rPr lang="en-GB" dirty="0" smtClean="0"/>
              <a:t>5. What is the value of S and the value of N?</a:t>
            </a:r>
          </a:p>
          <a:p>
            <a:pPr marL="0" indent="0">
              <a:buNone/>
            </a:pPr>
            <a:r>
              <a:rPr lang="en-GB" dirty="0"/>
              <a:t>	</a:t>
            </a:r>
            <a:r>
              <a:rPr lang="en-GB" b="1" dirty="0" smtClean="0">
                <a:solidFill>
                  <a:srgbClr val="0070C0"/>
                </a:solidFill>
              </a:rPr>
              <a:t>S=1   N=5</a:t>
            </a:r>
            <a:endParaRPr lang="en-GB" b="1" dirty="0" smtClean="0">
              <a:solidFill>
                <a:srgbClr val="0070C0"/>
              </a:solidFill>
            </a:endParaRPr>
          </a:p>
          <a:p>
            <a:pPr marL="0" indent="0">
              <a:buNone/>
            </a:pPr>
            <a:r>
              <a:rPr lang="en-GB" dirty="0" smtClean="0"/>
              <a:t>6. Are they significant?</a:t>
            </a:r>
          </a:p>
          <a:p>
            <a:pPr marL="0" indent="0">
              <a:buNone/>
            </a:pPr>
            <a:r>
              <a:rPr lang="en-GB" dirty="0"/>
              <a:t>	</a:t>
            </a:r>
            <a:r>
              <a:rPr lang="en-GB" b="1" dirty="0" smtClean="0">
                <a:solidFill>
                  <a:srgbClr val="0070C0"/>
                </a:solidFill>
              </a:rPr>
              <a:t>Yes, they both are</a:t>
            </a:r>
          </a:p>
          <a:p>
            <a:pPr marL="514350" indent="-514350">
              <a:buAutoNum type="arabicParenR"/>
            </a:pPr>
            <a:endParaRPr lang="en-GB" dirty="0" smtClean="0"/>
          </a:p>
          <a:p>
            <a:pPr marL="0" indent="0">
              <a:buNone/>
            </a:pPr>
            <a:endParaRPr lang="en-GB" dirty="0"/>
          </a:p>
        </p:txBody>
      </p:sp>
      <p:sp>
        <p:nvSpPr>
          <p:cNvPr id="4" name="Title 1"/>
          <p:cNvSpPr>
            <a:spLocks noGrp="1"/>
          </p:cNvSpPr>
          <p:nvPr>
            <p:ph type="title"/>
          </p:nvPr>
        </p:nvSpPr>
        <p:spPr>
          <a:solidFill>
            <a:schemeClr val="accent5">
              <a:lumMod val="60000"/>
              <a:lumOff val="40000"/>
            </a:schemeClr>
          </a:solidFill>
        </p:spPr>
        <p:style>
          <a:lnRef idx="0">
            <a:schemeClr val="accent4"/>
          </a:lnRef>
          <a:fillRef idx="3">
            <a:schemeClr val="accent4"/>
          </a:fillRef>
          <a:effectRef idx="3">
            <a:schemeClr val="accent4"/>
          </a:effectRef>
          <a:fontRef idx="minor">
            <a:schemeClr val="lt1"/>
          </a:fontRef>
        </p:style>
        <p:txBody>
          <a:bodyPr/>
          <a:lstStyle/>
          <a:p>
            <a:r>
              <a:rPr lang="en-GB" dirty="0" smtClean="0"/>
              <a:t>Starter Questions:  </a:t>
            </a:r>
            <a:r>
              <a:rPr lang="en-GB" dirty="0" smtClean="0">
                <a:solidFill>
                  <a:schemeClr val="accent4">
                    <a:lumMod val="40000"/>
                    <a:lumOff val="60000"/>
                  </a:schemeClr>
                </a:solidFill>
              </a:rPr>
              <a:t>Answers</a:t>
            </a:r>
            <a:endParaRPr lang="en-GB" dirty="0">
              <a:solidFill>
                <a:schemeClr val="accent4">
                  <a:lumMod val="40000"/>
                  <a:lumOff val="60000"/>
                </a:schemeClr>
              </a:solidFill>
            </a:endParaRPr>
          </a:p>
        </p:txBody>
      </p:sp>
    </p:spTree>
    <p:extLst>
      <p:ext uri="{BB962C8B-B14F-4D97-AF65-F5344CB8AC3E}">
        <p14:creationId xmlns:p14="http://schemas.microsoft.com/office/powerpoint/2010/main" val="219382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5050"/>
          </a:solidFill>
        </p:spPr>
        <p:style>
          <a:lnRef idx="0">
            <a:schemeClr val="accent3"/>
          </a:lnRef>
          <a:fillRef idx="3">
            <a:schemeClr val="accent3"/>
          </a:fillRef>
          <a:effectRef idx="3">
            <a:schemeClr val="accent3"/>
          </a:effectRef>
          <a:fontRef idx="minor">
            <a:schemeClr val="lt1"/>
          </a:fontRef>
        </p:style>
        <p:txBody>
          <a:bodyPr/>
          <a:lstStyle/>
          <a:p>
            <a:r>
              <a:rPr lang="en-GB" dirty="0" smtClean="0"/>
              <a:t>Levels of Measurement</a:t>
            </a:r>
            <a:endParaRPr lang="en-GB" dirty="0"/>
          </a:p>
        </p:txBody>
      </p:sp>
      <p:sp>
        <p:nvSpPr>
          <p:cNvPr id="3" name="Content Placeholder 2"/>
          <p:cNvSpPr>
            <a:spLocks noGrp="1"/>
          </p:cNvSpPr>
          <p:nvPr>
            <p:ph idx="1"/>
          </p:nvPr>
        </p:nvSpPr>
        <p:spPr>
          <a:solidFill>
            <a:schemeClr val="accent4">
              <a:lumMod val="20000"/>
              <a:lumOff val="80000"/>
            </a:schemeClr>
          </a:solidFill>
        </p:spPr>
        <p:txBody>
          <a:bodyPr>
            <a:normAutofit lnSpcReduction="10000"/>
          </a:bodyPr>
          <a:lstStyle/>
          <a:p>
            <a:r>
              <a:rPr lang="en-GB" dirty="0" smtClean="0"/>
              <a:t>This is an area of Psychology that teachers and professionals argue over and disagree on</a:t>
            </a:r>
          </a:p>
          <a:p>
            <a:pPr marL="0" indent="0">
              <a:buNone/>
            </a:pPr>
            <a:endParaRPr lang="en-GB" dirty="0" smtClean="0"/>
          </a:p>
          <a:p>
            <a:r>
              <a:rPr lang="en-GB" dirty="0" smtClean="0"/>
              <a:t>The bonus for you is that as long as you justify your answer then you will be allocated the marks.  The exam board allow lots of different answers, as long as they are justified</a:t>
            </a:r>
          </a:p>
          <a:p>
            <a:pPr marL="0" indent="0">
              <a:buNone/>
            </a:pPr>
            <a:endParaRPr lang="en-GB" dirty="0" smtClean="0"/>
          </a:p>
          <a:p>
            <a:r>
              <a:rPr lang="en-GB" dirty="0" smtClean="0"/>
              <a:t>However, your best chance of getting all the marks available is to follow the guidance we give in the clip that you have watched for homework </a:t>
            </a:r>
          </a:p>
          <a:p>
            <a:endParaRPr lang="en-GB" dirty="0"/>
          </a:p>
        </p:txBody>
      </p:sp>
    </p:spTree>
    <p:extLst>
      <p:ext uri="{BB962C8B-B14F-4D97-AF65-F5344CB8AC3E}">
        <p14:creationId xmlns:p14="http://schemas.microsoft.com/office/powerpoint/2010/main" val="3311926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i="1" dirty="0" smtClean="0">
                <a:solidFill>
                  <a:srgbClr val="C00000"/>
                </a:solidFill>
              </a:rPr>
              <a:t>In groups on BWBs, without notes, write out the names of the three different levels of measurement and give a definition of each</a:t>
            </a:r>
            <a:endParaRPr lang="en-GB" b="1" i="1" dirty="0">
              <a:solidFill>
                <a:srgbClr val="C00000"/>
              </a:solidFill>
            </a:endParaRPr>
          </a:p>
        </p:txBody>
      </p:sp>
      <p:sp>
        <p:nvSpPr>
          <p:cNvPr id="4" name="Title 1"/>
          <p:cNvSpPr>
            <a:spLocks noGrp="1"/>
          </p:cNvSpPr>
          <p:nvPr>
            <p:ph type="title"/>
          </p:nvPr>
        </p:nvSpPr>
        <p:spPr>
          <a:solidFill>
            <a:srgbClr val="FF5050"/>
          </a:solidFill>
        </p:spPr>
        <p:style>
          <a:lnRef idx="0">
            <a:schemeClr val="accent3"/>
          </a:lnRef>
          <a:fillRef idx="3">
            <a:schemeClr val="accent3"/>
          </a:fillRef>
          <a:effectRef idx="3">
            <a:schemeClr val="accent3"/>
          </a:effectRef>
          <a:fontRef idx="minor">
            <a:schemeClr val="lt1"/>
          </a:fontRef>
        </p:style>
        <p:txBody>
          <a:bodyPr/>
          <a:lstStyle/>
          <a:p>
            <a:r>
              <a:rPr lang="en-GB" dirty="0" smtClean="0"/>
              <a:t>Levels of Measurement</a:t>
            </a:r>
            <a:endParaRPr lang="en-GB" dirty="0"/>
          </a:p>
        </p:txBody>
      </p:sp>
      <p:sp>
        <p:nvSpPr>
          <p:cNvPr id="5" name="Rounded Rectangle 4"/>
          <p:cNvSpPr/>
          <p:nvPr/>
        </p:nvSpPr>
        <p:spPr>
          <a:xfrm>
            <a:off x="1072662" y="3349869"/>
            <a:ext cx="2540976" cy="116058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Nominal</a:t>
            </a:r>
            <a:endParaRPr lang="en-GB" sz="3200" b="1" dirty="0"/>
          </a:p>
        </p:txBody>
      </p:sp>
      <p:sp>
        <p:nvSpPr>
          <p:cNvPr id="6" name="Rounded Rectangle 5"/>
          <p:cNvSpPr/>
          <p:nvPr/>
        </p:nvSpPr>
        <p:spPr>
          <a:xfrm>
            <a:off x="4495801" y="3349868"/>
            <a:ext cx="2540976" cy="1160585"/>
          </a:xfrm>
          <a:prstGeom prst="roundRect">
            <a:avLst/>
          </a:prstGeom>
          <a:solidFill>
            <a:srgbClr val="CC00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Ordinal</a:t>
            </a:r>
            <a:endParaRPr lang="en-GB" sz="3200" b="1" dirty="0"/>
          </a:p>
        </p:txBody>
      </p:sp>
      <p:sp>
        <p:nvSpPr>
          <p:cNvPr id="7" name="Rounded Rectangle 6"/>
          <p:cNvSpPr/>
          <p:nvPr/>
        </p:nvSpPr>
        <p:spPr>
          <a:xfrm>
            <a:off x="7918940" y="3349868"/>
            <a:ext cx="2540976" cy="1160585"/>
          </a:xfrm>
          <a:prstGeom prst="roundRect">
            <a:avLst/>
          </a:prstGeom>
          <a:solidFill>
            <a:srgbClr val="FF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Interval</a:t>
            </a:r>
            <a:endParaRPr lang="en-GB" sz="3200" b="1" dirty="0"/>
          </a:p>
        </p:txBody>
      </p:sp>
      <p:sp>
        <p:nvSpPr>
          <p:cNvPr id="8" name="TextBox 7"/>
          <p:cNvSpPr txBox="1"/>
          <p:nvPr/>
        </p:nvSpPr>
        <p:spPr>
          <a:xfrm>
            <a:off x="992065" y="5081955"/>
            <a:ext cx="10361735" cy="83099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2400" b="1" dirty="0" smtClean="0"/>
              <a:t>Now complete the card sort activity.  </a:t>
            </a:r>
            <a:r>
              <a:rPr lang="en-GB" sz="2400" b="1" dirty="0" smtClean="0"/>
              <a:t>Put the cards into three piles depending on which LOM you think they are examples of</a:t>
            </a:r>
            <a:endParaRPr lang="en-GB" sz="2400" b="1" dirty="0"/>
          </a:p>
        </p:txBody>
      </p:sp>
      <p:sp>
        <p:nvSpPr>
          <p:cNvPr id="9" name="16-Point Star 8"/>
          <p:cNvSpPr/>
          <p:nvPr/>
        </p:nvSpPr>
        <p:spPr>
          <a:xfrm rot="302439">
            <a:off x="4378571" y="4169033"/>
            <a:ext cx="5547946" cy="2510571"/>
          </a:xfrm>
          <a:prstGeom prst="star16">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4">
                    <a:lumMod val="40000"/>
                    <a:lumOff val="60000"/>
                  </a:schemeClr>
                </a:solidFill>
              </a:rPr>
              <a:t>We will now go through each example to make sure you got them in the right place</a:t>
            </a:r>
            <a:endParaRPr lang="en-GB" dirty="0">
              <a:solidFill>
                <a:schemeClr val="accent4">
                  <a:lumMod val="40000"/>
                  <a:lumOff val="60000"/>
                </a:schemeClr>
              </a:solidFill>
            </a:endParaRPr>
          </a:p>
        </p:txBody>
      </p:sp>
    </p:spTree>
    <p:extLst>
      <p:ext uri="{BB962C8B-B14F-4D97-AF65-F5344CB8AC3E}">
        <p14:creationId xmlns:p14="http://schemas.microsoft.com/office/powerpoint/2010/main" val="63345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99"/>
          </a:solidFill>
        </p:spPr>
        <p:style>
          <a:lnRef idx="0">
            <a:schemeClr val="accent5"/>
          </a:lnRef>
          <a:fillRef idx="3">
            <a:schemeClr val="accent5"/>
          </a:fillRef>
          <a:effectRef idx="3">
            <a:schemeClr val="accent5"/>
          </a:effectRef>
          <a:fontRef idx="minor">
            <a:schemeClr val="lt1"/>
          </a:fontRef>
        </p:style>
        <p:txBody>
          <a:bodyPr/>
          <a:lstStyle/>
          <a:p>
            <a:r>
              <a:rPr lang="en-GB" dirty="0" smtClean="0"/>
              <a:t>Feedback on Homework questions</a:t>
            </a:r>
            <a:endParaRPr lang="en-GB" dirty="0"/>
          </a:p>
        </p:txBody>
      </p:sp>
      <p:sp>
        <p:nvSpPr>
          <p:cNvPr id="3" name="Content Placeholder 2"/>
          <p:cNvSpPr>
            <a:spLocks noGrp="1"/>
          </p:cNvSpPr>
          <p:nvPr>
            <p:ph idx="1"/>
          </p:nvPr>
        </p:nvSpPr>
        <p:spPr>
          <a:xfrm>
            <a:off x="838200" y="1825625"/>
            <a:ext cx="10515600" cy="957635"/>
          </a:xfrm>
        </p:spPr>
        <p:txBody>
          <a:bodyPr>
            <a:normAutofit fontScale="92500"/>
          </a:bodyPr>
          <a:lstStyle/>
          <a:p>
            <a:pPr marL="0" indent="0">
              <a:buNone/>
            </a:pPr>
            <a:r>
              <a:rPr lang="en-GB" b="1" i="1" dirty="0" smtClean="0">
                <a:solidFill>
                  <a:srgbClr val="009999"/>
                </a:solidFill>
              </a:rPr>
              <a:t>Get out the answers to your homework questions from p.15 of the prep pack.  Discuss your answers to each question in pairs as we go along</a:t>
            </a:r>
          </a:p>
          <a:p>
            <a:pPr marL="0" indent="0">
              <a:buNone/>
            </a:pPr>
            <a:endParaRPr lang="en-GB" b="1" i="1" dirty="0">
              <a:solidFill>
                <a:srgbClr val="009999"/>
              </a:solidFill>
            </a:endParaRPr>
          </a:p>
          <a:p>
            <a:pPr marL="0" indent="0">
              <a:buNone/>
            </a:pPr>
            <a:endParaRPr lang="en-GB" b="1" i="1" dirty="0">
              <a:solidFill>
                <a:srgbClr val="009999"/>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783260"/>
            <a:ext cx="8784975"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6488723"/>
            <a:ext cx="7769469" cy="369332"/>
          </a:xfrm>
          <a:prstGeom prst="rect">
            <a:avLst/>
          </a:prstGeom>
          <a:noFill/>
        </p:spPr>
        <p:txBody>
          <a:bodyPr wrap="square" rtlCol="0">
            <a:spAutoFit/>
          </a:bodyPr>
          <a:lstStyle/>
          <a:p>
            <a:r>
              <a:rPr lang="en-GB" dirty="0" smtClean="0"/>
              <a:t>a) What type of data is this and why  </a:t>
            </a:r>
            <a:r>
              <a:rPr lang="en-GB" i="1" dirty="0" smtClean="0"/>
              <a:t>(3 marks)</a:t>
            </a:r>
            <a:endParaRPr lang="en-GB" i="1" dirty="0"/>
          </a:p>
        </p:txBody>
      </p:sp>
      <p:sp>
        <p:nvSpPr>
          <p:cNvPr id="7" name="TextBox 6"/>
          <p:cNvSpPr txBox="1"/>
          <p:nvPr/>
        </p:nvSpPr>
        <p:spPr>
          <a:xfrm>
            <a:off x="9733085" y="2857500"/>
            <a:ext cx="2048607" cy="3139321"/>
          </a:xfrm>
          <a:prstGeom prst="rect">
            <a:avLst/>
          </a:prstGeom>
          <a:solidFill>
            <a:schemeClr val="accent6">
              <a:lumMod val="75000"/>
            </a:schemeClr>
          </a:solidFill>
        </p:spPr>
        <p:txBody>
          <a:bodyPr wrap="square" rtlCol="0">
            <a:spAutoFit/>
          </a:bodyPr>
          <a:lstStyle/>
          <a:p>
            <a:r>
              <a:rPr lang="en-GB" b="1" i="1" dirty="0" smtClean="0">
                <a:solidFill>
                  <a:schemeClr val="bg1"/>
                </a:solidFill>
              </a:rPr>
              <a:t>ANS:  </a:t>
            </a:r>
            <a:r>
              <a:rPr lang="en-GB" dirty="0" smtClean="0">
                <a:solidFill>
                  <a:schemeClr val="bg1"/>
                </a:solidFill>
              </a:rPr>
              <a:t>It can be treated as ordinal data.  This is because a score for verbal errors does not necessarily have equal intervals between each point.  Some errors may be greater in severity than others</a:t>
            </a:r>
            <a:endParaRPr lang="en-GB" dirty="0">
              <a:solidFill>
                <a:schemeClr val="bg1"/>
              </a:solidFill>
            </a:endParaRPr>
          </a:p>
        </p:txBody>
      </p:sp>
    </p:spTree>
    <p:extLst>
      <p:ext uri="{BB962C8B-B14F-4D97-AF65-F5344CB8AC3E}">
        <p14:creationId xmlns:p14="http://schemas.microsoft.com/office/powerpoint/2010/main" val="182937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009999"/>
          </a:solidFill>
        </p:spPr>
        <p:style>
          <a:lnRef idx="0">
            <a:schemeClr val="accent5"/>
          </a:lnRef>
          <a:fillRef idx="3">
            <a:schemeClr val="accent5"/>
          </a:fillRef>
          <a:effectRef idx="3">
            <a:schemeClr val="accent5"/>
          </a:effectRef>
          <a:fontRef idx="minor">
            <a:schemeClr val="lt1"/>
          </a:fontRef>
        </p:style>
        <p:txBody>
          <a:bodyPr/>
          <a:lstStyle/>
          <a:p>
            <a:r>
              <a:rPr lang="en-GB" dirty="0" smtClean="0"/>
              <a:t>Feedback on Homework questions</a:t>
            </a:r>
            <a:endParaRPr lang="en-GB" dirty="0"/>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06986" y="2015197"/>
            <a:ext cx="9868728" cy="242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975946" y="4712677"/>
            <a:ext cx="9126416" cy="1015663"/>
          </a:xfrm>
          <a:prstGeom prst="rect">
            <a:avLst/>
          </a:prstGeom>
          <a:solidFill>
            <a:schemeClr val="accent6">
              <a:lumMod val="75000"/>
            </a:schemeClr>
          </a:solidFill>
        </p:spPr>
        <p:txBody>
          <a:bodyPr wrap="square" rtlCol="0">
            <a:spAutoFit/>
          </a:bodyPr>
          <a:lstStyle/>
          <a:p>
            <a:r>
              <a:rPr lang="en-GB" sz="2000" b="1" i="1" dirty="0" smtClean="0">
                <a:solidFill>
                  <a:schemeClr val="bg1"/>
                </a:solidFill>
              </a:rPr>
              <a:t>ANS:  </a:t>
            </a:r>
            <a:r>
              <a:rPr lang="en-GB" sz="2000" dirty="0" smtClean="0">
                <a:solidFill>
                  <a:schemeClr val="bg1"/>
                </a:solidFill>
              </a:rPr>
              <a:t>This is nominal data.  This is because each participant has been put into a category depending on whether they looked away or looked a their child.  No score was given</a:t>
            </a:r>
            <a:endParaRPr lang="en-GB" sz="2000" dirty="0">
              <a:solidFill>
                <a:schemeClr val="bg1"/>
              </a:solidFill>
            </a:endParaRPr>
          </a:p>
        </p:txBody>
      </p:sp>
    </p:spTree>
    <p:extLst>
      <p:ext uri="{BB962C8B-B14F-4D97-AF65-F5344CB8AC3E}">
        <p14:creationId xmlns:p14="http://schemas.microsoft.com/office/powerpoint/2010/main" val="8177964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471</Words>
  <Application>Microsoft Office PowerPoint</Application>
  <PresentationFormat>Widescreen</PresentationFormat>
  <Paragraphs>92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Sign Test</vt:lpstr>
      <vt:lpstr>Exam Question Starter</vt:lpstr>
      <vt:lpstr>Starter Questions:  The Sign Test</vt:lpstr>
      <vt:lpstr>Starter Questions:  Answers</vt:lpstr>
      <vt:lpstr>Levels of Measurement</vt:lpstr>
      <vt:lpstr>Levels of Measurement</vt:lpstr>
      <vt:lpstr>Feedback on Homework questions</vt:lpstr>
      <vt:lpstr>Feedback on Homework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Sign Test</dc:title>
  <dc:creator>Stacey Marks</dc:creator>
  <cp:lastModifiedBy>Stacey Marks</cp:lastModifiedBy>
  <cp:revision>35</cp:revision>
  <dcterms:created xsi:type="dcterms:W3CDTF">2019-10-01T10:42:00Z</dcterms:created>
  <dcterms:modified xsi:type="dcterms:W3CDTF">2019-10-01T13:02:37Z</dcterms:modified>
</cp:coreProperties>
</file>