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9" r:id="rId3"/>
    <p:sldId id="266" r:id="rId4"/>
    <p:sldId id="260" r:id="rId5"/>
    <p:sldId id="261" r:id="rId6"/>
    <p:sldId id="258" r:id="rId7"/>
    <p:sldId id="262" r:id="rId8"/>
    <p:sldId id="268" r:id="rId9"/>
    <p:sldId id="257" r:id="rId10"/>
    <p:sldId id="267" r:id="rId11"/>
    <p:sldId id="269" r:id="rId12"/>
    <p:sldId id="270" r:id="rId13"/>
    <p:sldId id="263" r:id="rId14"/>
    <p:sldId id="264" r:id="rId15"/>
    <p:sldId id="265"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E958B4-5A9F-41DA-9737-AD1956DE4B9C}" type="datetimeFigureOut">
              <a:rPr lang="en-GB" smtClean="0"/>
              <a:t>06/12/2016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4A9B76-AD4E-4389-B96C-33A5C6B73D65}" type="slidenum">
              <a:rPr lang="en-GB" smtClean="0"/>
              <a:t>‹#›</a:t>
            </a:fld>
            <a:endParaRPr lang="en-GB"/>
          </a:p>
        </p:txBody>
      </p:sp>
    </p:spTree>
    <p:extLst>
      <p:ext uri="{BB962C8B-B14F-4D97-AF65-F5344CB8AC3E}">
        <p14:creationId xmlns:p14="http://schemas.microsoft.com/office/powerpoint/2010/main" val="3722770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Clip 1: Play from 7.20 mins</a:t>
            </a:r>
            <a:endParaRPr lang="en-GB" dirty="0"/>
          </a:p>
        </p:txBody>
      </p:sp>
      <p:sp>
        <p:nvSpPr>
          <p:cNvPr id="4" name="Slide Number Placeholder 3"/>
          <p:cNvSpPr>
            <a:spLocks noGrp="1"/>
          </p:cNvSpPr>
          <p:nvPr>
            <p:ph type="sldNum" sz="quarter" idx="10"/>
          </p:nvPr>
        </p:nvSpPr>
        <p:spPr/>
        <p:txBody>
          <a:bodyPr/>
          <a:lstStyle/>
          <a:p>
            <a:fld id="{874A9B76-AD4E-4389-B96C-33A5C6B73D65}" type="slidenum">
              <a:rPr lang="en-GB" smtClean="0"/>
              <a:t>6</a:t>
            </a:fld>
            <a:endParaRPr lang="en-GB"/>
          </a:p>
        </p:txBody>
      </p:sp>
    </p:spTree>
    <p:extLst>
      <p:ext uri="{BB962C8B-B14F-4D97-AF65-F5344CB8AC3E}">
        <p14:creationId xmlns:p14="http://schemas.microsoft.com/office/powerpoint/2010/main" val="2575595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Effective, appropriate, appropriate</a:t>
            </a:r>
            <a:endParaRPr lang="en-GB" dirty="0"/>
          </a:p>
        </p:txBody>
      </p:sp>
      <p:sp>
        <p:nvSpPr>
          <p:cNvPr id="4" name="Slide Number Placeholder 3"/>
          <p:cNvSpPr>
            <a:spLocks noGrp="1"/>
          </p:cNvSpPr>
          <p:nvPr>
            <p:ph type="sldNum" sz="quarter" idx="10"/>
          </p:nvPr>
        </p:nvSpPr>
        <p:spPr/>
        <p:txBody>
          <a:bodyPr/>
          <a:lstStyle/>
          <a:p>
            <a:fld id="{874A9B76-AD4E-4389-B96C-33A5C6B73D65}" type="slidenum">
              <a:rPr lang="en-GB" smtClean="0"/>
              <a:t>11</a:t>
            </a:fld>
            <a:endParaRPr lang="en-GB"/>
          </a:p>
        </p:txBody>
      </p:sp>
    </p:spTree>
    <p:extLst>
      <p:ext uri="{BB962C8B-B14F-4D97-AF65-F5344CB8AC3E}">
        <p14:creationId xmlns:p14="http://schemas.microsoft.com/office/powerpoint/2010/main" val="750891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Effective, Effective, Appropriate</a:t>
            </a:r>
            <a:endParaRPr lang="en-GB" dirty="0"/>
          </a:p>
        </p:txBody>
      </p:sp>
      <p:sp>
        <p:nvSpPr>
          <p:cNvPr id="4" name="Slide Number Placeholder 3"/>
          <p:cNvSpPr>
            <a:spLocks noGrp="1"/>
          </p:cNvSpPr>
          <p:nvPr>
            <p:ph type="sldNum" sz="quarter" idx="10"/>
          </p:nvPr>
        </p:nvSpPr>
        <p:spPr/>
        <p:txBody>
          <a:bodyPr/>
          <a:lstStyle/>
          <a:p>
            <a:fld id="{874A9B76-AD4E-4389-B96C-33A5C6B73D65}" type="slidenum">
              <a:rPr lang="en-GB" smtClean="0"/>
              <a:t>12</a:t>
            </a:fld>
            <a:endParaRPr lang="en-GB"/>
          </a:p>
        </p:txBody>
      </p:sp>
    </p:spTree>
    <p:extLst>
      <p:ext uri="{BB962C8B-B14F-4D97-AF65-F5344CB8AC3E}">
        <p14:creationId xmlns:p14="http://schemas.microsoft.com/office/powerpoint/2010/main" val="1412585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3FA2362B-67B6-41D8-8A49-F27AE1DE756F}" type="datetimeFigureOut">
              <a:rPr lang="en-GB" smtClean="0"/>
              <a:t>06/12/2016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851AA4-FD40-4D7F-AB86-E797B7B35969}" type="slidenum">
              <a:rPr lang="en-GB" smtClean="0"/>
              <a:t>‹#›</a:t>
            </a:fld>
            <a:endParaRPr lang="en-GB"/>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A2362B-67B6-41D8-8A49-F27AE1DE756F}" type="datetimeFigureOut">
              <a:rPr lang="en-GB" smtClean="0"/>
              <a:t>06/12/2016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851AA4-FD40-4D7F-AB86-E797B7B3596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A2362B-67B6-41D8-8A49-F27AE1DE756F}" type="datetimeFigureOut">
              <a:rPr lang="en-GB" smtClean="0"/>
              <a:t>06/12/2016</a:t>
            </a:fld>
            <a:endParaRPr lang="en-GB"/>
          </a:p>
        </p:txBody>
      </p:sp>
      <p:sp>
        <p:nvSpPr>
          <p:cNvPr id="5" name="Footer Placeholder 4"/>
          <p:cNvSpPr>
            <a:spLocks noGrp="1"/>
          </p:cNvSpPr>
          <p:nvPr>
            <p:ph type="ftr" sz="quarter" idx="11"/>
          </p:nvPr>
        </p:nvSpPr>
        <p:spPr>
          <a:xfrm>
            <a:off x="2640597" y="6377459"/>
            <a:ext cx="3836404" cy="365125"/>
          </a:xfrm>
        </p:spPr>
        <p:txBody>
          <a:bodyPr/>
          <a:lstStyle/>
          <a:p>
            <a:endParaRPr lang="en-GB"/>
          </a:p>
        </p:txBody>
      </p:sp>
      <p:sp>
        <p:nvSpPr>
          <p:cNvPr id="6" name="Slide Number Placeholder 5"/>
          <p:cNvSpPr>
            <a:spLocks noGrp="1"/>
          </p:cNvSpPr>
          <p:nvPr>
            <p:ph type="sldNum" sz="quarter" idx="12"/>
          </p:nvPr>
        </p:nvSpPr>
        <p:spPr/>
        <p:txBody>
          <a:bodyPr/>
          <a:lstStyle/>
          <a:p>
            <a:fld id="{02851AA4-FD40-4D7F-AB86-E797B7B35969}"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A2362B-67B6-41D8-8A49-F27AE1DE756F}" type="datetimeFigureOut">
              <a:rPr lang="en-GB" smtClean="0"/>
              <a:t>06/12/2016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851AA4-FD40-4D7F-AB86-E797B7B35969}"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FA2362B-67B6-41D8-8A49-F27AE1DE756F}" type="datetimeFigureOut">
              <a:rPr lang="en-GB" smtClean="0"/>
              <a:t>06/12/2016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851AA4-FD40-4D7F-AB86-E797B7B35969}"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A2362B-67B6-41D8-8A49-F27AE1DE756F}" type="datetimeFigureOut">
              <a:rPr lang="en-GB" smtClean="0"/>
              <a:t>06/12/2016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851AA4-FD40-4D7F-AB86-E797B7B35969}"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FA2362B-67B6-41D8-8A49-F27AE1DE756F}" type="datetimeFigureOut">
              <a:rPr lang="en-GB" smtClean="0"/>
              <a:t>06/12/2016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2851AA4-FD40-4D7F-AB86-E797B7B35969}"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FA2362B-67B6-41D8-8A49-F27AE1DE756F}" type="datetimeFigureOut">
              <a:rPr lang="en-GB" smtClean="0"/>
              <a:t>06/12/2016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2851AA4-FD40-4D7F-AB86-E797B7B3596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2362B-67B6-41D8-8A49-F27AE1DE756F}" type="datetimeFigureOut">
              <a:rPr lang="en-GB" smtClean="0"/>
              <a:t>06/12/2016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2851AA4-FD40-4D7F-AB86-E797B7B3596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FA2362B-67B6-41D8-8A49-F27AE1DE756F}" type="datetimeFigureOut">
              <a:rPr lang="en-GB" smtClean="0"/>
              <a:t>06/12/2016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851AA4-FD40-4D7F-AB86-E797B7B35969}" type="slidenum">
              <a:rPr lang="en-GB" smtClean="0"/>
              <a:t>‹#›</a:t>
            </a:fld>
            <a:endParaRPr lang="en-GB"/>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3FA2362B-67B6-41D8-8A49-F27AE1DE756F}" type="datetimeFigureOut">
              <a:rPr lang="en-GB" smtClean="0"/>
              <a:t>06/12/2016</a:t>
            </a:fld>
            <a:endParaRPr lang="en-GB"/>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GB"/>
          </a:p>
        </p:txBody>
      </p:sp>
      <p:sp>
        <p:nvSpPr>
          <p:cNvPr id="7" name="Slide Number Placeholder 6"/>
          <p:cNvSpPr>
            <a:spLocks noGrp="1"/>
          </p:cNvSpPr>
          <p:nvPr>
            <p:ph type="sldNum" sz="quarter" idx="12"/>
          </p:nvPr>
        </p:nvSpPr>
        <p:spPr>
          <a:xfrm>
            <a:off x="8339328" y="1170432"/>
            <a:ext cx="733864" cy="201168"/>
          </a:xfrm>
        </p:spPr>
        <p:txBody>
          <a:bodyPr/>
          <a:lstStyle/>
          <a:p>
            <a:fld id="{02851AA4-FD40-4D7F-AB86-E797B7B35969}"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3FA2362B-67B6-41D8-8A49-F27AE1DE756F}" type="datetimeFigureOut">
              <a:rPr lang="en-GB" smtClean="0"/>
              <a:t>06/12/2016</a:t>
            </a:fld>
            <a:endParaRPr lang="en-GB"/>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GB"/>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2851AA4-FD40-4D7F-AB86-E797B7B35969}"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WhMmZJ3H1E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7LD8iC4NqXM&amp;list=PLT73pdAYt62jgZNVfW9DMwnkl1ouHc8b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Treating Depression – The Cognitive Approach</a:t>
            </a:r>
            <a:endParaRPr lang="en-GB" dirty="0"/>
          </a:p>
        </p:txBody>
      </p:sp>
      <p:sp>
        <p:nvSpPr>
          <p:cNvPr id="3" name="Subtitle 2"/>
          <p:cNvSpPr>
            <a:spLocks noGrp="1"/>
          </p:cNvSpPr>
          <p:nvPr>
            <p:ph type="subTitle" idx="1"/>
          </p:nvPr>
        </p:nvSpPr>
        <p:spPr/>
        <p:txBody>
          <a:bodyPr/>
          <a:lstStyle/>
          <a:p>
            <a:r>
              <a:rPr lang="en-GB" dirty="0" smtClean="0"/>
              <a:t>Unit 1 - Psychopathology</a:t>
            </a:r>
            <a:endParaRPr lang="en-GB" dirty="0"/>
          </a:p>
        </p:txBody>
      </p:sp>
    </p:spTree>
    <p:extLst>
      <p:ext uri="{BB962C8B-B14F-4D97-AF65-F5344CB8AC3E}">
        <p14:creationId xmlns:p14="http://schemas.microsoft.com/office/powerpoint/2010/main" val="3930820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Evaluating CBT as a treatment for depression</a:t>
            </a:r>
            <a:endParaRPr lang="en-GB" dirty="0"/>
          </a:p>
        </p:txBody>
      </p:sp>
      <p:sp>
        <p:nvSpPr>
          <p:cNvPr id="3" name="Content Placeholder 2"/>
          <p:cNvSpPr>
            <a:spLocks noGrp="1"/>
          </p:cNvSpPr>
          <p:nvPr>
            <p:ph idx="1"/>
          </p:nvPr>
        </p:nvSpPr>
        <p:spPr>
          <a:xfrm>
            <a:off x="457200" y="1775191"/>
            <a:ext cx="8229600" cy="2445897"/>
          </a:xfrm>
        </p:spPr>
        <p:txBody>
          <a:bodyPr/>
          <a:lstStyle/>
          <a:p>
            <a:r>
              <a:rPr lang="en-GB" dirty="0" smtClean="0"/>
              <a:t>Do you think CBT is an effective and appropriate treatment for depression?</a:t>
            </a:r>
          </a:p>
          <a:p>
            <a:r>
              <a:rPr lang="en-GB" dirty="0" smtClean="0"/>
              <a:t>How else might we treat depression?</a:t>
            </a:r>
          </a:p>
          <a:p>
            <a:r>
              <a:rPr lang="en-GB" dirty="0" smtClean="0"/>
              <a:t>What does that tell us about CBT?</a:t>
            </a:r>
            <a:endParaRPr lang="en-GB" dirty="0"/>
          </a:p>
        </p:txBody>
      </p:sp>
    </p:spTree>
    <p:extLst>
      <p:ext uri="{BB962C8B-B14F-4D97-AF65-F5344CB8AC3E}">
        <p14:creationId xmlns:p14="http://schemas.microsoft.com/office/powerpoint/2010/main" val="4118769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Effective or Appropriate?</a:t>
            </a:r>
            <a:endParaRPr lang="en-GB" dirty="0"/>
          </a:p>
        </p:txBody>
      </p:sp>
      <p:sp>
        <p:nvSpPr>
          <p:cNvPr id="3" name="Content Placeholder 2"/>
          <p:cNvSpPr>
            <a:spLocks noGrp="1"/>
          </p:cNvSpPr>
          <p:nvPr>
            <p:ph idx="1"/>
          </p:nvPr>
        </p:nvSpPr>
        <p:spPr/>
        <p:txBody>
          <a:bodyPr>
            <a:normAutofit fontScale="55000" lnSpcReduction="20000"/>
          </a:bodyPr>
          <a:lstStyle/>
          <a:p>
            <a:r>
              <a:rPr lang="en-GB" b="1" dirty="0"/>
              <a:t>Department of Health (2001)</a:t>
            </a:r>
            <a:r>
              <a:rPr lang="en-GB" dirty="0"/>
              <a:t> reviewed research papers of treatments for depression and found CBT to </a:t>
            </a:r>
            <a:r>
              <a:rPr lang="en-GB" dirty="0" smtClean="0"/>
              <a:t>have positive outcomes. </a:t>
            </a:r>
            <a:r>
              <a:rPr lang="en-GB" dirty="0"/>
              <a:t>However they did not endorse the use of CBT alone as other treatments were also </a:t>
            </a:r>
            <a:r>
              <a:rPr lang="en-GB" dirty="0" smtClean="0"/>
              <a:t>useful. </a:t>
            </a:r>
            <a:r>
              <a:rPr lang="en-GB" dirty="0"/>
              <a:t>This suggests that although CBT is successful it is not the only </a:t>
            </a:r>
            <a:r>
              <a:rPr lang="en-GB" dirty="0" smtClean="0"/>
              <a:t>treatment </a:t>
            </a:r>
            <a:r>
              <a:rPr lang="en-GB" dirty="0"/>
              <a:t>for depression. It may depend on the individual’s case as to which treatment is used</a:t>
            </a:r>
            <a:r>
              <a:rPr lang="en-GB" dirty="0" smtClean="0"/>
              <a:t>.</a:t>
            </a:r>
          </a:p>
          <a:p>
            <a:pPr marL="118872" indent="0">
              <a:buNone/>
            </a:pPr>
            <a:endParaRPr lang="en-GB" dirty="0" smtClean="0"/>
          </a:p>
          <a:p>
            <a:r>
              <a:rPr lang="en-GB" dirty="0"/>
              <a:t>In cases of severe depression, patients may not be able to motivate themselves enough to engage in CBT therefore it may be </a:t>
            </a:r>
            <a:r>
              <a:rPr lang="en-GB" dirty="0" smtClean="0"/>
              <a:t>better to </a:t>
            </a:r>
            <a:r>
              <a:rPr lang="en-GB" dirty="0"/>
              <a:t>treat these patients with anti-depressants and commence CBT when they are able to fully engage with the treatment.  Therefore CBT may be </a:t>
            </a:r>
            <a:r>
              <a:rPr lang="en-GB" dirty="0" smtClean="0"/>
              <a:t>best when </a:t>
            </a:r>
            <a:r>
              <a:rPr lang="en-GB" dirty="0"/>
              <a:t>used as a combined approach to treating severe  depression</a:t>
            </a:r>
            <a:r>
              <a:rPr lang="en-GB" dirty="0" smtClean="0"/>
              <a:t>.</a:t>
            </a:r>
          </a:p>
          <a:p>
            <a:pPr marL="118872" indent="0">
              <a:buNone/>
            </a:pPr>
            <a:endParaRPr lang="en-GB" dirty="0" smtClean="0"/>
          </a:p>
          <a:p>
            <a:r>
              <a:rPr lang="en-GB" dirty="0"/>
              <a:t>CBT could be seen as more appropriate than other treatments as it is designed to have long term benefits. It is used continually to stop symptoms reoccurring by trying to alter the negative thoughts and beliefs at the root of the depression. However, there are </a:t>
            </a:r>
            <a:r>
              <a:rPr lang="en-GB" b="1" dirty="0"/>
              <a:t>economic implications</a:t>
            </a:r>
            <a:r>
              <a:rPr lang="en-GB" dirty="0"/>
              <a:t> here as this type of treatment is time consuming and potentially costly to the NHS. Perhaps it should only be used for people with severe depression.</a:t>
            </a:r>
          </a:p>
          <a:p>
            <a:endParaRPr lang="en-GB" dirty="0" smtClean="0"/>
          </a:p>
          <a:p>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4126661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Effective or Appropriate?</a:t>
            </a:r>
          </a:p>
        </p:txBody>
      </p:sp>
      <p:sp>
        <p:nvSpPr>
          <p:cNvPr id="3" name="Content Placeholder 2"/>
          <p:cNvSpPr>
            <a:spLocks noGrp="1"/>
          </p:cNvSpPr>
          <p:nvPr>
            <p:ph idx="1"/>
          </p:nvPr>
        </p:nvSpPr>
        <p:spPr/>
        <p:txBody>
          <a:bodyPr>
            <a:normAutofit fontScale="55000" lnSpcReduction="20000"/>
          </a:bodyPr>
          <a:lstStyle/>
          <a:p>
            <a:r>
              <a:rPr lang="en-GB" b="1" dirty="0"/>
              <a:t>David et al (2008)</a:t>
            </a:r>
            <a:r>
              <a:rPr lang="en-GB" dirty="0"/>
              <a:t> found, using 170 patients suffering from major depressive disorder, patients who were treated with 14 weeks of REBT had better treatment outcomes than those treated with the drug fluoxetine 6 months after treatment. This suggests that CBT is a </a:t>
            </a:r>
            <a:r>
              <a:rPr lang="en-GB" dirty="0" smtClean="0"/>
              <a:t>better treatment </a:t>
            </a:r>
            <a:r>
              <a:rPr lang="en-GB" dirty="0"/>
              <a:t>for depression than the drug therapies and suggests it provides a suitable long term  treatment for depression. </a:t>
            </a:r>
          </a:p>
          <a:p>
            <a:pPr marL="118872" indent="0">
              <a:buNone/>
            </a:pPr>
            <a:r>
              <a:rPr lang="en-GB" dirty="0"/>
              <a:t> </a:t>
            </a:r>
          </a:p>
          <a:p>
            <a:r>
              <a:rPr lang="en-GB" b="1" dirty="0" err="1"/>
              <a:t>Craighead</a:t>
            </a:r>
            <a:r>
              <a:rPr lang="en-GB" b="1" dirty="0"/>
              <a:t> and Dunlop (2014)</a:t>
            </a:r>
            <a:r>
              <a:rPr lang="en-GB" dirty="0"/>
              <a:t> carried out a meta-analysis to find out whether CBT is </a:t>
            </a:r>
            <a:r>
              <a:rPr lang="en-GB" dirty="0" smtClean="0"/>
              <a:t>best when </a:t>
            </a:r>
            <a:r>
              <a:rPr lang="en-GB" dirty="0"/>
              <a:t>used on its own or in combination with drug therapy. For long-lasting depression, </a:t>
            </a:r>
            <a:r>
              <a:rPr lang="en-GB" b="1" dirty="0"/>
              <a:t>combined treatment </a:t>
            </a:r>
            <a:r>
              <a:rPr lang="en-GB" dirty="0"/>
              <a:t>was generally </a:t>
            </a:r>
            <a:r>
              <a:rPr lang="en-GB" dirty="0" smtClean="0"/>
              <a:t>best. </a:t>
            </a:r>
            <a:r>
              <a:rPr lang="en-GB" dirty="0"/>
              <a:t>This suggests that biological factors also play a role in the depression and that it is not suitable to just use CBT to treat depression long term</a:t>
            </a:r>
            <a:r>
              <a:rPr lang="en-GB" dirty="0" smtClean="0"/>
              <a:t>.</a:t>
            </a:r>
          </a:p>
          <a:p>
            <a:pPr marL="118872" indent="0">
              <a:buNone/>
            </a:pPr>
            <a:endParaRPr lang="en-GB" dirty="0" smtClean="0"/>
          </a:p>
          <a:p>
            <a:r>
              <a:rPr lang="en-GB" dirty="0"/>
              <a:t>CBT could be seen as more </a:t>
            </a:r>
            <a:r>
              <a:rPr lang="en-GB" dirty="0" smtClean="0"/>
              <a:t>useful </a:t>
            </a:r>
            <a:r>
              <a:rPr lang="en-GB" dirty="0"/>
              <a:t>than other treatments as it is designed to have long term benefits. It is used continually to stop symptoms reoccurring by trying to alter the negative thoughts and beliefs at the root of the depression. However, there are </a:t>
            </a:r>
            <a:r>
              <a:rPr lang="en-GB" b="1" dirty="0"/>
              <a:t>economic implications</a:t>
            </a:r>
            <a:r>
              <a:rPr lang="en-GB" dirty="0"/>
              <a:t> here as this type of treatment is time consuming and potentially costly to the NHS. Perhaps it should only be used for people with severe depression.</a:t>
            </a:r>
          </a:p>
          <a:p>
            <a:endParaRPr lang="en-GB" dirty="0"/>
          </a:p>
          <a:p>
            <a:endParaRPr lang="en-GB" dirty="0"/>
          </a:p>
        </p:txBody>
      </p:sp>
    </p:spTree>
    <p:extLst>
      <p:ext uri="{BB962C8B-B14F-4D97-AF65-F5344CB8AC3E}">
        <p14:creationId xmlns:p14="http://schemas.microsoft.com/office/powerpoint/2010/main" val="3663416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i="1" dirty="0"/>
              <a:t>Effectiveness</a:t>
            </a:r>
            <a:r>
              <a:rPr lang="en-GB" i="1" dirty="0" smtClean="0"/>
              <a:t>:</a:t>
            </a:r>
            <a:endParaRPr lang="en-GB" dirty="0"/>
          </a:p>
        </p:txBody>
      </p:sp>
      <p:sp>
        <p:nvSpPr>
          <p:cNvPr id="3" name="Content Placeholder 2"/>
          <p:cNvSpPr>
            <a:spLocks noGrp="1"/>
          </p:cNvSpPr>
          <p:nvPr>
            <p:ph idx="1"/>
          </p:nvPr>
        </p:nvSpPr>
        <p:spPr/>
        <p:txBody>
          <a:bodyPr>
            <a:normAutofit fontScale="55000" lnSpcReduction="20000"/>
          </a:bodyPr>
          <a:lstStyle/>
          <a:p>
            <a:r>
              <a:rPr lang="en-GB" b="1" dirty="0" smtClean="0"/>
              <a:t>Department </a:t>
            </a:r>
            <a:r>
              <a:rPr lang="en-GB" b="1" dirty="0"/>
              <a:t>of Health (2001)</a:t>
            </a:r>
            <a:r>
              <a:rPr lang="en-GB" dirty="0"/>
              <a:t> reviewed research papers of treatments for depression and found CBT to be the most effective. </a:t>
            </a:r>
            <a:r>
              <a:rPr lang="en-GB" dirty="0" smtClean="0"/>
              <a:t>However </a:t>
            </a:r>
            <a:r>
              <a:rPr lang="en-GB" dirty="0"/>
              <a:t>they did not endorse the use of CBT alone as other treatments were also effective. This suggests that although CBT </a:t>
            </a:r>
            <a:r>
              <a:rPr lang="en-GB" dirty="0" smtClean="0"/>
              <a:t>is successful </a:t>
            </a:r>
            <a:r>
              <a:rPr lang="en-GB" dirty="0"/>
              <a:t>it is not the only effective treatment for depression. It may depend on the individual’s </a:t>
            </a:r>
            <a:r>
              <a:rPr lang="en-GB" dirty="0" smtClean="0"/>
              <a:t>case </a:t>
            </a:r>
            <a:r>
              <a:rPr lang="en-GB" dirty="0"/>
              <a:t>as to which treatment is used.</a:t>
            </a:r>
          </a:p>
          <a:p>
            <a:pPr marL="118872" indent="0">
              <a:buNone/>
            </a:pPr>
            <a:endParaRPr lang="en-GB" dirty="0"/>
          </a:p>
          <a:p>
            <a:r>
              <a:rPr lang="en-GB" b="1" dirty="0"/>
              <a:t>David et al (2008)</a:t>
            </a:r>
            <a:r>
              <a:rPr lang="en-GB" dirty="0"/>
              <a:t> found, using 170 patients suffering from major depressive disorder, patients who were treated with 14 weeks of REBT had better treatment outcomes than those treated with the drug fluoxetine 6 months after treatment. This suggests that CBT is a more effective treatment for depression than the drug therapies and suggests it provides a suitable long term  </a:t>
            </a:r>
            <a:r>
              <a:rPr lang="en-GB" dirty="0" smtClean="0"/>
              <a:t>treatment </a:t>
            </a:r>
            <a:r>
              <a:rPr lang="en-GB" dirty="0"/>
              <a:t>for depression. </a:t>
            </a:r>
          </a:p>
          <a:p>
            <a:pPr marL="118872" indent="0">
              <a:buNone/>
            </a:pPr>
            <a:r>
              <a:rPr lang="en-GB" dirty="0"/>
              <a:t> </a:t>
            </a:r>
          </a:p>
          <a:p>
            <a:r>
              <a:rPr lang="en-GB" b="1" dirty="0" err="1"/>
              <a:t>Craighead</a:t>
            </a:r>
            <a:r>
              <a:rPr lang="en-GB" b="1" dirty="0"/>
              <a:t> and Dunlop (2014)</a:t>
            </a:r>
            <a:r>
              <a:rPr lang="en-GB" dirty="0"/>
              <a:t> carried out a meta-analysis to find out whether CBT is more effective when used on its own or in combination with drug therapy. For long-lasting depression, </a:t>
            </a:r>
            <a:r>
              <a:rPr lang="en-GB" b="1" dirty="0"/>
              <a:t>combined treatment </a:t>
            </a:r>
            <a:r>
              <a:rPr lang="en-GB" dirty="0"/>
              <a:t>was generally more effective. This suggests that biological factors also play a role in the depression and that it is not suitable to just use CBT to treat depression long term.</a:t>
            </a:r>
          </a:p>
          <a:p>
            <a:endParaRPr lang="en-GB" dirty="0"/>
          </a:p>
        </p:txBody>
      </p:sp>
    </p:spTree>
    <p:extLst>
      <p:ext uri="{BB962C8B-B14F-4D97-AF65-F5344CB8AC3E}">
        <p14:creationId xmlns:p14="http://schemas.microsoft.com/office/powerpoint/2010/main" val="4059995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i="1" dirty="0"/>
              <a:t>Appropriateness</a:t>
            </a:r>
            <a:r>
              <a:rPr lang="en-GB" i="1" dirty="0" smtClean="0"/>
              <a:t>:</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Since </a:t>
            </a:r>
            <a:r>
              <a:rPr lang="en-GB" dirty="0"/>
              <a:t>many of the symptoms of depression are cognitive, it seems appropriate for the therapy’s central focus to be changing negative and irrational views into ones that are more positive and realistic.</a:t>
            </a:r>
          </a:p>
          <a:p>
            <a:pPr marL="118872" indent="0">
              <a:buNone/>
            </a:pPr>
            <a:endParaRPr lang="en-GB" dirty="0"/>
          </a:p>
          <a:p>
            <a:r>
              <a:rPr lang="en-GB" dirty="0"/>
              <a:t>In cases of severe depression, patients may not be able to motivate themselves enough to engage in CBT therefore it may be more appropriate to treat these patients with anti-depressants and commence CBT when they are able to fully engage with the treatment.  </a:t>
            </a:r>
            <a:r>
              <a:rPr lang="en-GB" dirty="0" smtClean="0"/>
              <a:t>Therefore </a:t>
            </a:r>
            <a:r>
              <a:rPr lang="en-GB" dirty="0"/>
              <a:t>CBT may be more effective when used as a combined approach to treating severe </a:t>
            </a:r>
            <a:r>
              <a:rPr lang="en-GB" dirty="0" smtClean="0"/>
              <a:t> </a:t>
            </a:r>
            <a:r>
              <a:rPr lang="en-GB" dirty="0"/>
              <a:t>depression</a:t>
            </a:r>
            <a:r>
              <a:rPr lang="en-GB" dirty="0" smtClean="0"/>
              <a:t>.</a:t>
            </a:r>
            <a:endParaRPr lang="en-GB" dirty="0"/>
          </a:p>
          <a:p>
            <a:pPr marL="118872" indent="0">
              <a:buNone/>
            </a:pPr>
            <a:endParaRPr lang="en-GB" dirty="0"/>
          </a:p>
          <a:p>
            <a:r>
              <a:rPr lang="en-GB" dirty="0"/>
              <a:t>CBT could be seen as more appropriate than other treatments as it is designed to have long term benefits. It is used continually to stop symptoms reoccurring by trying to alter the negative thoughts and beliefs at the root of the depression. However, there are </a:t>
            </a:r>
            <a:r>
              <a:rPr lang="en-GB" b="1" dirty="0"/>
              <a:t>economic implications</a:t>
            </a:r>
            <a:r>
              <a:rPr lang="en-GB" dirty="0"/>
              <a:t> here as this type of treatment is time consuming and potentially costly to the NHS. Perhaps </a:t>
            </a:r>
            <a:r>
              <a:rPr lang="en-GB" dirty="0" smtClean="0"/>
              <a:t>it should </a:t>
            </a:r>
            <a:r>
              <a:rPr lang="en-GB" dirty="0"/>
              <a:t>only be used for people with severe depression.</a:t>
            </a:r>
          </a:p>
          <a:p>
            <a:endParaRPr lang="en-GB" dirty="0"/>
          </a:p>
        </p:txBody>
      </p:sp>
    </p:spTree>
    <p:extLst>
      <p:ext uri="{BB962C8B-B14F-4D97-AF65-F5344CB8AC3E}">
        <p14:creationId xmlns:p14="http://schemas.microsoft.com/office/powerpoint/2010/main" val="3962670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i="1" dirty="0"/>
              <a:t>Further evaluation: </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The </a:t>
            </a:r>
            <a:r>
              <a:rPr lang="en-GB" dirty="0"/>
              <a:t>success of the treatment could be down to the patient-therapist relationship rather than the particular techniques that are used. </a:t>
            </a:r>
            <a:endParaRPr lang="en-GB" dirty="0" smtClean="0"/>
          </a:p>
          <a:p>
            <a:pPr marL="118872" indent="0">
              <a:buNone/>
            </a:pPr>
            <a:endParaRPr lang="en-GB" dirty="0"/>
          </a:p>
          <a:p>
            <a:r>
              <a:rPr lang="en-GB" dirty="0"/>
              <a:t>Many comparative reviews (e.g. Luborsky et al, 2002) find very small differences, supporting the idea that simply having someone to talk to and who will listen is what is most important. Therefore support groups could be used instead as it may not be necessary for a trained mental health professional to be involved in the treatment, support groups would be more accessible, fewer resources would be needed and so would cost less money</a:t>
            </a:r>
            <a:r>
              <a:rPr lang="en-GB" dirty="0" smtClean="0"/>
              <a:t>.</a:t>
            </a:r>
          </a:p>
          <a:p>
            <a:pPr marL="118872" indent="0">
              <a:buNone/>
            </a:pPr>
            <a:endParaRPr lang="en-GB" dirty="0"/>
          </a:p>
          <a:p>
            <a:r>
              <a:rPr lang="en-GB" dirty="0" smtClean="0"/>
              <a:t>CBT </a:t>
            </a:r>
            <a:r>
              <a:rPr lang="en-GB" dirty="0"/>
              <a:t>could be criticised for overemphasising cognitions and underestimating the importance of the patients personal circumstances (e.g. if they are in poverty or suffering abuse). It may be that the patients circumstances need to change and focussing on the mind rather than the environment could prevent this. </a:t>
            </a:r>
          </a:p>
          <a:p>
            <a:pPr marL="118872" indent="0">
              <a:buNone/>
            </a:pPr>
            <a:endParaRPr lang="en-GB" dirty="0"/>
          </a:p>
        </p:txBody>
      </p:sp>
    </p:spTree>
    <p:extLst>
      <p:ext uri="{BB962C8B-B14F-4D97-AF65-F5344CB8AC3E}">
        <p14:creationId xmlns:p14="http://schemas.microsoft.com/office/powerpoint/2010/main" val="575339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Quick test…</a:t>
            </a:r>
            <a:endParaRPr lang="en-GB"/>
          </a:p>
        </p:txBody>
      </p:sp>
      <p:sp>
        <p:nvSpPr>
          <p:cNvPr id="3" name="Content Placeholder 2"/>
          <p:cNvSpPr>
            <a:spLocks noGrp="1"/>
          </p:cNvSpPr>
          <p:nvPr>
            <p:ph idx="1"/>
          </p:nvPr>
        </p:nvSpPr>
        <p:spPr/>
        <p:txBody>
          <a:bodyPr>
            <a:normAutofit fontScale="92500" lnSpcReduction="10000"/>
          </a:bodyPr>
          <a:lstStyle/>
          <a:p>
            <a:pPr lvl="0"/>
            <a:r>
              <a:rPr lang="en-GB" dirty="0"/>
              <a:t>The central part of REBT is to identify and dispute irrational thoughts and beliefs. True or False? (1)</a:t>
            </a:r>
          </a:p>
          <a:p>
            <a:pPr marL="118872" indent="0">
              <a:buNone/>
            </a:pPr>
            <a:endParaRPr lang="en-GB" dirty="0"/>
          </a:p>
          <a:p>
            <a:pPr lvl="0"/>
            <a:r>
              <a:rPr lang="en-GB" dirty="0"/>
              <a:t>Describe the findings from one study that supports </a:t>
            </a:r>
            <a:r>
              <a:rPr lang="en-GB" dirty="0" smtClean="0"/>
              <a:t>cognitive treatments </a:t>
            </a:r>
            <a:r>
              <a:rPr lang="en-GB" dirty="0"/>
              <a:t>of depression (2)</a:t>
            </a:r>
          </a:p>
          <a:p>
            <a:pPr marL="118872" indent="0">
              <a:buNone/>
            </a:pPr>
            <a:endParaRPr lang="en-GB" dirty="0"/>
          </a:p>
          <a:p>
            <a:pPr lvl="0"/>
            <a:r>
              <a:rPr lang="en-GB" dirty="0"/>
              <a:t>Why might treating someone with depression with drug therapy and CBT be more appropriate? (1)</a:t>
            </a:r>
          </a:p>
          <a:p>
            <a:endParaRPr lang="en-GB" dirty="0"/>
          </a:p>
        </p:txBody>
      </p:sp>
    </p:spTree>
    <p:extLst>
      <p:ext uri="{BB962C8B-B14F-4D97-AF65-F5344CB8AC3E}">
        <p14:creationId xmlns:p14="http://schemas.microsoft.com/office/powerpoint/2010/main" val="2688516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579296" cy="1252728"/>
          </a:xfrm>
        </p:spPr>
        <p:txBody>
          <a:bodyPr>
            <a:normAutofit/>
          </a:bodyPr>
          <a:lstStyle/>
          <a:p>
            <a:r>
              <a:rPr lang="en-GB" dirty="0" smtClean="0"/>
              <a:t>Treating Depression</a:t>
            </a:r>
            <a:endParaRPr lang="en-GB" dirty="0"/>
          </a:p>
        </p:txBody>
      </p:sp>
      <p:sp>
        <p:nvSpPr>
          <p:cNvPr id="3" name="Content Placeholder 2"/>
          <p:cNvSpPr>
            <a:spLocks noGrp="1"/>
          </p:cNvSpPr>
          <p:nvPr>
            <p:ph idx="1"/>
          </p:nvPr>
        </p:nvSpPr>
        <p:spPr/>
        <p:txBody>
          <a:bodyPr>
            <a:normAutofit/>
          </a:bodyPr>
          <a:lstStyle/>
          <a:p>
            <a:r>
              <a:rPr lang="en-GB" b="1" dirty="0"/>
              <a:t> </a:t>
            </a:r>
            <a:r>
              <a:rPr lang="en-GB" dirty="0" smtClean="0"/>
              <a:t>What have we studied as a key cause of depression?</a:t>
            </a:r>
            <a:br>
              <a:rPr lang="en-GB" dirty="0" smtClean="0"/>
            </a:br>
            <a:endParaRPr lang="en-GB" dirty="0" smtClean="0"/>
          </a:p>
          <a:p>
            <a:r>
              <a:rPr lang="en-GB" dirty="0" smtClean="0"/>
              <a:t>Therefore, how might depression be treated?</a:t>
            </a:r>
          </a:p>
          <a:p>
            <a:endParaRPr lang="en-GB" dirty="0"/>
          </a:p>
          <a:p>
            <a:r>
              <a:rPr lang="en-GB" dirty="0" smtClean="0"/>
              <a:t>Is it likely to be successful?</a:t>
            </a:r>
            <a:endParaRPr lang="en-GB" dirty="0"/>
          </a:p>
          <a:p>
            <a:endParaRPr lang="en-GB" dirty="0"/>
          </a:p>
        </p:txBody>
      </p:sp>
    </p:spTree>
    <p:extLst>
      <p:ext uri="{BB962C8B-B14F-4D97-AF65-F5344CB8AC3E}">
        <p14:creationId xmlns:p14="http://schemas.microsoft.com/office/powerpoint/2010/main" val="916032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579296" cy="1252728"/>
          </a:xfrm>
        </p:spPr>
        <p:txBody>
          <a:bodyPr>
            <a:normAutofit fontScale="90000"/>
          </a:bodyPr>
          <a:lstStyle/>
          <a:p>
            <a:r>
              <a:rPr lang="en-GB" dirty="0" smtClean="0"/>
              <a:t>Cognitive-Behavioural </a:t>
            </a:r>
            <a:r>
              <a:rPr lang="en-GB" dirty="0"/>
              <a:t>T</a:t>
            </a:r>
            <a:r>
              <a:rPr lang="en-GB" dirty="0" smtClean="0"/>
              <a:t>herapy (CBT)</a:t>
            </a:r>
            <a:endParaRPr lang="en-GB" dirty="0"/>
          </a:p>
        </p:txBody>
      </p:sp>
      <p:sp>
        <p:nvSpPr>
          <p:cNvPr id="3" name="Content Placeholder 2"/>
          <p:cNvSpPr>
            <a:spLocks noGrp="1"/>
          </p:cNvSpPr>
          <p:nvPr>
            <p:ph idx="1"/>
          </p:nvPr>
        </p:nvSpPr>
        <p:spPr/>
        <p:txBody>
          <a:bodyPr>
            <a:normAutofit fontScale="77500" lnSpcReduction="20000"/>
          </a:bodyPr>
          <a:lstStyle/>
          <a:p>
            <a:r>
              <a:rPr lang="en-GB" b="1" dirty="0"/>
              <a:t> </a:t>
            </a:r>
            <a:r>
              <a:rPr lang="en-GB" dirty="0" smtClean="0"/>
              <a:t>This </a:t>
            </a:r>
            <a:r>
              <a:rPr lang="en-GB" dirty="0"/>
              <a:t>approach links depression to irrational and dysfunctional thoughts. </a:t>
            </a:r>
            <a:endParaRPr lang="en-GB" dirty="0" smtClean="0"/>
          </a:p>
          <a:p>
            <a:r>
              <a:rPr lang="en-GB" dirty="0" smtClean="0"/>
              <a:t>Negative </a:t>
            </a:r>
            <a:r>
              <a:rPr lang="en-GB" dirty="0"/>
              <a:t>events occur that can trigger negative schemata that may have been acquired in childhood e.g. “I will never succeed at anything”. </a:t>
            </a:r>
            <a:endParaRPr lang="en-GB" dirty="0" smtClean="0"/>
          </a:p>
          <a:p>
            <a:r>
              <a:rPr lang="en-GB" dirty="0" smtClean="0"/>
              <a:t>This </a:t>
            </a:r>
            <a:r>
              <a:rPr lang="en-GB" dirty="0"/>
              <a:t>leads to the negative automatic thoughts that you are indeed a failure at everything. </a:t>
            </a:r>
            <a:endParaRPr lang="en-GB" dirty="0" smtClean="0"/>
          </a:p>
          <a:p>
            <a:r>
              <a:rPr lang="en-GB" dirty="0" smtClean="0"/>
              <a:t>The </a:t>
            </a:r>
            <a:r>
              <a:rPr lang="en-GB" dirty="0"/>
              <a:t>aim of CBT is to challenge these irrational and dysfunctional thought processes. </a:t>
            </a:r>
            <a:endParaRPr lang="en-GB" dirty="0" smtClean="0"/>
          </a:p>
          <a:p>
            <a:r>
              <a:rPr lang="en-GB" dirty="0" smtClean="0"/>
              <a:t>Two </a:t>
            </a:r>
            <a:r>
              <a:rPr lang="en-GB" dirty="0"/>
              <a:t>examples of the Cognitive approach are Beck’s therapy for depression and Ellis's RET which both follow the same assumptions and share many similarities. </a:t>
            </a:r>
            <a:endParaRPr lang="en-GB" dirty="0" smtClean="0"/>
          </a:p>
          <a:p>
            <a:r>
              <a:rPr lang="en-GB" dirty="0" smtClean="0">
                <a:hlinkClick r:id="rId2"/>
              </a:rPr>
              <a:t>Summary Clip</a:t>
            </a:r>
            <a:endParaRPr lang="en-GB" dirty="0"/>
          </a:p>
          <a:p>
            <a:endParaRPr lang="en-GB" dirty="0"/>
          </a:p>
        </p:txBody>
      </p:sp>
    </p:spTree>
    <p:extLst>
      <p:ext uri="{BB962C8B-B14F-4D97-AF65-F5344CB8AC3E}">
        <p14:creationId xmlns:p14="http://schemas.microsoft.com/office/powerpoint/2010/main" val="2525048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Beck’s Cognitive </a:t>
            </a:r>
            <a:r>
              <a:rPr lang="en-GB" dirty="0" smtClean="0"/>
              <a:t>Therapy</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Beck </a:t>
            </a:r>
            <a:r>
              <a:rPr lang="en-GB" dirty="0"/>
              <a:t>(1976) believed that negative schemata lead to pessimistic thoughts about the self, the world and the future. These sort of cognitive biases maintain negative thoughts. The aim of Beck’s approach is to challenge these irrational cognitions and replace them with more realistic appraisals.</a:t>
            </a:r>
          </a:p>
          <a:p>
            <a:pPr lvl="0"/>
            <a:r>
              <a:rPr lang="en-GB" dirty="0"/>
              <a:t>The therapist helps the client identify specific negative thoughts e.g. “I always fail exams in that subject” or “I will never have a successful relationship”. They will often advocate keeping a diary record.</a:t>
            </a:r>
          </a:p>
          <a:p>
            <a:pPr lvl="0"/>
            <a:r>
              <a:rPr lang="en-GB" dirty="0"/>
              <a:t>The therapist challenges these records by pointing out positive incidents and drawing their focus onto these. This is a form of </a:t>
            </a:r>
            <a:r>
              <a:rPr lang="en-GB" b="1" dirty="0"/>
              <a:t>reality testing.</a:t>
            </a:r>
            <a:endParaRPr lang="en-GB" dirty="0"/>
          </a:p>
          <a:p>
            <a:pPr lvl="0"/>
            <a:r>
              <a:rPr lang="en-GB" dirty="0"/>
              <a:t>Beck also uses behavioural techniques to encourage more positive behaviour e.g. setting someone who is depressed a list of small goals to achieve such as getting up by a certain time. This is to give them a sense of personal effectiveness.</a:t>
            </a:r>
          </a:p>
          <a:p>
            <a:pPr lvl="0"/>
            <a:r>
              <a:rPr lang="en-GB" dirty="0"/>
              <a:t>Training in problem solving skills is another aspect along with relaxation techniques to reduce anxiety in stressful situations.</a:t>
            </a:r>
          </a:p>
          <a:p>
            <a:endParaRPr lang="en-GB" dirty="0"/>
          </a:p>
        </p:txBody>
      </p:sp>
    </p:spTree>
    <p:extLst>
      <p:ext uri="{BB962C8B-B14F-4D97-AF65-F5344CB8AC3E}">
        <p14:creationId xmlns:p14="http://schemas.microsoft.com/office/powerpoint/2010/main" val="3599440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altLang="en-US" sz="4800" dirty="0">
                <a:solidFill>
                  <a:schemeClr val="accent1"/>
                </a:solidFill>
                <a:latin typeface="Arial Narrow" pitchFamily="34" charset="0"/>
                <a:ea typeface="Times New Roman" pitchFamily="18" charset="0"/>
                <a:cs typeface="Times New Roman" pitchFamily="18" charset="0"/>
              </a:rPr>
              <a:t>Rational-emotive behaviour therapy (REBT</a:t>
            </a:r>
            <a:r>
              <a:rPr lang="en-GB" altLang="en-US" sz="4800" dirty="0" smtClean="0">
                <a:solidFill>
                  <a:schemeClr val="accent1"/>
                </a:solidFill>
                <a:latin typeface="Arial Narrow" pitchFamily="34" charset="0"/>
                <a:ea typeface="Times New Roman" pitchFamily="18" charset="0"/>
                <a:cs typeface="Times New Roman" pitchFamily="18" charset="0"/>
              </a:rPr>
              <a:t>)</a:t>
            </a:r>
            <a:endParaRPr lang="en-GB" dirty="0">
              <a:solidFill>
                <a:schemeClr val="accent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89084701"/>
              </p:ext>
            </p:extLst>
          </p:nvPr>
        </p:nvGraphicFramePr>
        <p:xfrm>
          <a:off x="827584" y="2144570"/>
          <a:ext cx="7344816" cy="1117990"/>
        </p:xfrm>
        <a:graphic>
          <a:graphicData uri="http://schemas.openxmlformats.org/drawingml/2006/table">
            <a:tbl>
              <a:tblPr>
                <a:tableStyleId>{5C22544A-7EE6-4342-B048-85BDC9FD1C3A}</a:tableStyleId>
              </a:tblPr>
              <a:tblGrid>
                <a:gridCol w="2447784"/>
                <a:gridCol w="2448516"/>
                <a:gridCol w="2448516"/>
              </a:tblGrid>
              <a:tr h="194255">
                <a:tc>
                  <a:txBody>
                    <a:bodyPr/>
                    <a:lstStyle/>
                    <a:p>
                      <a:pPr algn="ctr">
                        <a:spcAft>
                          <a:spcPts val="0"/>
                        </a:spcAft>
                      </a:pPr>
                      <a:r>
                        <a:rPr lang="en-GB" sz="1600" dirty="0">
                          <a:effectLst/>
                        </a:rPr>
                        <a:t>ACTIVATING EVENT</a:t>
                      </a:r>
                      <a:endParaRPr lang="en-GB" sz="2400" dirty="0">
                        <a:effectLst/>
                        <a:latin typeface="Arial"/>
                        <a:ea typeface="Times New Roman"/>
                        <a:cs typeface="Times New Roman"/>
                      </a:endParaRPr>
                    </a:p>
                  </a:txBody>
                  <a:tcPr marL="68580" marR="68580" marT="0" marB="0"/>
                </a:tc>
                <a:tc>
                  <a:txBody>
                    <a:bodyPr/>
                    <a:lstStyle/>
                    <a:p>
                      <a:pPr algn="ctr">
                        <a:spcAft>
                          <a:spcPts val="0"/>
                        </a:spcAft>
                      </a:pPr>
                      <a:r>
                        <a:rPr lang="en-GB" sz="1600" dirty="0">
                          <a:effectLst/>
                        </a:rPr>
                        <a:t>SELF-DEFEATING </a:t>
                      </a:r>
                      <a:r>
                        <a:rPr lang="en-GB" sz="1600" dirty="0" smtClean="0">
                          <a:effectLst/>
                        </a:rPr>
                        <a:t>BELIEFS</a:t>
                      </a:r>
                      <a:endParaRPr lang="en-GB" sz="2400" dirty="0">
                        <a:effectLst/>
                        <a:latin typeface="Arial"/>
                        <a:ea typeface="Times New Roman"/>
                        <a:cs typeface="Times New Roman"/>
                      </a:endParaRPr>
                    </a:p>
                  </a:txBody>
                  <a:tcPr marL="68580" marR="68580" marT="0" marB="0"/>
                </a:tc>
                <a:tc>
                  <a:txBody>
                    <a:bodyPr/>
                    <a:lstStyle/>
                    <a:p>
                      <a:pPr algn="ctr">
                        <a:spcAft>
                          <a:spcPts val="0"/>
                        </a:spcAft>
                      </a:pPr>
                      <a:r>
                        <a:rPr lang="en-GB" sz="1600" dirty="0">
                          <a:effectLst/>
                        </a:rPr>
                        <a:t>CONSEQUENCES</a:t>
                      </a:r>
                      <a:endParaRPr lang="en-GB" sz="2400" dirty="0">
                        <a:effectLst/>
                        <a:latin typeface="Arial"/>
                        <a:ea typeface="Times New Roman"/>
                        <a:cs typeface="Times New Roman"/>
                      </a:endParaRPr>
                    </a:p>
                  </a:txBody>
                  <a:tcPr marL="68580" marR="68580" marT="0" marB="0"/>
                </a:tc>
              </a:tr>
              <a:tr h="874150">
                <a:tc>
                  <a:txBody>
                    <a:bodyPr/>
                    <a:lstStyle/>
                    <a:p>
                      <a:pPr>
                        <a:spcAft>
                          <a:spcPts val="0"/>
                        </a:spcAft>
                      </a:pPr>
                      <a:r>
                        <a:rPr lang="en-GB" sz="1800" dirty="0">
                          <a:effectLst/>
                        </a:rPr>
                        <a:t>Getting a bad mark for an essay.</a:t>
                      </a:r>
                      <a:endParaRPr lang="en-GB" sz="1800" dirty="0">
                        <a:effectLst/>
                        <a:latin typeface="Arial"/>
                        <a:ea typeface="Times New Roman"/>
                        <a:cs typeface="Times New Roman"/>
                      </a:endParaRPr>
                    </a:p>
                  </a:txBody>
                  <a:tcPr marL="68580" marR="68580" marT="0" marB="0"/>
                </a:tc>
                <a:tc>
                  <a:txBody>
                    <a:bodyPr/>
                    <a:lstStyle/>
                    <a:p>
                      <a:pPr>
                        <a:spcAft>
                          <a:spcPts val="0"/>
                        </a:spcAft>
                      </a:pPr>
                      <a:r>
                        <a:rPr lang="en-GB" sz="1800" dirty="0">
                          <a:effectLst/>
                        </a:rPr>
                        <a:t>I’m hopeless and will never get the grade I need.</a:t>
                      </a:r>
                      <a:endParaRPr lang="en-GB" sz="1800" dirty="0">
                        <a:effectLst/>
                        <a:latin typeface="Arial"/>
                        <a:ea typeface="Times New Roman"/>
                        <a:cs typeface="Times New Roman"/>
                      </a:endParaRPr>
                    </a:p>
                  </a:txBody>
                  <a:tcPr marL="68580" marR="68580" marT="0" marB="0"/>
                </a:tc>
                <a:tc>
                  <a:txBody>
                    <a:bodyPr/>
                    <a:lstStyle/>
                    <a:p>
                      <a:pPr>
                        <a:spcAft>
                          <a:spcPts val="0"/>
                        </a:spcAft>
                      </a:pPr>
                      <a:r>
                        <a:rPr lang="en-GB" sz="1800" dirty="0">
                          <a:effectLst/>
                        </a:rPr>
                        <a:t>No longer trying and just accepting my lot.</a:t>
                      </a:r>
                      <a:endParaRPr lang="en-GB" sz="1800" dirty="0">
                        <a:effectLst/>
                        <a:latin typeface="Arial"/>
                        <a:ea typeface="Times New Roman"/>
                        <a:cs typeface="Times New Roman"/>
                      </a:endParaRPr>
                    </a:p>
                  </a:txBody>
                  <a:tcPr marL="68580" marR="68580" marT="0" marB="0"/>
                </a:tc>
              </a:tr>
            </a:tbl>
          </a:graphicData>
        </a:graphic>
      </p:graphicFrame>
      <p:sp>
        <p:nvSpPr>
          <p:cNvPr id="5" name="Rectangle 1"/>
          <p:cNvSpPr>
            <a:spLocks noChangeArrowheads="1"/>
          </p:cNvSpPr>
          <p:nvPr/>
        </p:nvSpPr>
        <p:spPr bwMode="auto">
          <a:xfrm>
            <a:off x="467544" y="3311407"/>
            <a:ext cx="7776864"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b="0" i="0" u="none" strike="noStrike" cap="none" normalizeH="0" baseline="0" dirty="0" smtClean="0">
                <a:ln>
                  <a:noFill/>
                </a:ln>
                <a:solidFill>
                  <a:schemeClr val="tx1"/>
                </a:solidFill>
                <a:effectLst/>
                <a:ea typeface="Times New Roman" pitchFamily="18" charset="0"/>
                <a:cs typeface="Times New Roman" pitchFamily="18" charset="0"/>
              </a:rPr>
              <a:t>RET (renamed REBT) helps clients substitute more effective problem solving methods.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b="0" i="0" u="none" strike="noStrike" cap="none" normalizeH="0" baseline="0" dirty="0" smtClean="0">
                <a:ln>
                  <a:noFill/>
                </a:ln>
                <a:solidFill>
                  <a:schemeClr val="tx1"/>
                </a:solidFill>
                <a:effectLst/>
                <a:ea typeface="Times New Roman" pitchFamily="18" charset="0"/>
                <a:cs typeface="Times New Roman" pitchFamily="18" charset="0"/>
              </a:rPr>
              <a:t>This treatment has been used in a variety of situations and can be helpful for conditions such as anxiety disorders, depression and addictions.</a:t>
            </a:r>
            <a:endParaRPr kumimoji="0" lang="en-GB" altLang="en-US" sz="900" b="0" i="0" u="none" strike="noStrike" cap="none" normalizeH="0" baseline="0" dirty="0" smtClean="0">
              <a:ln>
                <a:noFill/>
              </a:ln>
              <a:solidFill>
                <a:schemeClr val="tx1"/>
              </a:solidFill>
              <a:effectLst/>
              <a:cs typeface="Arial"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b="0" i="0" u="none" strike="noStrike" cap="none" normalizeH="0" baseline="0" dirty="0" smtClean="0">
                <a:ln>
                  <a:noFill/>
                </a:ln>
                <a:solidFill>
                  <a:schemeClr val="tx1"/>
                </a:solidFill>
                <a:effectLst/>
                <a:ea typeface="Times New Roman" pitchFamily="18" charset="0"/>
                <a:cs typeface="Times New Roman" pitchFamily="18" charset="0"/>
              </a:rPr>
              <a:t>The therapist and client work together to identify situations and negative reactions they produce.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b="0" i="0" u="none" strike="noStrike" cap="none" normalizeH="0" baseline="0" dirty="0" smtClean="0">
                <a:ln>
                  <a:noFill/>
                </a:ln>
                <a:solidFill>
                  <a:schemeClr val="tx1"/>
                </a:solidFill>
                <a:effectLst/>
                <a:ea typeface="Times New Roman" pitchFamily="18" charset="0"/>
                <a:cs typeface="Times New Roman" pitchFamily="18" charset="0"/>
              </a:rPr>
              <a:t>The therapist then helps the client rationalise the situation, giving the client a more realistic perspective.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GB" altLang="en-US" b="0" i="0" u="none" strike="noStrike" cap="none" normalizeH="0" baseline="0" dirty="0" smtClean="0">
                <a:ln>
                  <a:noFill/>
                </a:ln>
                <a:solidFill>
                  <a:schemeClr val="tx1"/>
                </a:solidFill>
                <a:effectLst/>
                <a:ea typeface="Times New Roman" pitchFamily="18" charset="0"/>
                <a:cs typeface="Times New Roman" pitchFamily="18" charset="0"/>
              </a:rPr>
              <a:t>Ellis developed a more confrontational approach to therapy than Beck, challenging the client’s self-defeating beliefs in intense debates.</a:t>
            </a:r>
            <a:endParaRPr kumimoji="0" lang="en-GB" altLang="en-US" sz="2800" b="0" i="0" u="none" strike="noStrike" cap="none" normalizeH="0" baseline="0" dirty="0" smtClean="0">
              <a:ln>
                <a:noFill/>
              </a:ln>
              <a:solidFill>
                <a:schemeClr val="tx1"/>
              </a:solidFill>
              <a:effectLst/>
              <a:cs typeface="Arial" pitchFamily="34" charset="0"/>
            </a:endParaRPr>
          </a:p>
        </p:txBody>
      </p:sp>
      <p:sp>
        <p:nvSpPr>
          <p:cNvPr id="3" name="TextBox 2"/>
          <p:cNvSpPr txBox="1"/>
          <p:nvPr/>
        </p:nvSpPr>
        <p:spPr>
          <a:xfrm>
            <a:off x="493186" y="1741458"/>
            <a:ext cx="4222830"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Remember: Ellis’s ABC Model…</a:t>
            </a:r>
            <a:endParaRPr lang="en-GB" dirty="0"/>
          </a:p>
        </p:txBody>
      </p:sp>
    </p:spTree>
    <p:extLst>
      <p:ext uri="{BB962C8B-B14F-4D97-AF65-F5344CB8AC3E}">
        <p14:creationId xmlns:p14="http://schemas.microsoft.com/office/powerpoint/2010/main" val="2729670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25627"/>
            <a:ext cx="8280920" cy="872344"/>
          </a:xfrm>
        </p:spPr>
        <p:txBody>
          <a:bodyPr>
            <a:normAutofit/>
          </a:bodyPr>
          <a:lstStyle/>
          <a:p>
            <a:r>
              <a:rPr lang="en-GB" dirty="0" smtClean="0"/>
              <a:t>CBT in Action</a:t>
            </a:r>
            <a:endParaRPr lang="en-GB" dirty="0"/>
          </a:p>
        </p:txBody>
      </p:sp>
      <p:sp>
        <p:nvSpPr>
          <p:cNvPr id="3" name="Content Placeholder 2"/>
          <p:cNvSpPr>
            <a:spLocks noGrp="1"/>
          </p:cNvSpPr>
          <p:nvPr>
            <p:ph idx="1"/>
          </p:nvPr>
        </p:nvSpPr>
        <p:spPr>
          <a:xfrm>
            <a:off x="457200" y="1844824"/>
            <a:ext cx="8219256" cy="4629128"/>
          </a:xfrm>
        </p:spPr>
        <p:txBody>
          <a:bodyPr>
            <a:normAutofit fontScale="92500" lnSpcReduction="20000"/>
          </a:bodyPr>
          <a:lstStyle/>
          <a:p>
            <a:r>
              <a:rPr lang="en-GB" dirty="0"/>
              <a:t>From the video clips, write down specific examples for the following aspects of </a:t>
            </a:r>
            <a:r>
              <a:rPr lang="en-GB" dirty="0" smtClean="0"/>
              <a:t>CBT:</a:t>
            </a:r>
          </a:p>
          <a:p>
            <a:r>
              <a:rPr lang="en-GB" dirty="0" smtClean="0"/>
              <a:t>Identifying </a:t>
            </a:r>
            <a:r>
              <a:rPr lang="en-GB" dirty="0"/>
              <a:t>automatic negative thoughts about the self/world/future </a:t>
            </a:r>
            <a:endParaRPr lang="en-GB" dirty="0" smtClean="0"/>
          </a:p>
          <a:p>
            <a:r>
              <a:rPr lang="en-GB" dirty="0" smtClean="0"/>
              <a:t>Identifying the activating event and the negative irrational belief that has resulted from it</a:t>
            </a:r>
          </a:p>
          <a:p>
            <a:r>
              <a:rPr lang="en-GB" dirty="0"/>
              <a:t>Effort to challenge maladaptive thoughts</a:t>
            </a:r>
          </a:p>
          <a:p>
            <a:r>
              <a:rPr lang="en-GB" dirty="0"/>
              <a:t>Engagement in empirical and logical dispute (attempts to get the client to consider if their interpretations are based on sound evidence or if they are </a:t>
            </a:r>
            <a:r>
              <a:rPr lang="en-GB" dirty="0" smtClean="0"/>
              <a:t>logical)</a:t>
            </a:r>
          </a:p>
          <a:p>
            <a:r>
              <a:rPr lang="en-GB" dirty="0" smtClean="0">
                <a:hlinkClick r:id="rId3"/>
              </a:rPr>
              <a:t>Clip 1</a:t>
            </a: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530701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Treating depression with </a:t>
            </a:r>
            <a:r>
              <a:rPr lang="en-GB" dirty="0" smtClean="0"/>
              <a:t>CBT</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Greta </a:t>
            </a:r>
            <a:r>
              <a:rPr lang="en-GB" dirty="0"/>
              <a:t>suffers from depression. She often experiences feelings of hopelessness and worries constantly that she is a burden to others; she feels guilty for having depression. This has affected her work, as she believes she cannot cope; some days she finds it difficult to even get up let alone travel to work. She reports losing interest in food and finds sleeping difficult. Previously, Greta was in a relationship which she describes as very controlling. Following the breakdown of this relationship, Greta found herself staying home more, avoiding friends and losing enthusiasm for life in general. Although she now realises her partner was very manipulative, she blames herself for how she was treated. Following a discussion with her GP, Greta has been referred to a psychologist for cognitive behavioural therapy</a:t>
            </a:r>
            <a:r>
              <a:rPr lang="en-GB" dirty="0" smtClean="0"/>
              <a:t>.</a:t>
            </a:r>
          </a:p>
          <a:p>
            <a:pPr marL="118872" indent="0">
              <a:buNone/>
            </a:pPr>
            <a:endParaRPr lang="en-GB" dirty="0"/>
          </a:p>
          <a:p>
            <a:r>
              <a:rPr lang="en-GB" b="1" i="1" dirty="0"/>
              <a:t>In pairs, read the scenario above </a:t>
            </a:r>
          </a:p>
          <a:p>
            <a:r>
              <a:rPr lang="en-GB" b="1" i="1" dirty="0" smtClean="0"/>
              <a:t>Design 5 questions which a therapist might ask Greta </a:t>
            </a:r>
            <a:endParaRPr lang="en-GB" dirty="0"/>
          </a:p>
        </p:txBody>
      </p:sp>
    </p:spTree>
    <p:extLst>
      <p:ext uri="{BB962C8B-B14F-4D97-AF65-F5344CB8AC3E}">
        <p14:creationId xmlns:p14="http://schemas.microsoft.com/office/powerpoint/2010/main" val="357919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of Questions</a:t>
            </a:r>
            <a:endParaRPr lang="en-GB" dirty="0"/>
          </a:p>
        </p:txBody>
      </p:sp>
      <p:sp>
        <p:nvSpPr>
          <p:cNvPr id="3" name="Content Placeholder 2"/>
          <p:cNvSpPr>
            <a:spLocks noGrp="1"/>
          </p:cNvSpPr>
          <p:nvPr>
            <p:ph idx="1"/>
          </p:nvPr>
        </p:nvSpPr>
        <p:spPr/>
        <p:txBody>
          <a:bodyPr>
            <a:normAutofit fontScale="40000" lnSpcReduction="20000"/>
          </a:bodyPr>
          <a:lstStyle/>
          <a:p>
            <a:pPr marL="118872" indent="0">
              <a:buNone/>
            </a:pPr>
            <a:r>
              <a:rPr lang="en-US" sz="4300" dirty="0" smtClean="0"/>
              <a:t>Is </a:t>
            </a:r>
            <a:r>
              <a:rPr lang="en-US" sz="4300" dirty="0"/>
              <a:t>this thought realistic?</a:t>
            </a:r>
            <a:br>
              <a:rPr lang="en-US" sz="4300" dirty="0"/>
            </a:br>
            <a:r>
              <a:rPr lang="en-US" sz="4300" dirty="0" smtClean="0"/>
              <a:t>What </a:t>
            </a:r>
            <a:r>
              <a:rPr lang="en-US" sz="4300" dirty="0"/>
              <a:t>is the evidence for and against this idea?</a:t>
            </a:r>
            <a:br>
              <a:rPr lang="en-US" sz="4300" dirty="0"/>
            </a:br>
            <a:r>
              <a:rPr lang="en-US" sz="4300" dirty="0" smtClean="0"/>
              <a:t>Might </a:t>
            </a:r>
            <a:r>
              <a:rPr lang="en-US" sz="4300" dirty="0"/>
              <a:t>this belief be a habit, rather than something based on facts?</a:t>
            </a:r>
            <a:br>
              <a:rPr lang="en-US" sz="4300" dirty="0"/>
            </a:br>
            <a:r>
              <a:rPr lang="en-US" sz="4300" dirty="0" smtClean="0"/>
              <a:t>How </a:t>
            </a:r>
            <a:r>
              <a:rPr lang="en-US" sz="4300" dirty="0"/>
              <a:t>long have I been thinking this?</a:t>
            </a:r>
            <a:br>
              <a:rPr lang="en-US" sz="4300" dirty="0"/>
            </a:br>
            <a:r>
              <a:rPr lang="en-US" sz="4300" dirty="0" smtClean="0"/>
              <a:t>What </a:t>
            </a:r>
            <a:r>
              <a:rPr lang="en-US" sz="4300" dirty="0"/>
              <a:t>possible misinterpretations might I be making?</a:t>
            </a:r>
            <a:br>
              <a:rPr lang="en-US" sz="4300" dirty="0"/>
            </a:br>
            <a:r>
              <a:rPr lang="en-US" sz="4300" dirty="0" smtClean="0"/>
              <a:t>Am </a:t>
            </a:r>
            <a:r>
              <a:rPr lang="en-US" sz="4300" dirty="0"/>
              <a:t>I thinking in all-or-none/black-and-white terms?</a:t>
            </a:r>
            <a:br>
              <a:rPr lang="en-US" sz="4300" dirty="0"/>
            </a:br>
            <a:r>
              <a:rPr lang="en-US" sz="4300" dirty="0" smtClean="0"/>
              <a:t>Is </a:t>
            </a:r>
            <a:r>
              <a:rPr lang="en-US" sz="4300" dirty="0"/>
              <a:t>there any room for “grey” with </a:t>
            </a:r>
            <a:r>
              <a:rPr lang="en-US" sz="4300" dirty="0" smtClean="0"/>
              <a:t>this </a:t>
            </a:r>
            <a:r>
              <a:rPr lang="en-US" sz="4300" dirty="0"/>
              <a:t>thought?</a:t>
            </a:r>
            <a:br>
              <a:rPr lang="en-US" sz="4300" dirty="0"/>
            </a:br>
            <a:r>
              <a:rPr lang="en-US" sz="4300" dirty="0" smtClean="0"/>
              <a:t>Am </a:t>
            </a:r>
            <a:r>
              <a:rPr lang="en-US" sz="4300" dirty="0"/>
              <a:t>I using words or phrases that are extreme or exaggerated (i.e., always, forever, never, need, should, must, can’t, ever time, etc.)?</a:t>
            </a:r>
            <a:br>
              <a:rPr lang="en-US" sz="4300" dirty="0"/>
            </a:br>
            <a:r>
              <a:rPr lang="en-US" sz="4300" dirty="0" smtClean="0"/>
              <a:t>Is </a:t>
            </a:r>
            <a:r>
              <a:rPr lang="en-US" sz="4300" dirty="0"/>
              <a:t>extreme and/or exaggerated language implied in this thought?</a:t>
            </a:r>
            <a:br>
              <a:rPr lang="en-US" sz="4300" dirty="0"/>
            </a:br>
            <a:r>
              <a:rPr lang="en-US" sz="4300" dirty="0" smtClean="0"/>
              <a:t>In </a:t>
            </a:r>
            <a:r>
              <a:rPr lang="en-US" sz="4300" dirty="0"/>
              <a:t>what way might I be focusing only on one aspect of the event (possibly negative)?</a:t>
            </a:r>
            <a:br>
              <a:rPr lang="en-US" sz="4300" dirty="0"/>
            </a:br>
            <a:r>
              <a:rPr lang="en-US" sz="4300" dirty="0" smtClean="0"/>
              <a:t>Who </a:t>
            </a:r>
            <a:r>
              <a:rPr lang="en-US" sz="4300" dirty="0"/>
              <a:t>has given me this message before?</a:t>
            </a:r>
            <a:br>
              <a:rPr lang="en-US" sz="4300" dirty="0"/>
            </a:br>
            <a:r>
              <a:rPr lang="en-US" sz="4300" dirty="0"/>
              <a:t>    o   Other people in my life?</a:t>
            </a:r>
            <a:br>
              <a:rPr lang="en-US" sz="4300" dirty="0"/>
            </a:br>
            <a:r>
              <a:rPr lang="en-US" sz="4300" dirty="0"/>
              <a:t>    o   A younger version of myself?</a:t>
            </a:r>
            <a:br>
              <a:rPr lang="en-US" sz="4300" dirty="0"/>
            </a:br>
            <a:r>
              <a:rPr lang="en-US" sz="4300" dirty="0"/>
              <a:t>    o   Is that person a reliable source </a:t>
            </a:r>
            <a:r>
              <a:rPr lang="en-US" sz="4300" dirty="0" smtClean="0"/>
              <a:t>of </a:t>
            </a:r>
            <a:r>
              <a:rPr lang="en-US" sz="4300" dirty="0"/>
              <a:t>information when it comes to </a:t>
            </a:r>
            <a:r>
              <a:rPr lang="en-US" sz="4300" dirty="0" smtClean="0"/>
              <a:t> </a:t>
            </a:r>
            <a:r>
              <a:rPr lang="en-US" sz="4300" dirty="0"/>
              <a:t>this thought?</a:t>
            </a:r>
            <a:br>
              <a:rPr lang="en-US" sz="4300" dirty="0"/>
            </a:br>
            <a:r>
              <a:rPr lang="en-US" sz="4300" dirty="0" smtClean="0"/>
              <a:t>What </a:t>
            </a:r>
            <a:r>
              <a:rPr lang="en-US" sz="4300" dirty="0"/>
              <a:t>are the odds that this thought is true? </a:t>
            </a:r>
            <a:r>
              <a:rPr lang="en-US" sz="4300" dirty="0" smtClean="0"/>
              <a:t>Am </a:t>
            </a:r>
            <a:r>
              <a:rPr lang="en-US" sz="4300" dirty="0"/>
              <a:t>I overestimating the likelihood that this thought is true? Am I overestimating the odds that something bad will happen?</a:t>
            </a:r>
            <a:br>
              <a:rPr lang="en-US" sz="4300" dirty="0"/>
            </a:br>
            <a:r>
              <a:rPr lang="en-US" sz="4300" dirty="0" smtClean="0"/>
              <a:t>Are </a:t>
            </a:r>
            <a:r>
              <a:rPr lang="en-US" sz="4300" dirty="0"/>
              <a:t>my judgments based on feelings rather than facts?</a:t>
            </a:r>
            <a:br>
              <a:rPr lang="en-US" sz="4300" dirty="0"/>
            </a:br>
            <a:r>
              <a:rPr lang="en-US" sz="4300" dirty="0" smtClean="0"/>
              <a:t>In </a:t>
            </a:r>
            <a:r>
              <a:rPr lang="en-US" sz="4300" dirty="0"/>
              <a:t>what way might I be focused on irrelevant factors? </a:t>
            </a:r>
            <a:br>
              <a:rPr lang="en-US" sz="4300" dirty="0"/>
            </a:br>
            <a:r>
              <a:rPr lang="en-US" sz="4300" dirty="0" smtClean="0"/>
              <a:t>What </a:t>
            </a:r>
            <a:r>
              <a:rPr lang="en-US" sz="4300" dirty="0"/>
              <a:t>are the costs and benefits of this thought? </a:t>
            </a:r>
            <a:br>
              <a:rPr lang="en-US" sz="4300" dirty="0"/>
            </a:br>
            <a:r>
              <a:rPr lang="en-US" sz="4300" dirty="0"/>
              <a:t>    o   How might I arrive at </a:t>
            </a:r>
            <a:r>
              <a:rPr lang="en-US" sz="4300" dirty="0" smtClean="0"/>
              <a:t>similar </a:t>
            </a:r>
            <a:r>
              <a:rPr lang="en-US" sz="4300" dirty="0"/>
              <a:t>benefits with different thoughts?</a:t>
            </a:r>
          </a:p>
          <a:p>
            <a:endParaRPr lang="en-GB" dirty="0"/>
          </a:p>
        </p:txBody>
      </p:sp>
    </p:spTree>
    <p:extLst>
      <p:ext uri="{BB962C8B-B14F-4D97-AF65-F5344CB8AC3E}">
        <p14:creationId xmlns:p14="http://schemas.microsoft.com/office/powerpoint/2010/main" val="175582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7467600" cy="706090"/>
          </a:xfrm>
        </p:spPr>
        <p:txBody>
          <a:bodyPr>
            <a:normAutofit fontScale="90000"/>
          </a:bodyPr>
          <a:lstStyle/>
          <a:p>
            <a:r>
              <a:rPr lang="en-GB" dirty="0" smtClean="0"/>
              <a:t>Quick recap</a:t>
            </a:r>
            <a:endParaRPr lang="en-GB" dirty="0"/>
          </a:p>
        </p:txBody>
      </p:sp>
      <p:sp>
        <p:nvSpPr>
          <p:cNvPr id="3" name="Content Placeholder 2"/>
          <p:cNvSpPr>
            <a:spLocks noGrp="1"/>
          </p:cNvSpPr>
          <p:nvPr>
            <p:ph sz="quarter" idx="1"/>
          </p:nvPr>
        </p:nvSpPr>
        <p:spPr>
          <a:xfrm>
            <a:off x="323528" y="1484784"/>
            <a:ext cx="8352928" cy="4968552"/>
          </a:xfrm>
        </p:spPr>
        <p:txBody>
          <a:bodyPr>
            <a:noAutofit/>
          </a:bodyPr>
          <a:lstStyle/>
          <a:p>
            <a:pPr marL="0" indent="0">
              <a:buNone/>
            </a:pPr>
            <a:r>
              <a:rPr lang="en-GB" sz="2000" dirty="0" smtClean="0"/>
              <a:t>Here are some key aspects of CBT below:</a:t>
            </a:r>
          </a:p>
          <a:p>
            <a:pPr marL="0" indent="0">
              <a:buNone/>
            </a:pPr>
            <a:endParaRPr lang="en-GB" sz="2000" dirty="0" smtClean="0"/>
          </a:p>
          <a:p>
            <a:r>
              <a:rPr lang="en-GB" sz="2000" dirty="0"/>
              <a:t>Identifying automatic negative thoughts about the self/world/future (thought catching)</a:t>
            </a:r>
          </a:p>
          <a:p>
            <a:r>
              <a:rPr lang="en-GB" sz="2000" dirty="0"/>
              <a:t>Identifying the activating event and the negative irrational belief that has resulted from it</a:t>
            </a:r>
          </a:p>
          <a:p>
            <a:r>
              <a:rPr lang="en-GB" sz="2000" dirty="0"/>
              <a:t>Effort to challenge maladaptive thoughts</a:t>
            </a:r>
          </a:p>
          <a:p>
            <a:r>
              <a:rPr lang="en-GB" sz="2000" dirty="0"/>
              <a:t>Engagement in empirical and logical dispute (attempts to get the client to consider if their interpretations are based on sound evidence or if they are logical)</a:t>
            </a:r>
          </a:p>
          <a:p>
            <a:r>
              <a:rPr lang="en-GB" sz="2000" dirty="0"/>
              <a:t>Encouragement to engage in activities (behavioural activation)</a:t>
            </a:r>
          </a:p>
          <a:p>
            <a:r>
              <a:rPr lang="en-GB" sz="2000" dirty="0"/>
              <a:t>Evidence that the client is beginning to change their interpretations to become more positive in their thinking</a:t>
            </a:r>
          </a:p>
          <a:p>
            <a:pPr marL="0" indent="0">
              <a:buNone/>
            </a:pPr>
            <a:endParaRPr lang="en-GB" sz="2000" dirty="0"/>
          </a:p>
        </p:txBody>
      </p:sp>
    </p:spTree>
    <p:extLst>
      <p:ext uri="{BB962C8B-B14F-4D97-AF65-F5344CB8AC3E}">
        <p14:creationId xmlns:p14="http://schemas.microsoft.com/office/powerpoint/2010/main" val="612786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73</TotalTime>
  <Words>1546</Words>
  <Application>Microsoft Office PowerPoint</Application>
  <PresentationFormat>On-screen Show (4:3)</PresentationFormat>
  <Paragraphs>105</Paragraphs>
  <Slides>16</Slides>
  <Notes>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Module</vt:lpstr>
      <vt:lpstr>Treating Depression – The Cognitive Approach</vt:lpstr>
      <vt:lpstr>Treating Depression</vt:lpstr>
      <vt:lpstr>Cognitive-Behavioural Therapy (CBT)</vt:lpstr>
      <vt:lpstr>Beck’s Cognitive Therapy</vt:lpstr>
      <vt:lpstr>Rational-emotive behaviour therapy (REBT)</vt:lpstr>
      <vt:lpstr>CBT in Action</vt:lpstr>
      <vt:lpstr>Treating depression with CBT</vt:lpstr>
      <vt:lpstr>Examples of Questions</vt:lpstr>
      <vt:lpstr>Quick recap</vt:lpstr>
      <vt:lpstr>Evaluating CBT as a treatment for depression</vt:lpstr>
      <vt:lpstr>Effective or Appropriate?</vt:lpstr>
      <vt:lpstr>Effective or Appropriate?</vt:lpstr>
      <vt:lpstr>Effectiveness:</vt:lpstr>
      <vt:lpstr>Appropriateness:</vt:lpstr>
      <vt:lpstr>Further evaluation: </vt:lpstr>
      <vt:lpstr>Quick test…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n.lesaux</cp:lastModifiedBy>
  <cp:revision>9</cp:revision>
  <dcterms:created xsi:type="dcterms:W3CDTF">2016-11-23T16:21:46Z</dcterms:created>
  <dcterms:modified xsi:type="dcterms:W3CDTF">2016-12-06T17:20:40Z</dcterms:modified>
</cp:coreProperties>
</file>