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8" r:id="rId6"/>
    <p:sldId id="269" r:id="rId7"/>
    <p:sldId id="260" r:id="rId8"/>
    <p:sldId id="265" r:id="rId9"/>
    <p:sldId id="263" r:id="rId10"/>
    <p:sldId id="264" r:id="rId11"/>
    <p:sldId id="267"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51FB4F0-F8D4-4852-B8B8-61C4129F13BE}"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26C63DD-533D-4F35-8EFE-466FEC5E4BFD}"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FB4F0-F8D4-4852-B8B8-61C4129F13BE}"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FB4F0-F8D4-4852-B8B8-61C4129F13BE}"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FB4F0-F8D4-4852-B8B8-61C4129F13BE}"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51FB4F0-F8D4-4852-B8B8-61C4129F13BE}" type="datetimeFigureOut">
              <a:rPr lang="en-GB" smtClean="0"/>
              <a:t>25/09/2020</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6C63DD-533D-4F35-8EFE-466FEC5E4BFD}"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FB4F0-F8D4-4852-B8B8-61C4129F13BE}"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FB4F0-F8D4-4852-B8B8-61C4129F13BE}" type="datetimeFigureOut">
              <a:rPr lang="en-GB" smtClean="0"/>
              <a:t>25/09/2020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1FB4F0-F8D4-4852-B8B8-61C4129F13BE}" type="datetimeFigureOut">
              <a:rPr lang="en-GB" smtClean="0"/>
              <a:t>25/09/2020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51FB4F0-F8D4-4852-B8B8-61C4129F13BE}" type="datetimeFigureOut">
              <a:rPr lang="en-GB" smtClean="0"/>
              <a:t>25/09/2020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6C63DD-533D-4F35-8EFE-466FEC5E4BF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FB4F0-F8D4-4852-B8B8-61C4129F13BE}"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6C63DD-533D-4F35-8EFE-466FEC5E4BFD}"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51FB4F0-F8D4-4852-B8B8-61C4129F13BE}" type="datetimeFigureOut">
              <a:rPr lang="en-GB" smtClean="0"/>
              <a:t>25/09/2020</a:t>
            </a:fld>
            <a:endParaRPr lang="en-GB"/>
          </a:p>
        </p:txBody>
      </p:sp>
      <p:sp>
        <p:nvSpPr>
          <p:cNvPr id="7" name="Slide Number Placeholder 6"/>
          <p:cNvSpPr>
            <a:spLocks noGrp="1"/>
          </p:cNvSpPr>
          <p:nvPr>
            <p:ph type="sldNum" sz="quarter" idx="12"/>
          </p:nvPr>
        </p:nvSpPr>
        <p:spPr/>
        <p:txBody>
          <a:bodyPr/>
          <a:lstStyle/>
          <a:p>
            <a:fld id="{326C63DD-533D-4F35-8EFE-466FEC5E4BFD}"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51FB4F0-F8D4-4852-B8B8-61C4129F13BE}" type="datetimeFigureOut">
              <a:rPr lang="en-GB" smtClean="0"/>
              <a:t>25/09/2020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26C63DD-533D-4F35-8EFE-466FEC5E4BFD}"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create.kahoot.it/share/types-of-conformity/f8b3a376-5f2f-4409-857d-1c659be8b95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GB" dirty="0"/>
              <a:t>Types of conformity &amp; reasons why people conform</a:t>
            </a:r>
          </a:p>
        </p:txBody>
      </p:sp>
      <p:sp>
        <p:nvSpPr>
          <p:cNvPr id="2" name="Title 1"/>
          <p:cNvSpPr>
            <a:spLocks noGrp="1"/>
          </p:cNvSpPr>
          <p:nvPr>
            <p:ph type="ctrTitle"/>
          </p:nvPr>
        </p:nvSpPr>
        <p:spPr/>
        <p:txBody>
          <a:bodyPr/>
          <a:lstStyle/>
          <a:p>
            <a:r>
              <a:rPr lang="en-GB" dirty="0"/>
              <a:t>Social Influence </a:t>
            </a:r>
          </a:p>
        </p:txBody>
      </p:sp>
    </p:spTree>
    <p:extLst>
      <p:ext uri="{BB962C8B-B14F-4D97-AF65-F5344CB8AC3E}">
        <p14:creationId xmlns:p14="http://schemas.microsoft.com/office/powerpoint/2010/main" val="638553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scheme</a:t>
            </a:r>
          </a:p>
        </p:txBody>
      </p:sp>
      <p:sp>
        <p:nvSpPr>
          <p:cNvPr id="3" name="Content Placeholder 2"/>
          <p:cNvSpPr>
            <a:spLocks noGrp="1"/>
          </p:cNvSpPr>
          <p:nvPr>
            <p:ph idx="1"/>
          </p:nvPr>
        </p:nvSpPr>
        <p:spPr/>
        <p:txBody>
          <a:bodyPr>
            <a:normAutofit fontScale="70000" lnSpcReduction="20000"/>
          </a:bodyPr>
          <a:lstStyle/>
          <a:p>
            <a:pPr marL="114300" indent="0">
              <a:buNone/>
            </a:pPr>
            <a:r>
              <a:rPr lang="en-US" b="1" dirty="0"/>
              <a:t>Explain what is meant by </a:t>
            </a:r>
            <a:r>
              <a:rPr lang="en-US" b="1" dirty="0" err="1"/>
              <a:t>internalisation</a:t>
            </a:r>
            <a:r>
              <a:rPr lang="en-US" b="1" dirty="0"/>
              <a:t>  (3 marks)</a:t>
            </a:r>
          </a:p>
          <a:p>
            <a:r>
              <a:rPr lang="en-US" dirty="0"/>
              <a:t>For each term, 1 mark for a brief outline and a further two marks for elaboration.</a:t>
            </a:r>
            <a:endParaRPr lang="en-GB" dirty="0"/>
          </a:p>
          <a:p>
            <a:r>
              <a:rPr lang="en-US" dirty="0" err="1"/>
              <a:t>Internalisation</a:t>
            </a:r>
            <a:r>
              <a:rPr lang="en-US" dirty="0"/>
              <a:t> is where the </a:t>
            </a:r>
            <a:r>
              <a:rPr lang="en-US" dirty="0" err="1"/>
              <a:t>behaviour</a:t>
            </a:r>
            <a:r>
              <a:rPr lang="en-US" dirty="0"/>
              <a:t> or belief of the majority is accepted by the individual and becomes part of his or her own belief system.  (1 mark). It is the most permanent form of conformity as it usually lasts even if the majority is no longer present. (1 mark) This type of conformity is most likely to be linked to ISI, where the individual has been persuaded away from their former view or </a:t>
            </a:r>
            <a:r>
              <a:rPr lang="en-US" dirty="0" err="1"/>
              <a:t>behaviour</a:t>
            </a:r>
            <a:r>
              <a:rPr lang="en-US" dirty="0"/>
              <a:t> because they believe the majority has relevant information (1 mark)</a:t>
            </a:r>
          </a:p>
          <a:p>
            <a:endParaRPr lang="en-US" dirty="0"/>
          </a:p>
          <a:p>
            <a:pPr marL="114300" indent="0">
              <a:buNone/>
            </a:pPr>
            <a:r>
              <a:rPr lang="en-US" b="1" dirty="0"/>
              <a:t>Explain what is meant by compliance  (3 marks)</a:t>
            </a:r>
          </a:p>
          <a:p>
            <a:r>
              <a:rPr lang="en-US" dirty="0"/>
              <a:t>Compliance is where the individual changes his or her own </a:t>
            </a:r>
            <a:r>
              <a:rPr lang="en-US" dirty="0" err="1"/>
              <a:t>behaviour</a:t>
            </a:r>
            <a:r>
              <a:rPr lang="en-US" dirty="0"/>
              <a:t> to fit in with the group only for the amount of time they are with that group (1 mark). They may not necessarily agree with the </a:t>
            </a:r>
            <a:r>
              <a:rPr lang="en-US" dirty="0" err="1"/>
              <a:t>behaviour</a:t>
            </a:r>
            <a:r>
              <a:rPr lang="en-US" dirty="0"/>
              <a:t> / belief but they go along with it publicly so that they are seen to </a:t>
            </a:r>
            <a:r>
              <a:rPr lang="en-US"/>
              <a:t>fit in </a:t>
            </a:r>
            <a:r>
              <a:rPr lang="en-US" dirty="0"/>
              <a:t>(1 mark). It is not a permanent form of social influence, because the individual is likely to revert back to their former attitudes or </a:t>
            </a:r>
            <a:r>
              <a:rPr lang="en-US" dirty="0" err="1"/>
              <a:t>behaviour</a:t>
            </a:r>
            <a:r>
              <a:rPr lang="en-US" dirty="0"/>
              <a:t> once they have left the group (1 mark). </a:t>
            </a:r>
            <a:endParaRPr lang="en-US" b="1" dirty="0"/>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35658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link between explanations and types</a:t>
            </a:r>
          </a:p>
        </p:txBody>
      </p:sp>
      <p:sp>
        <p:nvSpPr>
          <p:cNvPr id="3" name="Content Placeholder 2"/>
          <p:cNvSpPr>
            <a:spLocks noGrp="1"/>
          </p:cNvSpPr>
          <p:nvPr>
            <p:ph idx="1"/>
          </p:nvPr>
        </p:nvSpPr>
        <p:spPr/>
        <p:txBody>
          <a:bodyPr>
            <a:normAutofit lnSpcReduction="10000"/>
          </a:bodyPr>
          <a:lstStyle/>
          <a:p>
            <a:pPr marL="114300" indent="0">
              <a:buNone/>
            </a:pPr>
            <a:r>
              <a:rPr lang="en-GB" b="1" i="1" dirty="0"/>
              <a:t>Answer the questions in pairs on MWBs:</a:t>
            </a:r>
          </a:p>
          <a:p>
            <a:pPr marL="114300" indent="0">
              <a:buNone/>
            </a:pPr>
            <a:endParaRPr lang="en-GB" dirty="0"/>
          </a:p>
          <a:p>
            <a:pPr marL="114300" indent="0">
              <a:buNone/>
            </a:pPr>
            <a:r>
              <a:rPr lang="en-GB" dirty="0"/>
              <a:t>Informational social influence is likely to lead to what type of conformity?  (Give a reason for your answer)</a:t>
            </a:r>
          </a:p>
          <a:p>
            <a:pPr marL="114300" indent="0">
              <a:buNone/>
            </a:pPr>
            <a:endParaRPr lang="en-GB" dirty="0"/>
          </a:p>
          <a:p>
            <a:pPr marL="114300" indent="0">
              <a:buNone/>
            </a:pPr>
            <a:r>
              <a:rPr lang="en-GB" dirty="0">
                <a:solidFill>
                  <a:srgbClr val="FF0000"/>
                </a:solidFill>
              </a:rPr>
              <a:t>Internalisation</a:t>
            </a:r>
          </a:p>
          <a:p>
            <a:pPr marL="114300" indent="0">
              <a:buNone/>
            </a:pPr>
            <a:endParaRPr lang="en-GB" dirty="0"/>
          </a:p>
          <a:p>
            <a:pPr marL="114300" indent="0">
              <a:buNone/>
            </a:pPr>
            <a:r>
              <a:rPr lang="en-GB" dirty="0"/>
              <a:t>Normative social influence is likely to lead to what type of conformity?  (Give a reason for your answer) </a:t>
            </a:r>
          </a:p>
          <a:p>
            <a:pPr marL="114300" indent="0">
              <a:buNone/>
            </a:pPr>
            <a:endParaRPr lang="en-GB" dirty="0"/>
          </a:p>
          <a:p>
            <a:pPr marL="114300" indent="0">
              <a:buNone/>
            </a:pPr>
            <a:r>
              <a:rPr lang="en-GB" dirty="0">
                <a:solidFill>
                  <a:srgbClr val="FF0000"/>
                </a:solidFill>
              </a:rPr>
              <a:t>compliance</a:t>
            </a:r>
          </a:p>
        </p:txBody>
      </p:sp>
    </p:spTree>
    <p:extLst>
      <p:ext uri="{BB962C8B-B14F-4D97-AF65-F5344CB8AC3E}">
        <p14:creationId xmlns:p14="http://schemas.microsoft.com/office/powerpoint/2010/main" val="208606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 Practice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6008188"/>
              </p:ext>
            </p:extLst>
          </p:nvPr>
        </p:nvGraphicFramePr>
        <p:xfrm>
          <a:off x="910177" y="2560292"/>
          <a:ext cx="6984776" cy="2808312"/>
        </p:xfrm>
        <a:graphic>
          <a:graphicData uri="http://schemas.openxmlformats.org/drawingml/2006/table">
            <a:tbl>
              <a:tblPr>
                <a:tableStyleId>{5C22544A-7EE6-4342-B048-85BDC9FD1C3A}</a:tableStyleId>
              </a:tblPr>
              <a:tblGrid>
                <a:gridCol w="538246">
                  <a:extLst>
                    <a:ext uri="{9D8B030D-6E8A-4147-A177-3AD203B41FA5}">
                      <a16:colId xmlns:a16="http://schemas.microsoft.com/office/drawing/2014/main" xmlns="" val="20000"/>
                    </a:ext>
                  </a:extLst>
                </a:gridCol>
                <a:gridCol w="6446530">
                  <a:extLst>
                    <a:ext uri="{9D8B030D-6E8A-4147-A177-3AD203B41FA5}">
                      <a16:colId xmlns:a16="http://schemas.microsoft.com/office/drawing/2014/main" xmlns="" val="20001"/>
                    </a:ext>
                  </a:extLst>
                </a:gridCol>
              </a:tblGrid>
              <a:tr h="2808312">
                <a:tc>
                  <a:txBody>
                    <a:bodyPr/>
                    <a:lstStyle/>
                    <a:p>
                      <a:pPr marL="254000">
                        <a:lnSpc>
                          <a:spcPct val="115000"/>
                        </a:lnSpc>
                        <a:spcAft>
                          <a:spcPts val="0"/>
                        </a:spcAft>
                      </a:pPr>
                      <a:r>
                        <a:rPr lang="en-US" sz="800" dirty="0">
                          <a:effectLst/>
                        </a:rPr>
                        <a:t> </a:t>
                      </a:r>
                      <a:endParaRPr lang="en-GB" sz="1100" dirty="0">
                        <a:effectLst/>
                        <a:latin typeface="Calibri"/>
                        <a:ea typeface="Times New Roman"/>
                        <a:cs typeface="Times New Roman"/>
                      </a:endParaRPr>
                    </a:p>
                  </a:txBody>
                  <a:tcPr marL="47625" marR="47625" marT="0" marB="0" anchor="ctr"/>
                </a:tc>
                <a:tc>
                  <a:txBody>
                    <a:bodyPr/>
                    <a:lstStyle/>
                    <a:p>
                      <a:pPr>
                        <a:lnSpc>
                          <a:spcPct val="115000"/>
                        </a:lnSpc>
                        <a:spcBef>
                          <a:spcPts val="600"/>
                        </a:spcBef>
                        <a:spcAft>
                          <a:spcPts val="600"/>
                        </a:spcAft>
                      </a:pPr>
                      <a:r>
                        <a:rPr lang="en-US" sz="1100" dirty="0">
                          <a:effectLst/>
                        </a:rPr>
                        <a:t>Polly always checks what her friends are going to wear before she gets ready to go out because she does not like to be the odd one out.</a:t>
                      </a:r>
                      <a:endParaRPr lang="en-GB" sz="1100" dirty="0">
                        <a:effectLst/>
                      </a:endParaRPr>
                    </a:p>
                    <a:p>
                      <a:pPr>
                        <a:lnSpc>
                          <a:spcPct val="115000"/>
                        </a:lnSpc>
                        <a:spcBef>
                          <a:spcPts val="600"/>
                        </a:spcBef>
                        <a:spcAft>
                          <a:spcPts val="600"/>
                        </a:spcAft>
                      </a:pPr>
                      <a:r>
                        <a:rPr lang="en-US" sz="1100" dirty="0">
                          <a:effectLst/>
                        </a:rPr>
                        <a:t>Jed watches his colleagues carefully when he starts a new job so that he can work out where to put his things and how long to take for lunch.</a:t>
                      </a:r>
                      <a:endParaRPr lang="en-GB" sz="1100" dirty="0">
                        <a:effectLst/>
                        <a:latin typeface="Calibri"/>
                        <a:ea typeface="Times New Roman"/>
                        <a:cs typeface="Times New Roman"/>
                      </a:endParaRPr>
                    </a:p>
                  </a:txBody>
                  <a:tcPr marL="47625" marR="47625" marT="0" marB="0" anchor="ctr"/>
                </a:tc>
                <a:extLst>
                  <a:ext uri="{0D108BD9-81ED-4DB2-BD59-A6C34878D82A}">
                    <a16:rowId xmlns:a16="http://schemas.microsoft.com/office/drawing/2014/main" xmlns="" val="10000"/>
                  </a:ext>
                </a:extLst>
              </a:tr>
            </a:tbl>
          </a:graphicData>
        </a:graphic>
      </p:graphicFrame>
      <p:sp>
        <p:nvSpPr>
          <p:cNvPr id="5" name="Rectangle 1"/>
          <p:cNvSpPr>
            <a:spLocks noChangeArrowheads="1"/>
          </p:cNvSpPr>
          <p:nvPr/>
        </p:nvSpPr>
        <p:spPr bwMode="auto">
          <a:xfrm>
            <a:off x="1302464" y="4509120"/>
            <a:ext cx="65080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latin typeface="Arial" pitchFamily="34" charset="0"/>
                <a:ea typeface="Times New Roman" pitchFamily="18" charset="0"/>
                <a:cs typeface="Arial" pitchFamily="34" charset="0"/>
              </a:rPr>
              <a:t>Outline </a:t>
            </a:r>
            <a:r>
              <a:rPr kumimoji="0" lang="en-US"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two</a:t>
            </a:r>
            <a:r>
              <a:rPr kumimoji="0" lang="en-US"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explanations for conformity. Refer to Polly and Jed in your answer</a:t>
            </a:r>
            <a:r>
              <a:rPr kumimoji="0" lang="en-US" altLang="en-US" sz="1400" b="0" i="0" u="none" strike="noStrike" cap="none" normalizeH="0" dirty="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dirty="0">
                <a:ln>
                  <a:noFill/>
                </a:ln>
                <a:solidFill>
                  <a:schemeClr val="tx1"/>
                </a:solidFill>
                <a:effectLst/>
                <a:latin typeface="Arial" pitchFamily="34" charset="0"/>
                <a:ea typeface="Times New Roman" pitchFamily="18" charset="0"/>
                <a:cs typeface="Arial" pitchFamily="34" charset="0"/>
              </a:rPr>
              <a:t>(6 marks)</a:t>
            </a:r>
            <a:r>
              <a:rPr kumimoji="0" lang="en-US"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p:txBody>
      </p:sp>
      <p:sp>
        <p:nvSpPr>
          <p:cNvPr id="6" name="TextBox 5"/>
          <p:cNvSpPr txBox="1"/>
          <p:nvPr/>
        </p:nvSpPr>
        <p:spPr>
          <a:xfrm>
            <a:off x="899592" y="1702549"/>
            <a:ext cx="7056784" cy="646331"/>
          </a:xfrm>
          <a:prstGeom prst="rect">
            <a:avLst/>
          </a:prstGeom>
          <a:noFill/>
        </p:spPr>
        <p:txBody>
          <a:bodyPr wrap="square" rtlCol="0">
            <a:spAutoFit/>
          </a:bodyPr>
          <a:lstStyle/>
          <a:p>
            <a:r>
              <a:rPr lang="en-GB" dirty="0"/>
              <a:t>Look at the question below.  It is an application question.  We are going to talk about how to approach this type of question</a:t>
            </a:r>
          </a:p>
        </p:txBody>
      </p:sp>
      <p:sp>
        <p:nvSpPr>
          <p:cNvPr id="3" name="TextBox 2"/>
          <p:cNvSpPr txBox="1"/>
          <p:nvPr/>
        </p:nvSpPr>
        <p:spPr>
          <a:xfrm>
            <a:off x="827584" y="5661248"/>
            <a:ext cx="7704856" cy="369332"/>
          </a:xfrm>
          <a:prstGeom prst="rect">
            <a:avLst/>
          </a:prstGeom>
          <a:noFill/>
        </p:spPr>
        <p:txBody>
          <a:bodyPr wrap="square" rtlCol="0">
            <a:spAutoFit/>
          </a:bodyPr>
          <a:lstStyle/>
          <a:p>
            <a:r>
              <a:rPr lang="en-GB" dirty="0"/>
              <a:t>Now, in pairs, have a go at writing an answer to this question</a:t>
            </a:r>
          </a:p>
        </p:txBody>
      </p:sp>
      <p:sp>
        <p:nvSpPr>
          <p:cNvPr id="7" name="16-Point Star 6"/>
          <p:cNvSpPr/>
          <p:nvPr/>
        </p:nvSpPr>
        <p:spPr>
          <a:xfrm rot="374325">
            <a:off x="3449440" y="3185573"/>
            <a:ext cx="4968552" cy="3154560"/>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 the guidance on the next slide to award a mark out of 6 to your answer.  Some people will be asked to read theirs out</a:t>
            </a:r>
          </a:p>
        </p:txBody>
      </p:sp>
    </p:spTree>
    <p:extLst>
      <p:ext uri="{BB962C8B-B14F-4D97-AF65-F5344CB8AC3E}">
        <p14:creationId xmlns:p14="http://schemas.microsoft.com/office/powerpoint/2010/main" val="294268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Scheme</a:t>
            </a:r>
          </a:p>
        </p:txBody>
      </p:sp>
      <p:sp>
        <p:nvSpPr>
          <p:cNvPr id="3" name="Content Placeholder 2"/>
          <p:cNvSpPr>
            <a:spLocks noGrp="1"/>
          </p:cNvSpPr>
          <p:nvPr>
            <p:ph idx="1"/>
          </p:nvPr>
        </p:nvSpPr>
        <p:spPr/>
        <p:txBody>
          <a:bodyPr>
            <a:normAutofit fontScale="55000" lnSpcReduction="20000"/>
          </a:bodyPr>
          <a:lstStyle/>
          <a:p>
            <a:pPr marL="114300" indent="0">
              <a:buNone/>
            </a:pPr>
            <a:r>
              <a:rPr lang="en-GB" dirty="0"/>
              <a:t>Give your self a mark out of 6 using the guidance below</a:t>
            </a:r>
          </a:p>
          <a:p>
            <a:pPr marL="114300" indent="0">
              <a:buNone/>
            </a:pPr>
            <a:endParaRPr lang="en-GB" dirty="0"/>
          </a:p>
          <a:p>
            <a:pPr marL="114300" indent="0">
              <a:buNone/>
            </a:pPr>
            <a:r>
              <a:rPr lang="en-US" b="1" dirty="0"/>
              <a:t>Possible outline content:</a:t>
            </a:r>
          </a:p>
          <a:p>
            <a:r>
              <a:rPr lang="en-US" dirty="0"/>
              <a:t>Normative social influence occurs where people conform so as to be part of the majority and not stand out.</a:t>
            </a:r>
            <a:endParaRPr lang="en-GB" dirty="0"/>
          </a:p>
          <a:p>
            <a:r>
              <a:rPr lang="en-US" dirty="0"/>
              <a:t>Normative social influence often (although not always) results in compliance or superficial change in </a:t>
            </a:r>
            <a:r>
              <a:rPr lang="en-US" dirty="0" err="1"/>
              <a:t>behaviour</a:t>
            </a:r>
            <a:r>
              <a:rPr lang="en-US" dirty="0"/>
              <a:t>.</a:t>
            </a:r>
            <a:endParaRPr lang="en-GB" dirty="0"/>
          </a:p>
          <a:p>
            <a:r>
              <a:rPr lang="en-US" dirty="0"/>
              <a:t>Informational social influence occurs when people conform because they are not sure how to behave so use the majority as a source of information.</a:t>
            </a:r>
            <a:endParaRPr lang="en-GB" dirty="0"/>
          </a:p>
          <a:p>
            <a:r>
              <a:rPr lang="en-US" dirty="0"/>
              <a:t>Informational social influence often results in </a:t>
            </a:r>
            <a:r>
              <a:rPr lang="en-US" dirty="0" err="1"/>
              <a:t>internalisation</a:t>
            </a:r>
            <a:r>
              <a:rPr lang="en-US" dirty="0"/>
              <a:t> – adopting the views and </a:t>
            </a:r>
            <a:r>
              <a:rPr lang="en-US" dirty="0" err="1"/>
              <a:t>behaviours</a:t>
            </a:r>
            <a:r>
              <a:rPr lang="en-US" dirty="0"/>
              <a:t> of the majority.</a:t>
            </a:r>
            <a:endParaRPr lang="en-GB" dirty="0"/>
          </a:p>
          <a:p>
            <a:pPr marL="114300" indent="0">
              <a:buNone/>
            </a:pPr>
            <a:endParaRPr lang="en-US" dirty="0"/>
          </a:p>
          <a:p>
            <a:pPr marL="114300" indent="0">
              <a:buNone/>
            </a:pPr>
            <a:r>
              <a:rPr lang="en-US" b="1" dirty="0"/>
              <a:t>Possible applications:</a:t>
            </a:r>
            <a:endParaRPr lang="en-GB" dirty="0"/>
          </a:p>
          <a:p>
            <a:r>
              <a:rPr lang="en-US" dirty="0"/>
              <a:t>Polly’s change in </a:t>
            </a:r>
            <a:r>
              <a:rPr lang="en-US" dirty="0" err="1"/>
              <a:t>behaviour</a:t>
            </a:r>
            <a:r>
              <a:rPr lang="en-US" dirty="0"/>
              <a:t> is due to normative social influence because she is wanting to be the same as everyone else / be part of the norm.</a:t>
            </a:r>
            <a:endParaRPr lang="en-GB" dirty="0"/>
          </a:p>
          <a:p>
            <a:r>
              <a:rPr lang="en-US" dirty="0"/>
              <a:t>Jed is using colleagues as a source of information – informational social influence – he will put his coat in the right place and take the appropriate amount of time for lunch</a:t>
            </a:r>
          </a:p>
          <a:p>
            <a:pPr marL="114300" indent="0">
              <a:buNone/>
            </a:pPr>
            <a:endParaRPr lang="en-US" dirty="0"/>
          </a:p>
          <a:p>
            <a:pPr marL="114300" indent="0">
              <a:buNone/>
            </a:pPr>
            <a:r>
              <a:rPr lang="en-US" dirty="0"/>
              <a:t>Up to two marks for  a clear and accurate description of each </a:t>
            </a:r>
            <a:r>
              <a:rPr lang="en-US"/>
              <a:t>explanation (3 </a:t>
            </a:r>
            <a:r>
              <a:rPr lang="en-US" dirty="0"/>
              <a:t>marks  max)</a:t>
            </a:r>
          </a:p>
          <a:p>
            <a:pPr marL="114300" indent="0">
              <a:buNone/>
            </a:pPr>
            <a:endParaRPr lang="en-US" dirty="0"/>
          </a:p>
          <a:p>
            <a:pPr marL="114300" indent="0">
              <a:buNone/>
            </a:pPr>
            <a:r>
              <a:rPr lang="en-US" dirty="0"/>
              <a:t>1 mark for correctly applying each explanation to the scenario  (3 marks max)</a:t>
            </a:r>
            <a:endParaRPr lang="en-GB" dirty="0"/>
          </a:p>
          <a:p>
            <a:pPr marL="114300" indent="0">
              <a:buNone/>
            </a:pPr>
            <a:r>
              <a:rPr lang="en-US" dirty="0"/>
              <a:t/>
            </a:r>
            <a:br>
              <a:rPr lang="en-US" dirty="0"/>
            </a:br>
            <a:endParaRPr lang="en-GB" dirty="0"/>
          </a:p>
        </p:txBody>
      </p:sp>
    </p:spTree>
    <p:extLst>
      <p:ext uri="{BB962C8B-B14F-4D97-AF65-F5344CB8AC3E}">
        <p14:creationId xmlns:p14="http://schemas.microsoft.com/office/powerpoint/2010/main" val="246072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 on definitions</a:t>
            </a:r>
          </a:p>
        </p:txBody>
      </p:sp>
      <p:sp>
        <p:nvSpPr>
          <p:cNvPr id="3" name="Content Placeholder 2"/>
          <p:cNvSpPr>
            <a:spLocks noGrp="1"/>
          </p:cNvSpPr>
          <p:nvPr>
            <p:ph idx="1"/>
          </p:nvPr>
        </p:nvSpPr>
        <p:spPr/>
        <p:txBody>
          <a:bodyPr>
            <a:normAutofit fontScale="62500" lnSpcReduction="20000"/>
          </a:bodyPr>
          <a:lstStyle/>
          <a:p>
            <a:pPr marL="114300" indent="0">
              <a:buNone/>
            </a:pPr>
            <a:r>
              <a:rPr lang="en-GB" sz="2900" i="1" dirty="0"/>
              <a:t>On a mini whiteboard, in pairs, give a definition of the following term:</a:t>
            </a:r>
          </a:p>
          <a:p>
            <a:pPr marL="114300" indent="0">
              <a:buNone/>
            </a:pPr>
            <a:endParaRPr lang="en-GB" dirty="0"/>
          </a:p>
          <a:p>
            <a:r>
              <a:rPr lang="en-GB" b="1" dirty="0"/>
              <a:t>Social influence</a:t>
            </a:r>
          </a:p>
          <a:p>
            <a:pPr marL="114300" indent="0">
              <a:buNone/>
            </a:pPr>
            <a:endParaRPr lang="en-GB" b="1" dirty="0"/>
          </a:p>
          <a:p>
            <a:pPr marL="114300" indent="0">
              <a:buNone/>
            </a:pPr>
            <a:r>
              <a:rPr lang="en-GB" altLang="en-US" dirty="0"/>
              <a:t>This is the process whereby a person’s attitudes, beliefs or behaviours are modified by the presence or actions of others.  In other words, when you change how you act or feel because of the influence of those around you</a:t>
            </a:r>
          </a:p>
          <a:p>
            <a:pPr marL="114300" indent="0">
              <a:buNone/>
            </a:pPr>
            <a:endParaRPr lang="en-GB" dirty="0"/>
          </a:p>
          <a:p>
            <a:r>
              <a:rPr lang="en-GB" b="1" dirty="0"/>
              <a:t>Conformity</a:t>
            </a:r>
          </a:p>
          <a:p>
            <a:endParaRPr lang="en-GB" b="1" dirty="0"/>
          </a:p>
          <a:p>
            <a:pPr marL="114300" indent="0">
              <a:buNone/>
            </a:pPr>
            <a:r>
              <a:rPr lang="en-GB" altLang="en-US" dirty="0"/>
              <a:t>This</a:t>
            </a:r>
            <a:r>
              <a:rPr lang="en-GB" altLang="en-US" b="1" dirty="0"/>
              <a:t> </a:t>
            </a:r>
            <a:r>
              <a:rPr lang="en-GB" altLang="en-US" dirty="0"/>
              <a:t>refers to how an individual or small group change their behaviour and/or attitudes as a result of the influence of a larger group, where there is no direct request for them to do so</a:t>
            </a:r>
          </a:p>
          <a:p>
            <a:pPr marL="114300" indent="0">
              <a:buNone/>
            </a:pPr>
            <a:endParaRPr lang="en-GB" altLang="en-US" b="1" dirty="0"/>
          </a:p>
          <a:p>
            <a:r>
              <a:rPr lang="en-GB" altLang="en-US" b="1" dirty="0"/>
              <a:t>Obedience</a:t>
            </a:r>
          </a:p>
          <a:p>
            <a:endParaRPr lang="en-GB" altLang="en-US" b="1" dirty="0"/>
          </a:p>
          <a:p>
            <a:pPr marL="114300" indent="0">
              <a:buNone/>
            </a:pPr>
            <a:r>
              <a:rPr lang="en-GB" altLang="en-US" dirty="0"/>
              <a:t>A type of social influence whereby a person follows the direct orders or requests of another person, often of a perceived higher authority</a:t>
            </a:r>
          </a:p>
          <a:p>
            <a:pPr marL="114300" indent="0">
              <a:buNone/>
            </a:pPr>
            <a:endParaRPr lang="en-GB" altLang="en-US" dirty="0"/>
          </a:p>
          <a:p>
            <a:pPr marL="114300" indent="0">
              <a:buNone/>
            </a:pPr>
            <a:endParaRPr lang="en-GB" b="1" dirty="0"/>
          </a:p>
        </p:txBody>
      </p:sp>
    </p:spTree>
    <p:extLst>
      <p:ext uri="{BB962C8B-B14F-4D97-AF65-F5344CB8AC3E}">
        <p14:creationId xmlns:p14="http://schemas.microsoft.com/office/powerpoint/2010/main" val="46233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Informational &amp; Normative influence</a:t>
            </a:r>
          </a:p>
        </p:txBody>
      </p:sp>
      <p:sp>
        <p:nvSpPr>
          <p:cNvPr id="3" name="Content Placeholder 2"/>
          <p:cNvSpPr>
            <a:spLocks noGrp="1"/>
          </p:cNvSpPr>
          <p:nvPr>
            <p:ph idx="1"/>
          </p:nvPr>
        </p:nvSpPr>
        <p:spPr/>
        <p:txBody>
          <a:bodyPr/>
          <a:lstStyle/>
          <a:p>
            <a:pPr marL="114300" indent="0">
              <a:buNone/>
            </a:pPr>
            <a:r>
              <a:rPr lang="en-GB" b="1" i="1" dirty="0"/>
              <a:t>In pairs on MWBs:</a:t>
            </a:r>
          </a:p>
          <a:p>
            <a:pPr marL="114300" indent="0">
              <a:buNone/>
            </a:pPr>
            <a:endParaRPr lang="en-GB" dirty="0"/>
          </a:p>
          <a:p>
            <a:pPr marL="114300" indent="0">
              <a:buNone/>
            </a:pPr>
            <a:r>
              <a:rPr lang="en-GB" dirty="0"/>
              <a:t>What does the term informational social influence refer to?</a:t>
            </a:r>
          </a:p>
          <a:p>
            <a:pPr marL="114300" indent="0">
              <a:buNone/>
            </a:pPr>
            <a:endParaRPr lang="en-GB" dirty="0"/>
          </a:p>
          <a:p>
            <a:pPr marL="114300" indent="0">
              <a:buNone/>
            </a:pPr>
            <a:endParaRPr lang="en-GB" dirty="0"/>
          </a:p>
          <a:p>
            <a:pPr marL="114300" indent="0">
              <a:buNone/>
            </a:pPr>
            <a:r>
              <a:rPr lang="en-GB" dirty="0"/>
              <a:t>What does the term normative social influence refer to?</a:t>
            </a:r>
          </a:p>
        </p:txBody>
      </p:sp>
    </p:spTree>
    <p:extLst>
      <p:ext uri="{BB962C8B-B14F-4D97-AF65-F5344CB8AC3E}">
        <p14:creationId xmlns:p14="http://schemas.microsoft.com/office/powerpoint/2010/main" val="29644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have you conformed?</a:t>
            </a:r>
          </a:p>
        </p:txBody>
      </p:sp>
      <p:sp>
        <p:nvSpPr>
          <p:cNvPr id="3" name="Content Placeholder 2"/>
          <p:cNvSpPr>
            <a:spLocks noGrp="1"/>
          </p:cNvSpPr>
          <p:nvPr>
            <p:ph idx="1"/>
          </p:nvPr>
        </p:nvSpPr>
        <p:spPr/>
        <p:txBody>
          <a:bodyPr/>
          <a:lstStyle/>
          <a:p>
            <a:r>
              <a:rPr lang="en-GB" dirty="0"/>
              <a:t>On a post-it note, write down an example of when you have conformed.  </a:t>
            </a:r>
            <a:r>
              <a:rPr lang="en-GB" i="1" dirty="0"/>
              <a:t>Remember that it is only conformity if you were influenced by more than one person.  </a:t>
            </a:r>
            <a:r>
              <a:rPr lang="en-GB" dirty="0"/>
              <a:t>Give as much detail as you can</a:t>
            </a:r>
          </a:p>
          <a:p>
            <a:endParaRPr lang="en-GB" i="1" dirty="0"/>
          </a:p>
          <a:p>
            <a:r>
              <a:rPr lang="en-GB" dirty="0"/>
              <a:t>Now decide whether your example comes under the heading of normative social influence or informational social influence and give a reason for your answer.  Some people will be selected to read out their example</a:t>
            </a:r>
          </a:p>
        </p:txBody>
      </p:sp>
    </p:spTree>
    <p:extLst>
      <p:ext uri="{BB962C8B-B14F-4D97-AF65-F5344CB8AC3E}">
        <p14:creationId xmlns:p14="http://schemas.microsoft.com/office/powerpoint/2010/main" val="197732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Informational or normative?</a:t>
            </a:r>
            <a:endParaRPr lang="en-GB" dirty="0"/>
          </a:p>
        </p:txBody>
      </p:sp>
      <p:sp>
        <p:nvSpPr>
          <p:cNvPr id="3" name="Content Placeholder 2"/>
          <p:cNvSpPr>
            <a:spLocks noGrp="1"/>
          </p:cNvSpPr>
          <p:nvPr>
            <p:ph idx="1"/>
          </p:nvPr>
        </p:nvSpPr>
        <p:spPr/>
        <p:txBody>
          <a:bodyPr>
            <a:normAutofit fontScale="55000" lnSpcReduction="20000"/>
          </a:bodyPr>
          <a:lstStyle/>
          <a:p>
            <a:pPr marL="114300" indent="0">
              <a:buNone/>
            </a:pPr>
            <a:r>
              <a:rPr lang="en-GB" b="1" i="1" dirty="0" smtClean="0"/>
              <a:t>Decide whether the following examples of conformity come under informational social influence, or normative social influence:</a:t>
            </a:r>
          </a:p>
          <a:p>
            <a:pPr marL="114300" indent="0">
              <a:buNone/>
            </a:pPr>
            <a:endParaRPr lang="en-GB" dirty="0"/>
          </a:p>
          <a:p>
            <a:pPr marL="571500" indent="-457200">
              <a:buFont typeface="+mj-lt"/>
              <a:buAutoNum type="arabicPeriod"/>
            </a:pPr>
            <a:r>
              <a:rPr lang="en-GB" dirty="0" smtClean="0"/>
              <a:t>You are at a party at the house of someone you don’t know.  Everyone else is going out into the garden to smoke.  You are a smoker, so you go out to the garden to smoke as well</a:t>
            </a:r>
          </a:p>
          <a:p>
            <a:pPr marL="571500" indent="-457200">
              <a:buFont typeface="+mj-lt"/>
              <a:buAutoNum type="arabicPeriod"/>
            </a:pPr>
            <a:r>
              <a:rPr lang="en-GB" dirty="0" smtClean="0"/>
              <a:t>You go to see a film with three friends.  They all thought it was great.  You didn’t like it, but you say you thought it was great too</a:t>
            </a:r>
          </a:p>
          <a:p>
            <a:pPr marL="571500" indent="-457200">
              <a:buFont typeface="+mj-lt"/>
              <a:buAutoNum type="arabicPeriod"/>
            </a:pPr>
            <a:r>
              <a:rPr lang="en-GB" dirty="0" smtClean="0"/>
              <a:t>The students at college are all wearing a certain type of clothing that you don’t like, but you decide to buy yourself some of that style of clothing</a:t>
            </a:r>
          </a:p>
          <a:p>
            <a:pPr marL="571500" indent="-457200">
              <a:buFont typeface="+mj-lt"/>
              <a:buAutoNum type="arabicPeriod"/>
            </a:pPr>
            <a:r>
              <a:rPr lang="en-GB" dirty="0" smtClean="0"/>
              <a:t>You are waiting at the road to cross.  The green man come up, but no-one is crossing, so you don’t either</a:t>
            </a:r>
          </a:p>
          <a:p>
            <a:pPr marL="571500" indent="-457200">
              <a:buFont typeface="+mj-lt"/>
              <a:buAutoNum type="arabicPeriod"/>
            </a:pPr>
            <a:r>
              <a:rPr lang="en-GB" dirty="0" smtClean="0"/>
              <a:t>You are at a restaurant with your friends.  None of them want a pudding.  You do, but you decide not to order one</a:t>
            </a:r>
          </a:p>
          <a:p>
            <a:pPr marL="571500" indent="-457200">
              <a:buFont typeface="+mj-lt"/>
              <a:buAutoNum type="arabicPeriod"/>
            </a:pPr>
            <a:r>
              <a:rPr lang="en-GB" dirty="0" smtClean="0"/>
              <a:t>Your family all support Manchester United, so you do too</a:t>
            </a:r>
          </a:p>
          <a:p>
            <a:pPr marL="571500" indent="-457200">
              <a:buFont typeface="+mj-lt"/>
              <a:buAutoNum type="arabicPeriod"/>
            </a:pPr>
            <a:r>
              <a:rPr lang="en-GB" dirty="0" smtClean="0"/>
              <a:t>The teacher asks the class a question you don’t know the answer to.  Three of the students in the class give the same answer.  When it gets to your turn to answer, you give that answer</a:t>
            </a:r>
          </a:p>
          <a:p>
            <a:pPr marL="571500" indent="-457200">
              <a:buFont typeface="+mj-lt"/>
              <a:buAutoNum type="arabicPeriod"/>
            </a:pPr>
            <a:r>
              <a:rPr lang="en-GB" dirty="0" smtClean="0"/>
              <a:t>You are at a restaurant and you don’t know which cutlery to use for the starter.  You look at what other people are doing and you copy them</a:t>
            </a:r>
          </a:p>
          <a:p>
            <a:pPr marL="571500" indent="-457200">
              <a:buFont typeface="+mj-lt"/>
              <a:buAutoNum type="arabicPeriod"/>
            </a:pPr>
            <a:r>
              <a:rPr lang="en-GB" dirty="0" smtClean="0"/>
              <a:t>You are with a new group of friends you have just made at college.  One of them tells a joke you don’t find funny. Everyone else laughs, so you do too</a:t>
            </a:r>
          </a:p>
          <a:p>
            <a:pPr marL="571500" indent="-457200">
              <a:buFont typeface="+mj-lt"/>
              <a:buAutoNum type="arabicPeriod"/>
            </a:pPr>
            <a:r>
              <a:rPr lang="en-GB" dirty="0" smtClean="0"/>
              <a:t>You are asked to estimate how cold it is outside.  Two people in the class say it’s around 10 degrees, so you say it’s 10 degrees too, even though you don’t know how cold that is</a:t>
            </a:r>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2774720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Informational or normative?</a:t>
            </a:r>
            <a:endParaRPr lang="en-GB" dirty="0"/>
          </a:p>
        </p:txBody>
      </p:sp>
      <p:sp>
        <p:nvSpPr>
          <p:cNvPr id="3" name="Content Placeholder 2"/>
          <p:cNvSpPr>
            <a:spLocks noGrp="1"/>
          </p:cNvSpPr>
          <p:nvPr>
            <p:ph idx="1"/>
          </p:nvPr>
        </p:nvSpPr>
        <p:spPr>
          <a:xfrm>
            <a:off x="457200" y="1752600"/>
            <a:ext cx="8229600" cy="4772744"/>
          </a:xfrm>
        </p:spPr>
        <p:txBody>
          <a:bodyPr>
            <a:normAutofit fontScale="40000" lnSpcReduction="20000"/>
          </a:bodyPr>
          <a:lstStyle/>
          <a:p>
            <a:pPr marL="114300" indent="0">
              <a:buNone/>
            </a:pPr>
            <a:r>
              <a:rPr lang="en-GB" sz="3700" b="1" dirty="0" smtClean="0"/>
              <a:t>Answers:</a:t>
            </a:r>
          </a:p>
          <a:p>
            <a:pPr marL="571500" indent="-457200">
              <a:buFont typeface="+mj-lt"/>
              <a:buAutoNum type="arabicPeriod"/>
            </a:pPr>
            <a:endParaRPr lang="en-GB" dirty="0"/>
          </a:p>
          <a:p>
            <a:pPr marL="571500" indent="-457200">
              <a:buFont typeface="+mj-lt"/>
              <a:buAutoNum type="arabicPeriod"/>
            </a:pPr>
            <a:endParaRPr lang="en-GB" dirty="0" smtClean="0"/>
          </a:p>
          <a:p>
            <a:pPr marL="571500" indent="-457200">
              <a:buFont typeface="+mj-lt"/>
              <a:buAutoNum type="arabicPeriod"/>
            </a:pPr>
            <a:r>
              <a:rPr lang="en-GB" dirty="0" smtClean="0"/>
              <a:t>You are at a party at the house of someone you don’t know.  Everyone else is going out into the garden to smoke.  You are a smoker, so you go out to the garden to smoke as well  </a:t>
            </a:r>
          </a:p>
          <a:p>
            <a:pPr marL="114300" indent="0">
              <a:buNone/>
            </a:pPr>
            <a:r>
              <a:rPr lang="en-GB" b="1" dirty="0">
                <a:solidFill>
                  <a:srgbClr val="FF0000"/>
                </a:solidFill>
              </a:rPr>
              <a:t>	</a:t>
            </a:r>
            <a:r>
              <a:rPr lang="en-GB" b="1" dirty="0" smtClean="0">
                <a:solidFill>
                  <a:srgbClr val="FF0000"/>
                </a:solidFill>
              </a:rPr>
              <a:t>Informational</a:t>
            </a:r>
          </a:p>
          <a:p>
            <a:pPr marL="571500" indent="-457200">
              <a:buFont typeface="+mj-lt"/>
              <a:buAutoNum type="arabicPeriod"/>
            </a:pPr>
            <a:r>
              <a:rPr lang="en-GB" dirty="0" smtClean="0"/>
              <a:t>You go to see a film with three friends.  They all thought it was great.  You didn’t like it, but you say you thought it was great too  </a:t>
            </a:r>
          </a:p>
          <a:p>
            <a:pPr marL="114300" indent="0">
              <a:buNone/>
            </a:pPr>
            <a:r>
              <a:rPr lang="en-GB" b="1" dirty="0">
                <a:solidFill>
                  <a:srgbClr val="FF0000"/>
                </a:solidFill>
              </a:rPr>
              <a:t>	</a:t>
            </a:r>
            <a:r>
              <a:rPr lang="en-GB" b="1" dirty="0" smtClean="0">
                <a:solidFill>
                  <a:srgbClr val="FF0000"/>
                </a:solidFill>
              </a:rPr>
              <a:t>Normative</a:t>
            </a:r>
          </a:p>
          <a:p>
            <a:pPr marL="571500" indent="-457200">
              <a:buFont typeface="+mj-lt"/>
              <a:buAutoNum type="arabicPeriod"/>
            </a:pPr>
            <a:r>
              <a:rPr lang="en-GB" dirty="0" smtClean="0"/>
              <a:t>The students at college are all wearing a certain type of clothing that you don’t like, but you decide to buy yourself some of that style of clothing  </a:t>
            </a:r>
          </a:p>
          <a:p>
            <a:pPr marL="114300" indent="0">
              <a:buNone/>
            </a:pPr>
            <a:r>
              <a:rPr lang="en-GB" dirty="0"/>
              <a:t>	</a:t>
            </a:r>
            <a:r>
              <a:rPr lang="en-GB" b="1" dirty="0" smtClean="0">
                <a:solidFill>
                  <a:srgbClr val="FF0000"/>
                </a:solidFill>
              </a:rPr>
              <a:t>Normative</a:t>
            </a:r>
          </a:p>
          <a:p>
            <a:pPr marL="571500" indent="-457200">
              <a:buFont typeface="+mj-lt"/>
              <a:buAutoNum type="arabicPeriod"/>
            </a:pPr>
            <a:r>
              <a:rPr lang="en-GB" dirty="0" smtClean="0"/>
              <a:t>You are waiting at the road to cross.  The green man come up, but no-one is crossing, so you don’t either</a:t>
            </a:r>
          </a:p>
          <a:p>
            <a:pPr marL="114300" indent="0">
              <a:buNone/>
            </a:pPr>
            <a:r>
              <a:rPr lang="en-GB" dirty="0"/>
              <a:t>	</a:t>
            </a:r>
            <a:r>
              <a:rPr lang="en-GB" b="1" dirty="0" smtClean="0">
                <a:solidFill>
                  <a:srgbClr val="FF0000"/>
                </a:solidFill>
              </a:rPr>
              <a:t>Informational</a:t>
            </a:r>
          </a:p>
          <a:p>
            <a:pPr marL="571500" indent="-457200">
              <a:buFont typeface="+mj-lt"/>
              <a:buAutoNum type="arabicPeriod"/>
            </a:pPr>
            <a:r>
              <a:rPr lang="en-GB" dirty="0" smtClean="0"/>
              <a:t>You are at a restaurant with your friends.  None of them want a pudding.  You do, but you decide not to order one  </a:t>
            </a:r>
          </a:p>
          <a:p>
            <a:pPr marL="114300" indent="0">
              <a:buNone/>
            </a:pPr>
            <a:r>
              <a:rPr lang="en-GB" dirty="0"/>
              <a:t>	</a:t>
            </a:r>
            <a:r>
              <a:rPr lang="en-GB" b="1" dirty="0" smtClean="0">
                <a:solidFill>
                  <a:srgbClr val="FF0000"/>
                </a:solidFill>
              </a:rPr>
              <a:t>Normative</a:t>
            </a:r>
          </a:p>
          <a:p>
            <a:pPr marL="571500" indent="-457200">
              <a:buFont typeface="+mj-lt"/>
              <a:buAutoNum type="arabicPeriod"/>
            </a:pPr>
            <a:r>
              <a:rPr lang="en-GB" dirty="0" smtClean="0"/>
              <a:t>Your family all support Manchester United, so you do too  </a:t>
            </a:r>
          </a:p>
          <a:p>
            <a:pPr marL="114300" indent="0">
              <a:buNone/>
            </a:pPr>
            <a:r>
              <a:rPr lang="en-GB" dirty="0"/>
              <a:t>	</a:t>
            </a:r>
            <a:r>
              <a:rPr lang="en-GB" b="1" dirty="0" smtClean="0">
                <a:solidFill>
                  <a:srgbClr val="FF0000"/>
                </a:solidFill>
              </a:rPr>
              <a:t>Normative</a:t>
            </a:r>
          </a:p>
          <a:p>
            <a:pPr marL="571500" indent="-457200">
              <a:buFont typeface="+mj-lt"/>
              <a:buAutoNum type="arabicPeriod"/>
            </a:pPr>
            <a:r>
              <a:rPr lang="en-GB" dirty="0" smtClean="0"/>
              <a:t>The teacher asks the class a question you don’t know the answer to.  Three of the students in the class give the same answer.  When it gets to your turn to answer, you give that answer  </a:t>
            </a:r>
          </a:p>
          <a:p>
            <a:pPr marL="114300" indent="0">
              <a:buNone/>
            </a:pPr>
            <a:r>
              <a:rPr lang="en-GB" dirty="0"/>
              <a:t>	</a:t>
            </a:r>
            <a:r>
              <a:rPr lang="en-GB" b="1" dirty="0" smtClean="0">
                <a:solidFill>
                  <a:srgbClr val="FF0000"/>
                </a:solidFill>
              </a:rPr>
              <a:t>Informational</a:t>
            </a:r>
          </a:p>
          <a:p>
            <a:pPr marL="571500" indent="-457200">
              <a:buFont typeface="+mj-lt"/>
              <a:buAutoNum type="arabicPeriod"/>
            </a:pPr>
            <a:r>
              <a:rPr lang="en-GB" dirty="0" smtClean="0"/>
              <a:t>You are at a restaurant and you don’t know which cutlery to use for the starter.  You look at what other people are doing and you copy them  </a:t>
            </a:r>
          </a:p>
          <a:p>
            <a:pPr marL="114300" indent="0">
              <a:buNone/>
            </a:pPr>
            <a:r>
              <a:rPr lang="en-GB" dirty="0"/>
              <a:t>	</a:t>
            </a:r>
            <a:r>
              <a:rPr lang="en-GB" b="1" dirty="0" smtClean="0">
                <a:solidFill>
                  <a:srgbClr val="FF0000"/>
                </a:solidFill>
              </a:rPr>
              <a:t>Informational</a:t>
            </a:r>
          </a:p>
          <a:p>
            <a:pPr marL="571500" indent="-457200">
              <a:buFont typeface="+mj-lt"/>
              <a:buAutoNum type="arabicPeriod"/>
            </a:pPr>
            <a:r>
              <a:rPr lang="en-GB" dirty="0" smtClean="0"/>
              <a:t>You are with a new group of friends you have just made at college.  One of them tells a joke you don’t find funny. Everyone else laughs, so you do too  </a:t>
            </a:r>
          </a:p>
          <a:p>
            <a:pPr marL="114300" indent="0">
              <a:buNone/>
            </a:pPr>
            <a:r>
              <a:rPr lang="en-GB" dirty="0"/>
              <a:t>	</a:t>
            </a:r>
            <a:r>
              <a:rPr lang="en-GB" b="1" dirty="0" smtClean="0">
                <a:solidFill>
                  <a:srgbClr val="FF0000"/>
                </a:solidFill>
              </a:rPr>
              <a:t>Normative</a:t>
            </a:r>
          </a:p>
          <a:p>
            <a:pPr marL="571500" indent="-457200">
              <a:buFont typeface="+mj-lt"/>
              <a:buAutoNum type="arabicPeriod"/>
            </a:pPr>
            <a:r>
              <a:rPr lang="en-GB" dirty="0" smtClean="0"/>
              <a:t>You are asked to estimate how cold it is outside.  Two people in the class say it’s around 10 degrees, so you say it’s 10 degrees too, even though you don’t know how cold that is  </a:t>
            </a:r>
          </a:p>
          <a:p>
            <a:pPr marL="114300" indent="0">
              <a:buNone/>
            </a:pPr>
            <a:r>
              <a:rPr lang="en-GB" dirty="0"/>
              <a:t>	</a:t>
            </a:r>
            <a:r>
              <a:rPr lang="en-GB" b="1" dirty="0" smtClean="0">
                <a:solidFill>
                  <a:srgbClr val="FF0000"/>
                </a:solidFill>
              </a:rPr>
              <a:t>Informational</a:t>
            </a:r>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176349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5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fade">
                                      <p:cBhvr>
                                        <p:cTn id="77" dur="5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fade">
                                      <p:cBhvr>
                                        <p:cTn id="82" dur="500"/>
                                        <p:tgtEl>
                                          <p:spTgt spid="3">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fade">
                                      <p:cBhvr>
                                        <p:cTn id="87" dur="5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fade">
                                      <p:cBhvr>
                                        <p:cTn id="92" dur="500"/>
                                        <p:tgtEl>
                                          <p:spTgt spid="3">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Effect transition="in" filter="fade">
                                      <p:cBhvr>
                                        <p:cTn id="97" dur="500"/>
                                        <p:tgtEl>
                                          <p:spTgt spid="3">
                                            <p:txEl>
                                              <p:pRg st="20" end="2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21" end="21"/>
                                            </p:txEl>
                                          </p:spTgt>
                                        </p:tgtEl>
                                        <p:attrNameLst>
                                          <p:attrName>style.visibility</p:attrName>
                                        </p:attrNameLst>
                                      </p:cBhvr>
                                      <p:to>
                                        <p:strVal val="visible"/>
                                      </p:to>
                                    </p:set>
                                    <p:animEffect transition="in" filter="fade">
                                      <p:cBhvr>
                                        <p:cTn id="102" dur="500"/>
                                        <p:tgtEl>
                                          <p:spTgt spid="3">
                                            <p:txEl>
                                              <p:pRg st="21" end="2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22" end="22"/>
                                            </p:txEl>
                                          </p:spTgt>
                                        </p:tgtEl>
                                        <p:attrNameLst>
                                          <p:attrName>style.visibility</p:attrName>
                                        </p:attrNameLst>
                                      </p:cBhvr>
                                      <p:to>
                                        <p:strVal val="visible"/>
                                      </p:to>
                                    </p:set>
                                    <p:animEffect transition="in" filter="fade">
                                      <p:cBhvr>
                                        <p:cTn id="107" dur="500"/>
                                        <p:tgtEl>
                                          <p:spTgt spid="3">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Kelman’s</a:t>
            </a:r>
            <a:r>
              <a:rPr lang="en-GB" dirty="0"/>
              <a:t> types of conformity</a:t>
            </a:r>
          </a:p>
        </p:txBody>
      </p:sp>
      <p:sp>
        <p:nvSpPr>
          <p:cNvPr id="3" name="Content Placeholder 2"/>
          <p:cNvSpPr>
            <a:spLocks noGrp="1"/>
          </p:cNvSpPr>
          <p:nvPr>
            <p:ph idx="1"/>
          </p:nvPr>
        </p:nvSpPr>
        <p:spPr/>
        <p:txBody>
          <a:bodyPr/>
          <a:lstStyle/>
          <a:p>
            <a:pPr marL="114300" indent="0">
              <a:buNone/>
            </a:pPr>
            <a:r>
              <a:rPr lang="en-GB" dirty="0"/>
              <a:t>What do you remember about </a:t>
            </a:r>
            <a:r>
              <a:rPr lang="en-GB" dirty="0" err="1"/>
              <a:t>Kelman’s</a:t>
            </a:r>
            <a:r>
              <a:rPr lang="en-GB" dirty="0"/>
              <a:t> types of conformity?  On mini whiteboards, give one example of the following:</a:t>
            </a:r>
          </a:p>
          <a:p>
            <a:pPr marL="114300" indent="0">
              <a:buNone/>
            </a:pPr>
            <a:endParaRPr lang="en-GB" dirty="0"/>
          </a:p>
          <a:p>
            <a:r>
              <a:rPr lang="en-GB" dirty="0"/>
              <a:t>Compliance</a:t>
            </a:r>
          </a:p>
          <a:p>
            <a:endParaRPr lang="en-GB" dirty="0"/>
          </a:p>
          <a:p>
            <a:r>
              <a:rPr lang="en-GB" dirty="0"/>
              <a:t>Identification</a:t>
            </a:r>
          </a:p>
          <a:p>
            <a:endParaRPr lang="en-GB" dirty="0"/>
          </a:p>
          <a:p>
            <a:r>
              <a:rPr lang="en-GB" dirty="0"/>
              <a:t>Internalisation</a:t>
            </a:r>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214868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Kelman’s</a:t>
            </a:r>
            <a:r>
              <a:rPr lang="en-GB" dirty="0"/>
              <a:t> types of conformity</a:t>
            </a:r>
          </a:p>
        </p:txBody>
      </p:sp>
      <p:sp>
        <p:nvSpPr>
          <p:cNvPr id="3" name="Content Placeholder 2"/>
          <p:cNvSpPr>
            <a:spLocks noGrp="1"/>
          </p:cNvSpPr>
          <p:nvPr>
            <p:ph idx="1"/>
          </p:nvPr>
        </p:nvSpPr>
        <p:spPr/>
        <p:txBody>
          <a:bodyPr/>
          <a:lstStyle/>
          <a:p>
            <a:pPr marL="114300" indent="0">
              <a:buNone/>
            </a:pPr>
            <a:r>
              <a:rPr lang="en-GB" dirty="0"/>
              <a:t>What do you remember about </a:t>
            </a:r>
            <a:r>
              <a:rPr lang="en-GB" dirty="0" err="1"/>
              <a:t>Kelman’s</a:t>
            </a:r>
            <a:r>
              <a:rPr lang="en-GB" dirty="0"/>
              <a:t> types of conformity?  Take the </a:t>
            </a:r>
            <a:r>
              <a:rPr lang="en-GB" dirty="0" err="1"/>
              <a:t>Kahoot</a:t>
            </a:r>
            <a:r>
              <a:rPr lang="en-GB" dirty="0"/>
              <a:t> quiz to check your knowledge</a:t>
            </a:r>
          </a:p>
          <a:p>
            <a:pPr marL="114300" indent="0">
              <a:buNone/>
            </a:pPr>
            <a:endParaRPr lang="en-GB" dirty="0"/>
          </a:p>
          <a:p>
            <a:pPr marL="114300" indent="0">
              <a:buNone/>
            </a:pPr>
            <a:endParaRPr lang="en-GB"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3327113"/>
            <a:ext cx="3756199" cy="2736304"/>
          </a:xfrm>
          <a:prstGeom prst="rect">
            <a:avLst/>
          </a:prstGeom>
        </p:spPr>
      </p:pic>
    </p:spTree>
    <p:extLst>
      <p:ext uri="{BB962C8B-B14F-4D97-AF65-F5344CB8AC3E}">
        <p14:creationId xmlns:p14="http://schemas.microsoft.com/office/powerpoint/2010/main" val="1273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 practice</a:t>
            </a:r>
          </a:p>
        </p:txBody>
      </p:sp>
      <p:sp>
        <p:nvSpPr>
          <p:cNvPr id="3" name="Content Placeholder 2"/>
          <p:cNvSpPr>
            <a:spLocks noGrp="1"/>
          </p:cNvSpPr>
          <p:nvPr>
            <p:ph idx="1"/>
          </p:nvPr>
        </p:nvSpPr>
        <p:spPr/>
        <p:txBody>
          <a:bodyPr>
            <a:normAutofit/>
          </a:bodyPr>
          <a:lstStyle/>
          <a:p>
            <a:pPr marL="114300" indent="0">
              <a:buNone/>
            </a:pPr>
            <a:r>
              <a:rPr lang="en-US" dirty="0"/>
              <a:t>Answer these questions individually without notes:</a:t>
            </a:r>
          </a:p>
          <a:p>
            <a:pPr marL="114300" indent="0">
              <a:buNone/>
            </a:pPr>
            <a:endParaRPr lang="en-US" b="1" dirty="0"/>
          </a:p>
          <a:p>
            <a:pPr marL="114300" indent="0">
              <a:buNone/>
            </a:pPr>
            <a:r>
              <a:rPr lang="en-US" b="1" dirty="0"/>
              <a:t>Explain what is meant by </a:t>
            </a:r>
            <a:r>
              <a:rPr lang="en-US" b="1" dirty="0" err="1"/>
              <a:t>internalisation</a:t>
            </a:r>
            <a:r>
              <a:rPr lang="en-US" b="1" dirty="0"/>
              <a:t>  (3 marks)</a:t>
            </a:r>
          </a:p>
          <a:p>
            <a:pPr marL="114300" indent="0">
              <a:buNone/>
            </a:pPr>
            <a:endParaRPr lang="en-US" b="1" dirty="0"/>
          </a:p>
          <a:p>
            <a:pPr marL="114300" indent="0">
              <a:buNone/>
            </a:pPr>
            <a:r>
              <a:rPr lang="en-US" b="1" dirty="0"/>
              <a:t>Explain what is meant by compliance  (3 marks)</a:t>
            </a:r>
          </a:p>
          <a:p>
            <a:pPr marL="114300" indent="0">
              <a:buNone/>
            </a:pPr>
            <a:endParaRPr lang="en-US" b="1" dirty="0"/>
          </a:p>
          <a:p>
            <a:pPr marL="114300" indent="0">
              <a:buNone/>
            </a:pPr>
            <a:endParaRPr lang="en-US" b="1" dirty="0"/>
          </a:p>
          <a:p>
            <a:pPr marL="114300" indent="0">
              <a:buNone/>
            </a:pPr>
            <a:r>
              <a:rPr lang="en-GB" i="1" dirty="0"/>
              <a:t>Now swap your answer with someone in your group and give them a mark out of three for each answer using the mark scheme on the next slide</a:t>
            </a:r>
          </a:p>
        </p:txBody>
      </p:sp>
    </p:spTree>
    <p:extLst>
      <p:ext uri="{BB962C8B-B14F-4D97-AF65-F5344CB8AC3E}">
        <p14:creationId xmlns:p14="http://schemas.microsoft.com/office/powerpoint/2010/main" val="88567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230</TotalTime>
  <Words>1347</Words>
  <Application>Microsoft Office PowerPoint</Application>
  <PresentationFormat>On-screen Show (4:3)</PresentationFormat>
  <Paragraphs>127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 Antiqua</vt:lpstr>
      <vt:lpstr>Calibri</vt:lpstr>
      <vt:lpstr>Century Gothic</vt:lpstr>
      <vt:lpstr>Times New Roman</vt:lpstr>
      <vt:lpstr>Apothecary</vt:lpstr>
      <vt:lpstr>Social Influence </vt:lpstr>
      <vt:lpstr>Starter on definitions</vt:lpstr>
      <vt:lpstr>Informational &amp; Normative influence</vt:lpstr>
      <vt:lpstr>When have you conformed?</vt:lpstr>
      <vt:lpstr>Informational or normative?</vt:lpstr>
      <vt:lpstr>Informational or normative?</vt:lpstr>
      <vt:lpstr>Kelman’s types of conformity</vt:lpstr>
      <vt:lpstr>Kelman’s types of conformity</vt:lpstr>
      <vt:lpstr>Exam practice</vt:lpstr>
      <vt:lpstr>Mark scheme</vt:lpstr>
      <vt:lpstr>The link between explanations and types</vt:lpstr>
      <vt:lpstr>Exam Practice</vt:lpstr>
      <vt:lpstr>Mark Scheme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Influence Introduction</dc:title>
  <dc:creator>USER</dc:creator>
  <cp:lastModifiedBy>Stacey</cp:lastModifiedBy>
  <cp:revision>50</cp:revision>
  <dcterms:created xsi:type="dcterms:W3CDTF">2017-05-10T12:46:17Z</dcterms:created>
  <dcterms:modified xsi:type="dcterms:W3CDTF">2020-09-25T14:12:40Z</dcterms:modified>
</cp:coreProperties>
</file>