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64" r:id="rId6"/>
    <p:sldId id="259" r:id="rId7"/>
    <p:sldId id="260" r:id="rId8"/>
    <p:sldId id="261" r:id="rId9"/>
    <p:sldId id="262"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7" r:id="rId32"/>
    <p:sldId id="288" r:id="rId33"/>
    <p:sldId id="289" r:id="rId34"/>
    <p:sldId id="290" r:id="rId35"/>
    <p:sldId id="291" r:id="rId36"/>
    <p:sldId id="292" r:id="rId37"/>
    <p:sldId id="293" r:id="rId38"/>
    <p:sldId id="294" r:id="rId39"/>
    <p:sldId id="296" r:id="rId40"/>
    <p:sldId id="295" r:id="rId41"/>
    <p:sldId id="299" r:id="rId42"/>
    <p:sldId id="303" r:id="rId43"/>
    <p:sldId id="297" r:id="rId44"/>
    <p:sldId id="298" r:id="rId45"/>
    <p:sldId id="300" r:id="rId46"/>
    <p:sldId id="304" r:id="rId47"/>
    <p:sldId id="302" r:id="rId48"/>
    <p:sldId id="305" r:id="rId49"/>
    <p:sldId id="2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7C80"/>
    <a:srgbClr val="9999FF"/>
    <a:srgbClr val="00CC99"/>
    <a:srgbClr val="0099CC"/>
    <a:srgbClr val="FF993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7823CB-40D6-46BB-A292-1B2C0695A91D}"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185895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7823CB-40D6-46BB-A292-1B2C0695A91D}"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121263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7823CB-40D6-46BB-A292-1B2C0695A91D}"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164479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7823CB-40D6-46BB-A292-1B2C0695A91D}"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251832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823CB-40D6-46BB-A292-1B2C0695A91D}"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95861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7823CB-40D6-46BB-A292-1B2C0695A91D}"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344213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7823CB-40D6-46BB-A292-1B2C0695A91D}"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6272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7823CB-40D6-46BB-A292-1B2C0695A91D}"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277316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823CB-40D6-46BB-A292-1B2C0695A91D}"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251110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823CB-40D6-46BB-A292-1B2C0695A91D}"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2401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823CB-40D6-46BB-A292-1B2C0695A91D}"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018C4-2EB7-4565-BCDE-B9BC94DEE2F1}" type="slidenum">
              <a:rPr lang="en-GB" smtClean="0"/>
              <a:t>‹#›</a:t>
            </a:fld>
            <a:endParaRPr lang="en-GB"/>
          </a:p>
        </p:txBody>
      </p:sp>
    </p:spTree>
    <p:extLst>
      <p:ext uri="{BB962C8B-B14F-4D97-AF65-F5344CB8AC3E}">
        <p14:creationId xmlns:p14="http://schemas.microsoft.com/office/powerpoint/2010/main" val="27242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823CB-40D6-46BB-A292-1B2C0695A91D}"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018C4-2EB7-4565-BCDE-B9BC94DEE2F1}" type="slidenum">
              <a:rPr lang="en-GB" smtClean="0"/>
              <a:t>‹#›</a:t>
            </a:fld>
            <a:endParaRPr lang="en-GB"/>
          </a:p>
        </p:txBody>
      </p:sp>
    </p:spTree>
    <p:extLst>
      <p:ext uri="{BB962C8B-B14F-4D97-AF65-F5344CB8AC3E}">
        <p14:creationId xmlns:p14="http://schemas.microsoft.com/office/powerpoint/2010/main" val="423354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rAhu4bjOzi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jA9oD9MpSN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hemeClr val="accent1"/>
          </a:lnRef>
          <a:fillRef idx="3">
            <a:schemeClr val="accent1"/>
          </a:fillRef>
          <a:effectRef idx="3">
            <a:schemeClr val="accent1"/>
          </a:effectRef>
          <a:fontRef idx="minor">
            <a:schemeClr val="lt1"/>
          </a:fontRef>
        </p:style>
        <p:txBody>
          <a:bodyPr/>
          <a:lstStyle/>
          <a:p>
            <a:r>
              <a:rPr lang="en-GB" dirty="0" smtClean="0"/>
              <a:t>Psychological Explanations of Offending Behaviour</a:t>
            </a:r>
            <a:endParaRPr lang="en-GB" dirty="0"/>
          </a:p>
        </p:txBody>
      </p:sp>
      <p:sp>
        <p:nvSpPr>
          <p:cNvPr id="3" name="Subtitle 2"/>
          <p:cNvSpPr>
            <a:spLocks noGrp="1"/>
          </p:cNvSpPr>
          <p:nvPr>
            <p:ph type="subTitle" idx="1"/>
          </p:nvPr>
        </p:nvSpPr>
        <p:spPr>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lstStyle/>
          <a:p>
            <a:r>
              <a:rPr lang="en-GB" dirty="0" smtClean="0"/>
              <a:t>Eysenck’s Criminal </a:t>
            </a:r>
            <a:r>
              <a:rPr lang="en-GB" dirty="0"/>
              <a:t>P</a:t>
            </a:r>
            <a:r>
              <a:rPr lang="en-GB" dirty="0" smtClean="0"/>
              <a:t>ersonality </a:t>
            </a:r>
            <a:r>
              <a:rPr lang="en-GB" dirty="0"/>
              <a:t>T</a:t>
            </a:r>
            <a:r>
              <a:rPr lang="en-GB" dirty="0" smtClean="0"/>
              <a:t>heory, Cognitive Explanations</a:t>
            </a:r>
            <a:r>
              <a:rPr lang="en-GB" dirty="0"/>
              <a:t> </a:t>
            </a:r>
            <a:r>
              <a:rPr lang="en-GB" dirty="0" smtClean="0"/>
              <a:t>&amp; Differential Association Theory</a:t>
            </a:r>
            <a:endParaRPr lang="en-GB" dirty="0"/>
          </a:p>
        </p:txBody>
      </p:sp>
    </p:spTree>
    <p:extLst>
      <p:ext uri="{BB962C8B-B14F-4D97-AF65-F5344CB8AC3E}">
        <p14:creationId xmlns:p14="http://schemas.microsoft.com/office/powerpoint/2010/main" val="366451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b="1" i="1" dirty="0"/>
              <a:t>Farrington et al (1982) </a:t>
            </a:r>
            <a:r>
              <a:rPr lang="en-US" dirty="0"/>
              <a:t>reviewed several studies and reported that offenders tended to score high on P and N measures but not E. </a:t>
            </a:r>
            <a:r>
              <a:rPr lang="en-US" b="1" i="1" dirty="0" err="1"/>
              <a:t>Hollin</a:t>
            </a:r>
            <a:r>
              <a:rPr lang="en-US" b="1" i="1" dirty="0"/>
              <a:t> (1989)</a:t>
            </a:r>
            <a:r>
              <a:rPr lang="en-US" dirty="0"/>
              <a:t> notes a similar pattern of findings with offenders generally showing higher P and N scores but not necessarily higher E </a:t>
            </a:r>
            <a:r>
              <a:rPr lang="en-US" dirty="0" smtClean="0"/>
              <a:t>scores</a:t>
            </a:r>
          </a:p>
          <a:p>
            <a:pPr marL="0" indent="0">
              <a:buNone/>
            </a:pPr>
            <a:endParaRPr lang="en-US" dirty="0"/>
          </a:p>
          <a:p>
            <a:pPr marL="0" indent="0">
              <a:buNone/>
            </a:pPr>
            <a:r>
              <a:rPr lang="en-US" b="1" dirty="0" smtClean="0">
                <a:solidFill>
                  <a:schemeClr val="accent4">
                    <a:lumMod val="75000"/>
                  </a:schemeClr>
                </a:solidFill>
              </a:rPr>
              <a:t>What might this suggest about Eysenck’s Criminal Personality theory?</a:t>
            </a:r>
          </a:p>
          <a:p>
            <a:pPr marL="0" indent="0">
              <a:buNone/>
            </a:pPr>
            <a:endParaRPr lang="en-US" b="1" dirty="0">
              <a:solidFill>
                <a:schemeClr val="accent4">
                  <a:lumMod val="75000"/>
                </a:schemeClr>
              </a:solidFill>
            </a:endParaRPr>
          </a:p>
          <a:p>
            <a:pPr marL="0" indent="0">
              <a:buNone/>
            </a:pPr>
            <a:r>
              <a:rPr lang="en-US" b="1" i="1" dirty="0" smtClean="0">
                <a:solidFill>
                  <a:srgbClr val="FF0000"/>
                </a:solidFill>
              </a:rPr>
              <a:t>Generally, there seems to be reliability with the research into P &amp; N, but there is a lack of reliability in the research as it relates to the relationship between extroversion and offending </a:t>
            </a:r>
            <a:r>
              <a:rPr lang="en-US" b="1" i="1" dirty="0" err="1" smtClean="0">
                <a:solidFill>
                  <a:srgbClr val="FF0000"/>
                </a:solidFill>
              </a:rPr>
              <a:t>behaviour</a:t>
            </a:r>
            <a:endParaRPr lang="en-US" b="1" i="1" dirty="0" smtClean="0">
              <a:solidFill>
                <a:srgbClr val="FF0000"/>
              </a:solidFill>
            </a:endParaRPr>
          </a:p>
          <a:p>
            <a:pPr marL="0" indent="0">
              <a:buNone/>
            </a:pPr>
            <a:endParaRPr lang="en-US" dirty="0"/>
          </a:p>
          <a:p>
            <a:pPr marL="0" indent="0">
              <a:buNone/>
            </a:pPr>
            <a:r>
              <a:rPr lang="en-GB" dirty="0"/>
              <a:t>One possibility is that E scales actually measure two things, sociability and impulsiveness</a:t>
            </a:r>
            <a:r>
              <a:rPr lang="en-GB" b="1" dirty="0"/>
              <a:t> </a:t>
            </a:r>
            <a:r>
              <a:rPr lang="en-GB" dirty="0"/>
              <a:t>and that criminality</a:t>
            </a:r>
            <a:r>
              <a:rPr lang="en-GB" b="1" dirty="0"/>
              <a:t> </a:t>
            </a:r>
            <a:r>
              <a:rPr lang="en-GB" dirty="0"/>
              <a:t>is associated with the latter but not the </a:t>
            </a:r>
            <a:r>
              <a:rPr lang="en-GB" dirty="0" smtClean="0"/>
              <a:t>former</a:t>
            </a:r>
          </a:p>
          <a:p>
            <a:pPr marL="0" indent="0">
              <a:buNone/>
            </a:pPr>
            <a:endParaRPr lang="en-GB" b="1" dirty="0">
              <a:solidFill>
                <a:schemeClr val="accent4">
                  <a:lumMod val="75000"/>
                </a:schemeClr>
              </a:solidFill>
            </a:endParaRPr>
          </a:p>
          <a:p>
            <a:pPr marL="0" indent="0">
              <a:buNone/>
            </a:pPr>
            <a:r>
              <a:rPr lang="en-GB" b="1" dirty="0" smtClean="0">
                <a:solidFill>
                  <a:schemeClr val="accent4">
                    <a:lumMod val="75000"/>
                  </a:schemeClr>
                </a:solidFill>
              </a:rPr>
              <a:t>What might this suggest about Eysenck’s construct of Extroversion and its link to offending behaviour?</a:t>
            </a:r>
          </a:p>
          <a:p>
            <a:pPr marL="0" indent="0">
              <a:buNone/>
            </a:pPr>
            <a:endParaRPr lang="en-GB" b="1" dirty="0">
              <a:solidFill>
                <a:schemeClr val="accent4">
                  <a:lumMod val="75000"/>
                </a:schemeClr>
              </a:solidFill>
            </a:endParaRPr>
          </a:p>
          <a:p>
            <a:pPr marL="0" indent="0">
              <a:buNone/>
            </a:pPr>
            <a:r>
              <a:rPr lang="en-GB" b="1" i="1" dirty="0" smtClean="0">
                <a:solidFill>
                  <a:srgbClr val="FF0000"/>
                </a:solidFill>
              </a:rPr>
              <a:t>It lacks validity, as not all forms of extraversion predispose someone to criminal behaviour</a:t>
            </a:r>
            <a:endParaRPr lang="en-GB" b="1" i="1" dirty="0">
              <a:solidFill>
                <a:srgbClr val="FF0000"/>
              </a:solidFill>
            </a:endParaRPr>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Evaluation</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3386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710646" cy="2058443"/>
          </a:xfrm>
        </p:spPr>
        <p:txBody>
          <a:bodyPr>
            <a:normAutofit fontScale="92500" lnSpcReduction="10000"/>
          </a:bodyPr>
          <a:lstStyle/>
          <a:p>
            <a:pPr marL="0" indent="0">
              <a:buNone/>
            </a:pPr>
            <a:r>
              <a:rPr lang="en-GB" b="1" dirty="0" smtClean="0">
                <a:solidFill>
                  <a:schemeClr val="accent6">
                    <a:lumMod val="75000"/>
                  </a:schemeClr>
                </a:solidFill>
              </a:rPr>
              <a:t>Where does Eysenck’s theory stand on the nature-nurture debate?</a:t>
            </a:r>
          </a:p>
          <a:p>
            <a:pPr marL="0" indent="0">
              <a:buNone/>
            </a:pPr>
            <a:endParaRPr lang="en-GB" sz="2400" i="1" dirty="0" smtClean="0"/>
          </a:p>
          <a:p>
            <a:pPr marL="0" indent="0">
              <a:buNone/>
            </a:pPr>
            <a:r>
              <a:rPr lang="en-GB" sz="2400" i="1" dirty="0" smtClean="0"/>
              <a:t>On MWBs, draw out the continuum and write an ‘E’ where you believe Eysenck’s theory falls on it. Be prepared to justify your answer</a:t>
            </a:r>
            <a:endParaRPr lang="en-GB" sz="2400" i="1" dirty="0"/>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Evaluation</a:t>
            </a:r>
            <a:endParaRPr lang="en-GB" dirty="0">
              <a:solidFill>
                <a:schemeClr val="accent4">
                  <a:lumMod val="40000"/>
                  <a:lumOff val="60000"/>
                </a:schemeClr>
              </a:solidFill>
            </a:endParaRPr>
          </a:p>
        </p:txBody>
      </p:sp>
      <p:sp>
        <p:nvSpPr>
          <p:cNvPr id="5" name="Left-Right Arrow 4"/>
          <p:cNvSpPr/>
          <p:nvPr/>
        </p:nvSpPr>
        <p:spPr>
          <a:xfrm>
            <a:off x="1463040" y="4275909"/>
            <a:ext cx="8586651" cy="496388"/>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6" name="Rounded Rectangle 5"/>
          <p:cNvSpPr/>
          <p:nvPr/>
        </p:nvSpPr>
        <p:spPr>
          <a:xfrm>
            <a:off x="235131" y="4275909"/>
            <a:ext cx="1123406" cy="49638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Nature</a:t>
            </a:r>
            <a:endParaRPr lang="en-GB" dirty="0"/>
          </a:p>
        </p:txBody>
      </p:sp>
      <p:sp>
        <p:nvSpPr>
          <p:cNvPr id="7" name="Rounded Rectangle 6"/>
          <p:cNvSpPr/>
          <p:nvPr/>
        </p:nvSpPr>
        <p:spPr>
          <a:xfrm>
            <a:off x="10154194" y="4275909"/>
            <a:ext cx="1123406" cy="49638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Nurture</a:t>
            </a:r>
            <a:endParaRPr lang="en-GB" dirty="0"/>
          </a:p>
        </p:txBody>
      </p:sp>
      <p:sp>
        <p:nvSpPr>
          <p:cNvPr id="8" name="Left Arrow 7"/>
          <p:cNvSpPr/>
          <p:nvPr/>
        </p:nvSpPr>
        <p:spPr>
          <a:xfrm rot="1708767">
            <a:off x="5573486" y="4895848"/>
            <a:ext cx="2560320" cy="857500"/>
          </a:xfrm>
          <a:prstGeom prst="leftArrow">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12-Point Star 8"/>
          <p:cNvSpPr/>
          <p:nvPr/>
        </p:nvSpPr>
        <p:spPr>
          <a:xfrm rot="263144">
            <a:off x="7305950" y="5275195"/>
            <a:ext cx="2960914" cy="1471748"/>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He’s actually somewhere in the middle</a:t>
            </a:r>
            <a:endParaRPr lang="en-GB" dirty="0"/>
          </a:p>
        </p:txBody>
      </p:sp>
      <p:sp>
        <p:nvSpPr>
          <p:cNvPr id="10" name="12-Point Star 9"/>
          <p:cNvSpPr/>
          <p:nvPr/>
        </p:nvSpPr>
        <p:spPr>
          <a:xfrm rot="263144">
            <a:off x="9570546" y="4981269"/>
            <a:ext cx="1976399" cy="1046862"/>
          </a:xfrm>
          <a:prstGeom prst="star12">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Why?</a:t>
            </a:r>
            <a:endParaRPr lang="en-GB" sz="2400" dirty="0"/>
          </a:p>
        </p:txBody>
      </p:sp>
      <p:sp>
        <p:nvSpPr>
          <p:cNvPr id="11" name="Rounded Rectangle 10"/>
          <p:cNvSpPr/>
          <p:nvPr/>
        </p:nvSpPr>
        <p:spPr>
          <a:xfrm>
            <a:off x="1001486" y="5164138"/>
            <a:ext cx="4522467" cy="1262788"/>
          </a:xfrm>
          <a:prstGeom prst="roundRect">
            <a:avLst/>
          </a:prstGeom>
          <a:solidFill>
            <a:srgbClr val="FF7C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4">
                    <a:lumMod val="20000"/>
                    <a:lumOff val="80000"/>
                  </a:schemeClr>
                </a:solidFill>
              </a:rPr>
              <a:t>How can this be used as a strength of the theory?  Answer on MWBs.  Use a comparison with another theory in your answer</a:t>
            </a:r>
            <a:endParaRPr lang="en-GB" dirty="0">
              <a:solidFill>
                <a:schemeClr val="accent4">
                  <a:lumMod val="20000"/>
                  <a:lumOff val="80000"/>
                </a:schemeClr>
              </a:solidFil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65" t="4812" r="1726" b="5349"/>
          <a:stretch/>
        </p:blipFill>
        <p:spPr>
          <a:xfrm>
            <a:off x="6703618" y="1814028"/>
            <a:ext cx="3912131" cy="2346856"/>
          </a:xfrm>
          <a:prstGeom prst="rect">
            <a:avLst/>
          </a:prstGeom>
        </p:spPr>
      </p:pic>
    </p:spTree>
    <p:extLst>
      <p:ext uri="{BB962C8B-B14F-4D97-AF65-F5344CB8AC3E}">
        <p14:creationId xmlns:p14="http://schemas.microsoft.com/office/powerpoint/2010/main" val="6554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Level of Moral Reasoning Theory</a:t>
            </a:r>
            <a:endParaRPr lang="en-GB" dirty="0">
              <a:solidFill>
                <a:schemeClr val="accent6">
                  <a:lumMod val="40000"/>
                  <a:lumOff val="60000"/>
                </a:schemeClr>
              </a:solidFill>
            </a:endParaRPr>
          </a:p>
        </p:txBody>
      </p:sp>
      <p:sp>
        <p:nvSpPr>
          <p:cNvPr id="3" name="Content Placeholder 2"/>
          <p:cNvSpPr>
            <a:spLocks noGrp="1"/>
          </p:cNvSpPr>
          <p:nvPr>
            <p:ph idx="1"/>
          </p:nvPr>
        </p:nvSpPr>
        <p:spPr>
          <a:xfrm>
            <a:off x="838200" y="1825625"/>
            <a:ext cx="5140569" cy="4351338"/>
          </a:xfrm>
          <a:solidFill>
            <a:schemeClr val="accent4">
              <a:lumMod val="20000"/>
              <a:lumOff val="80000"/>
            </a:schemeClr>
          </a:solidFill>
          <a:ln>
            <a:noFill/>
          </a:ln>
        </p:spPr>
        <p:txBody>
          <a:bodyPr>
            <a:normAutofit fontScale="85000" lnSpcReduction="10000"/>
          </a:bodyPr>
          <a:lstStyle/>
          <a:p>
            <a:pPr marL="0" indent="0">
              <a:buNone/>
            </a:pPr>
            <a:r>
              <a:rPr lang="en-GB" sz="3300" b="1" dirty="0" smtClean="0">
                <a:solidFill>
                  <a:srgbClr val="FF0066"/>
                </a:solidFill>
              </a:rPr>
              <a:t>The dilemma</a:t>
            </a:r>
          </a:p>
          <a:p>
            <a:pPr marL="0" indent="0">
              <a:buNone/>
            </a:pPr>
            <a:endParaRPr lang="en-GB" dirty="0"/>
          </a:p>
          <a:p>
            <a:pPr marL="0" indent="0">
              <a:buNone/>
            </a:pPr>
            <a:r>
              <a:rPr lang="en-GB" dirty="0" smtClean="0">
                <a:solidFill>
                  <a:schemeClr val="accent2">
                    <a:lumMod val="75000"/>
                  </a:schemeClr>
                </a:solidFill>
              </a:rPr>
              <a:t>Read the case of Heinz and decide, totally individually, whether Heinz was right or wrong to steal the drug.  </a:t>
            </a:r>
            <a:r>
              <a:rPr lang="en-GB" b="1" i="1" dirty="0" smtClean="0">
                <a:solidFill>
                  <a:srgbClr val="FF0066"/>
                </a:solidFill>
              </a:rPr>
              <a:t>You must have a reason for your answer</a:t>
            </a:r>
          </a:p>
          <a:p>
            <a:pPr marL="0" indent="0">
              <a:buNone/>
            </a:pPr>
            <a:endParaRPr lang="en-GB" b="1" i="1" dirty="0">
              <a:solidFill>
                <a:srgbClr val="FF0066"/>
              </a:solidFill>
            </a:endParaRPr>
          </a:p>
          <a:p>
            <a:pPr marL="0" indent="0">
              <a:buNone/>
            </a:pPr>
            <a:r>
              <a:rPr lang="en-GB" dirty="0" smtClean="0">
                <a:solidFill>
                  <a:schemeClr val="accent2">
                    <a:lumMod val="75000"/>
                  </a:schemeClr>
                </a:solidFill>
              </a:rPr>
              <a:t>Now look at the table on the next slide and decide what level of morality your answer puts you into.  </a:t>
            </a:r>
            <a:r>
              <a:rPr lang="en-GB" b="1" i="1" dirty="0" smtClean="0">
                <a:solidFill>
                  <a:srgbClr val="FF0066"/>
                </a:solidFill>
              </a:rPr>
              <a:t>It doesn’t matter if you said he was wrong or right, it is your reasoning that is important</a:t>
            </a:r>
            <a:endParaRPr lang="en-GB" b="1" i="1" dirty="0">
              <a:solidFill>
                <a:schemeClr val="accent4">
                  <a:lumMod val="75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80" t="4271" r="5185" b="30315"/>
          <a:stretch/>
        </p:blipFill>
        <p:spPr>
          <a:xfrm>
            <a:off x="6564575" y="1825625"/>
            <a:ext cx="4706166" cy="4536238"/>
          </a:xfrm>
          <a:prstGeom prst="rect">
            <a:avLst/>
          </a:prstGeom>
        </p:spPr>
      </p:pic>
    </p:spTree>
    <p:extLst>
      <p:ext uri="{BB962C8B-B14F-4D97-AF65-F5344CB8AC3E}">
        <p14:creationId xmlns:p14="http://schemas.microsoft.com/office/powerpoint/2010/main" val="13504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01"/>
          <a:stretch/>
        </p:blipFill>
        <p:spPr>
          <a:xfrm>
            <a:off x="935648" y="1808711"/>
            <a:ext cx="7279364" cy="4820689"/>
          </a:xfrm>
        </p:spPr>
      </p:pic>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Level of Moral Reasoning Theory</a:t>
            </a:r>
            <a:endParaRPr lang="en-GB" dirty="0">
              <a:solidFill>
                <a:schemeClr val="accent6">
                  <a:lumMod val="40000"/>
                  <a:lumOff val="60000"/>
                </a:schemeClr>
              </a:solidFill>
            </a:endParaRPr>
          </a:p>
        </p:txBody>
      </p:sp>
      <p:sp>
        <p:nvSpPr>
          <p:cNvPr id="6" name="Rounded Rectangle 5"/>
          <p:cNvSpPr/>
          <p:nvPr/>
        </p:nvSpPr>
        <p:spPr>
          <a:xfrm>
            <a:off x="8370277" y="2233246"/>
            <a:ext cx="3138854" cy="120454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solidFill>
                  <a:schemeClr val="accent3">
                    <a:lumMod val="20000"/>
                    <a:lumOff val="80000"/>
                  </a:schemeClr>
                </a:solidFill>
              </a:rPr>
              <a:t>What stage does your answer to the Heinz dilemma put you into? </a:t>
            </a:r>
            <a:endParaRPr lang="en-GB" dirty="0">
              <a:solidFill>
                <a:schemeClr val="accent3">
                  <a:lumMod val="20000"/>
                  <a:lumOff val="80000"/>
                </a:schemeClr>
              </a:solidFill>
            </a:endParaRPr>
          </a:p>
        </p:txBody>
      </p:sp>
      <p:sp>
        <p:nvSpPr>
          <p:cNvPr id="7" name="Rounded Rectangle 6"/>
          <p:cNvSpPr/>
          <p:nvPr/>
        </p:nvSpPr>
        <p:spPr>
          <a:xfrm>
            <a:off x="8370277" y="3631224"/>
            <a:ext cx="3235569" cy="19343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Kohlberg suggested that criminals had not developed beyond a pre-conventional level of morality.  </a:t>
            </a:r>
            <a:r>
              <a:rPr lang="en-GB" b="1" i="1" dirty="0" smtClean="0">
                <a:solidFill>
                  <a:schemeClr val="accent4">
                    <a:lumMod val="40000"/>
                    <a:lumOff val="60000"/>
                  </a:schemeClr>
                </a:solidFill>
              </a:rPr>
              <a:t>Why?  How would this explain offending behaviour?</a:t>
            </a:r>
            <a:endParaRPr lang="en-GB" b="1" i="1" dirty="0">
              <a:solidFill>
                <a:schemeClr val="accent4">
                  <a:lumMod val="40000"/>
                  <a:lumOff val="60000"/>
                </a:schemeClr>
              </a:solidFill>
            </a:endParaRPr>
          </a:p>
        </p:txBody>
      </p:sp>
      <p:sp>
        <p:nvSpPr>
          <p:cNvPr id="8" name="Rounded Rectangle 7"/>
          <p:cNvSpPr/>
          <p:nvPr/>
        </p:nvSpPr>
        <p:spPr>
          <a:xfrm>
            <a:off x="8434754" y="5638801"/>
            <a:ext cx="3235569" cy="990599"/>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accent4">
                    <a:lumMod val="60000"/>
                    <a:lumOff val="40000"/>
                  </a:schemeClr>
                </a:solidFill>
              </a:rPr>
              <a:t>Do you agree? </a:t>
            </a:r>
            <a:r>
              <a:rPr lang="en-GB" dirty="0" smtClean="0">
                <a:solidFill>
                  <a:schemeClr val="accent4">
                    <a:lumMod val="60000"/>
                    <a:lumOff val="40000"/>
                  </a:schemeClr>
                </a:solidFill>
              </a:rPr>
              <a:t> </a:t>
            </a:r>
            <a:r>
              <a:rPr lang="en-GB" dirty="0" smtClean="0"/>
              <a:t>Discuss in pairs why you choose not to commit </a:t>
            </a:r>
            <a:r>
              <a:rPr lang="en-GB" dirty="0" smtClean="0"/>
              <a:t>crimes</a:t>
            </a:r>
            <a:r>
              <a:rPr lang="en-GB" smtClean="0"/>
              <a:t>.  </a:t>
            </a:r>
            <a:endParaRPr lang="en-GB" b="1" i="1" dirty="0">
              <a:solidFill>
                <a:schemeClr val="accent4">
                  <a:lumMod val="40000"/>
                  <a:lumOff val="60000"/>
                </a:schemeClr>
              </a:solidFill>
            </a:endParaRPr>
          </a:p>
        </p:txBody>
      </p:sp>
    </p:spTree>
    <p:extLst>
      <p:ext uri="{BB962C8B-B14F-4D97-AF65-F5344CB8AC3E}">
        <p14:creationId xmlns:p14="http://schemas.microsoft.com/office/powerpoint/2010/main" val="31467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b="1" i="1" dirty="0" smtClean="0">
                <a:solidFill>
                  <a:srgbClr val="FF0000"/>
                </a:solidFill>
              </a:rPr>
              <a:t>Feedback on preparation homework question</a:t>
            </a:r>
          </a:p>
          <a:p>
            <a:pPr marL="0" indent="0">
              <a:buNone/>
            </a:pPr>
            <a:endParaRPr lang="en-GB" b="1" i="1" dirty="0">
              <a:solidFill>
                <a:srgbClr val="FF0000"/>
              </a:solidFill>
            </a:endParaRPr>
          </a:p>
          <a:p>
            <a:pPr marL="45720" indent="0">
              <a:buNone/>
            </a:pPr>
            <a:r>
              <a:rPr lang="en-GB" b="1" dirty="0"/>
              <a:t>For your preparation homework you answered the following question: </a:t>
            </a:r>
          </a:p>
          <a:p>
            <a:pPr marL="45720" indent="0">
              <a:buNone/>
            </a:pPr>
            <a:endParaRPr lang="en-GB" dirty="0"/>
          </a:p>
          <a:p>
            <a:pPr marL="45720" indent="0">
              <a:buNone/>
            </a:pPr>
            <a:r>
              <a:rPr lang="en-GB" i="1" dirty="0"/>
              <a:t>‘</a:t>
            </a:r>
            <a:r>
              <a:rPr lang="en-US" i="1" dirty="0"/>
              <a:t>According to Kohlberg, which level of moral reasoning is more likely to lead to offending </a:t>
            </a:r>
            <a:r>
              <a:rPr lang="en-US" i="1" dirty="0" err="1"/>
              <a:t>behaviour</a:t>
            </a:r>
            <a:r>
              <a:rPr lang="en-US" i="1" dirty="0"/>
              <a:t>?  Explain the reason for your answer and refer to evidence. (4 marks)’</a:t>
            </a:r>
          </a:p>
          <a:p>
            <a:pPr marL="45720" indent="0">
              <a:buNone/>
            </a:pPr>
            <a:endParaRPr lang="en-US" dirty="0"/>
          </a:p>
          <a:p>
            <a:pPr marL="45720" indent="0">
              <a:buNone/>
            </a:pPr>
            <a:r>
              <a:rPr lang="en-US" b="1" dirty="0"/>
              <a:t>H</a:t>
            </a:r>
            <a:r>
              <a:rPr lang="en-US" b="1" dirty="0" smtClean="0"/>
              <a:t>ave </a:t>
            </a:r>
            <a:r>
              <a:rPr lang="en-US" b="1" dirty="0"/>
              <a:t>this </a:t>
            </a:r>
            <a:r>
              <a:rPr lang="en-US" b="1" dirty="0" smtClean="0"/>
              <a:t>out in </a:t>
            </a:r>
            <a:r>
              <a:rPr lang="en-US" b="1" dirty="0"/>
              <a:t>front of </a:t>
            </a:r>
            <a:r>
              <a:rPr lang="en-US" b="1" dirty="0" smtClean="0"/>
              <a:t>you</a:t>
            </a:r>
            <a:endParaRPr lang="en-GB" b="1" dirty="0"/>
          </a:p>
          <a:p>
            <a:pPr marL="0" indent="0">
              <a:buNone/>
            </a:pPr>
            <a:endParaRPr lang="en-GB" b="1" i="1" dirty="0">
              <a:solidFill>
                <a:srgbClr val="FF0000"/>
              </a:solidFill>
            </a:endParaRPr>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Level of Moral Reasoning Theory</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289911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45720" indent="0">
              <a:buNone/>
            </a:pPr>
            <a:r>
              <a:rPr lang="en-GB" sz="2400" i="1" dirty="0" smtClean="0">
                <a:solidFill>
                  <a:schemeClr val="tx1"/>
                </a:solidFill>
              </a:rPr>
              <a:t>‘</a:t>
            </a:r>
            <a:r>
              <a:rPr lang="en-US" sz="2400" i="1" dirty="0" smtClean="0">
                <a:solidFill>
                  <a:schemeClr val="tx1"/>
                </a:solidFill>
              </a:rPr>
              <a:t>According to Kohlberg, which level of moral reasoning is more likely to lead to offending </a:t>
            </a:r>
            <a:r>
              <a:rPr lang="en-US" sz="2400" i="1" dirty="0" err="1" smtClean="0">
                <a:solidFill>
                  <a:schemeClr val="tx1"/>
                </a:solidFill>
              </a:rPr>
              <a:t>behaviour</a:t>
            </a:r>
            <a:r>
              <a:rPr lang="en-US" sz="2400" i="1" dirty="0" smtClean="0">
                <a:solidFill>
                  <a:schemeClr val="tx1"/>
                </a:solidFill>
              </a:rPr>
              <a:t>?  Explain the reason for your answer and refer to evidence. (4 marks)’</a:t>
            </a:r>
          </a:p>
          <a:p>
            <a:endParaRPr lang="en-GB" sz="1100" dirty="0" smtClean="0">
              <a:solidFill>
                <a:schemeClr val="tx1"/>
              </a:solidFill>
            </a:endParaRPr>
          </a:p>
          <a:p>
            <a:pPr marL="0" indent="0">
              <a:buNone/>
            </a:pPr>
            <a:r>
              <a:rPr lang="en-GB" sz="2400" b="1" i="1" dirty="0" smtClean="0">
                <a:solidFill>
                  <a:schemeClr val="tx1"/>
                </a:solidFill>
              </a:rPr>
              <a:t>Swap your answer with someone else on your table and peer assess based on the following criteria:</a:t>
            </a:r>
          </a:p>
          <a:p>
            <a:pPr marL="0" indent="0">
              <a:buNone/>
            </a:pPr>
            <a:endParaRPr lang="en-GB" sz="2400" dirty="0" smtClean="0">
              <a:solidFill>
                <a:schemeClr val="tx1"/>
              </a:solidFill>
            </a:endParaRPr>
          </a:p>
          <a:p>
            <a:pPr marL="0" indent="0">
              <a:buNone/>
            </a:pPr>
            <a:r>
              <a:rPr lang="en-GB" sz="2400" dirty="0" smtClean="0">
                <a:solidFill>
                  <a:schemeClr val="tx1"/>
                </a:solidFill>
              </a:rPr>
              <a:t>Have they…</a:t>
            </a:r>
          </a:p>
          <a:p>
            <a:pPr marL="0" indent="0">
              <a:buNone/>
            </a:pPr>
            <a:endParaRPr lang="en-GB" sz="2400" dirty="0" smtClean="0">
              <a:solidFill>
                <a:schemeClr val="tx1"/>
              </a:solidFill>
            </a:endParaRPr>
          </a:p>
          <a:p>
            <a:pPr lvl="1"/>
            <a:r>
              <a:rPr lang="en-GB" sz="2000" dirty="0" smtClean="0">
                <a:solidFill>
                  <a:srgbClr val="FF0000"/>
                </a:solidFill>
              </a:rPr>
              <a:t>Referred to the pre-conventional level of moral reasoning?</a:t>
            </a:r>
          </a:p>
          <a:p>
            <a:pPr lvl="1"/>
            <a:r>
              <a:rPr lang="en-GB" sz="2000" dirty="0" smtClean="0">
                <a:solidFill>
                  <a:srgbClr val="FF0000"/>
                </a:solidFill>
              </a:rPr>
              <a:t>Explained why this level is more likely to lead to offending behaviour?</a:t>
            </a:r>
          </a:p>
          <a:p>
            <a:pPr lvl="1"/>
            <a:r>
              <a:rPr lang="en-GB" sz="2000" dirty="0" smtClean="0">
                <a:solidFill>
                  <a:srgbClr val="FF0000"/>
                </a:solidFill>
              </a:rPr>
              <a:t>Used evidence, e.g. </a:t>
            </a:r>
            <a:r>
              <a:rPr lang="en-US" sz="1900" b="1" i="1" dirty="0">
                <a:solidFill>
                  <a:srgbClr val="FF0000"/>
                </a:solidFill>
              </a:rPr>
              <a:t>Kohlberg et al (1973)</a:t>
            </a:r>
            <a:r>
              <a:rPr lang="en-US" sz="1900" dirty="0">
                <a:solidFill>
                  <a:srgbClr val="FF0000"/>
                </a:solidFill>
              </a:rPr>
              <a:t>, using his moral dilemma technique, found that a group of violent youths were significantly lower in their moral development than non-violent </a:t>
            </a:r>
            <a:r>
              <a:rPr lang="en-US" sz="1900" dirty="0" smtClean="0">
                <a:solidFill>
                  <a:srgbClr val="FF0000"/>
                </a:solidFill>
              </a:rPr>
              <a:t>youths, </a:t>
            </a:r>
            <a:r>
              <a:rPr lang="en-US" sz="1900" dirty="0">
                <a:solidFill>
                  <a:srgbClr val="FF0000"/>
                </a:solidFill>
              </a:rPr>
              <a:t>even after controlling for social background</a:t>
            </a:r>
            <a:r>
              <a:rPr lang="en-GB" sz="1900" dirty="0" smtClean="0">
                <a:solidFill>
                  <a:srgbClr val="FF0000"/>
                </a:solidFill>
              </a:rPr>
              <a:t>? </a:t>
            </a:r>
          </a:p>
          <a:p>
            <a:pPr marL="0" indent="0">
              <a:buNone/>
            </a:pPr>
            <a:endParaRPr lang="en-GB" sz="2200" dirty="0" smtClean="0">
              <a:solidFill>
                <a:schemeClr val="tx1"/>
              </a:solidFill>
            </a:endParaRPr>
          </a:p>
          <a:p>
            <a:pPr marL="0" indent="0">
              <a:buNone/>
            </a:pPr>
            <a:r>
              <a:rPr lang="en-GB" sz="2600" b="1" dirty="0" smtClean="0">
                <a:solidFill>
                  <a:srgbClr val="FF0000"/>
                </a:solidFill>
              </a:rPr>
              <a:t>Annotate their answer with any of the above points that are missing, then allocate a mark to their answer using the model on the next slide as a guide</a:t>
            </a:r>
          </a:p>
          <a:p>
            <a:pPr marL="0" indent="0">
              <a:buNone/>
            </a:pPr>
            <a:endParaRPr lang="en-GB" dirty="0"/>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Level of Moral Reasoning Theory</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20668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45720" indent="0">
              <a:buNone/>
            </a:pPr>
            <a:r>
              <a:rPr lang="en-GB" sz="2400" i="1" dirty="0" smtClean="0">
                <a:solidFill>
                  <a:schemeClr val="tx1"/>
                </a:solidFill>
              </a:rPr>
              <a:t>‘</a:t>
            </a:r>
            <a:r>
              <a:rPr lang="en-US" sz="2400" i="1" dirty="0" smtClean="0">
                <a:solidFill>
                  <a:schemeClr val="tx1"/>
                </a:solidFill>
              </a:rPr>
              <a:t>According to Kohlberg, which level of moral reasoning is more likely to lead to offending </a:t>
            </a:r>
            <a:r>
              <a:rPr lang="en-US" sz="2400" i="1" dirty="0" err="1" smtClean="0">
                <a:solidFill>
                  <a:schemeClr val="tx1"/>
                </a:solidFill>
              </a:rPr>
              <a:t>behaviour</a:t>
            </a:r>
            <a:r>
              <a:rPr lang="en-US" sz="2400" i="1" dirty="0" smtClean="0">
                <a:solidFill>
                  <a:schemeClr val="tx1"/>
                </a:solidFill>
              </a:rPr>
              <a:t>?  Explain the reason for your answer and refer to evidence. (4 marks)’</a:t>
            </a:r>
          </a:p>
          <a:p>
            <a:endParaRPr lang="en-GB" sz="1100" dirty="0" smtClean="0">
              <a:solidFill>
                <a:schemeClr val="tx1"/>
              </a:solidFill>
            </a:endParaRPr>
          </a:p>
          <a:p>
            <a:pPr marL="0" indent="0">
              <a:buNone/>
            </a:pPr>
            <a:r>
              <a:rPr lang="en-GB" sz="3000" b="1" dirty="0" smtClean="0">
                <a:solidFill>
                  <a:schemeClr val="tx1"/>
                </a:solidFill>
              </a:rPr>
              <a:t>Example Answer:</a:t>
            </a:r>
          </a:p>
          <a:p>
            <a:pPr marL="0" indent="0">
              <a:buNone/>
            </a:pPr>
            <a:r>
              <a:rPr lang="en-US" i="1" dirty="0">
                <a:solidFill>
                  <a:srgbClr val="002060"/>
                </a:solidFill>
              </a:rPr>
              <a:t>The pre-conventional level of moral reasoning is more likely to lead to offending </a:t>
            </a:r>
            <a:r>
              <a:rPr lang="en-US" i="1" dirty="0" err="1">
                <a:solidFill>
                  <a:srgbClr val="002060"/>
                </a:solidFill>
              </a:rPr>
              <a:t>behaviour</a:t>
            </a:r>
            <a:r>
              <a:rPr lang="en-US" i="1" dirty="0">
                <a:solidFill>
                  <a:srgbClr val="002060"/>
                </a:solidFill>
              </a:rPr>
              <a:t>. The reason for this is that the pre-conventional level is associated with less mature, more childish reasoning and is </a:t>
            </a:r>
            <a:r>
              <a:rPr lang="en-US" i="1" dirty="0" err="1">
                <a:solidFill>
                  <a:srgbClr val="002060"/>
                </a:solidFill>
              </a:rPr>
              <a:t>characterised</a:t>
            </a:r>
            <a:r>
              <a:rPr lang="en-US" i="1" dirty="0">
                <a:solidFill>
                  <a:srgbClr val="002060"/>
                </a:solidFill>
              </a:rPr>
              <a:t> by the need to avoid punishment and gain rewards. Kohlberg suggested </a:t>
            </a:r>
            <a:r>
              <a:rPr lang="en-US" i="1" dirty="0" smtClean="0">
                <a:solidFill>
                  <a:srgbClr val="002060"/>
                </a:solidFill>
              </a:rPr>
              <a:t>individuals </a:t>
            </a:r>
            <a:r>
              <a:rPr lang="en-US" i="1" dirty="0">
                <a:solidFill>
                  <a:srgbClr val="002060"/>
                </a:solidFill>
              </a:rPr>
              <a:t>who reason at this level may commit a crime if they can ‘get away with it’ or receive personal gains e.g. money. Studies have shown support this for example, Kohlberg found a group of violent youths were significantly lower in their moral development than non-violent </a:t>
            </a:r>
            <a:r>
              <a:rPr lang="en-US" i="1" dirty="0" smtClean="0">
                <a:solidFill>
                  <a:srgbClr val="002060"/>
                </a:solidFill>
              </a:rPr>
              <a:t>youths</a:t>
            </a:r>
          </a:p>
          <a:p>
            <a:pPr marL="0" indent="0">
              <a:buNone/>
            </a:pPr>
            <a:endParaRPr lang="en-US" i="1" dirty="0">
              <a:solidFill>
                <a:srgbClr val="002060"/>
              </a:solidFill>
            </a:endParaRPr>
          </a:p>
          <a:p>
            <a:pPr marL="0" indent="0">
              <a:buNone/>
            </a:pPr>
            <a:r>
              <a:rPr lang="en-US" b="1" i="1" dirty="0" smtClean="0">
                <a:solidFill>
                  <a:srgbClr val="FF0066"/>
                </a:solidFill>
              </a:rPr>
              <a:t>No more than 3 marks if they have not included evidence</a:t>
            </a:r>
            <a:endParaRPr lang="en-US" b="1" i="1" dirty="0">
              <a:solidFill>
                <a:srgbClr val="FF0066"/>
              </a:solidFill>
            </a:endParaRPr>
          </a:p>
          <a:p>
            <a:pPr marL="0" indent="0">
              <a:buNone/>
            </a:pPr>
            <a:endParaRPr lang="en-GB" dirty="0"/>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Level of Moral Reasoning Theory</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41110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6058989" cy="1413963"/>
          </a:xfrm>
        </p:spPr>
        <p:txBody>
          <a:bodyPr>
            <a:normAutofit fontScale="85000" lnSpcReduction="20000"/>
          </a:bodyPr>
          <a:lstStyle/>
          <a:p>
            <a:pPr marL="0" indent="0">
              <a:buNone/>
            </a:pPr>
            <a:r>
              <a:rPr lang="en-GB" b="1" i="1" dirty="0" err="1"/>
              <a:t>Gudjonsson</a:t>
            </a:r>
            <a:r>
              <a:rPr lang="en-GB" b="1" i="1" dirty="0"/>
              <a:t> &amp; Sigurdsson (2007) </a:t>
            </a:r>
            <a:r>
              <a:rPr lang="en-GB" dirty="0"/>
              <a:t>assessed 128 juvenile offenders and found that 38% did not consider the consequences of what they were doing and 36% were confident they would not be caught</a:t>
            </a:r>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Level of Moral Reasoning Theory: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682" y="1825625"/>
            <a:ext cx="4118698" cy="27492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838200" y="3374527"/>
            <a:ext cx="5937069"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400" dirty="0" smtClean="0"/>
              <a:t>Does the evidence support or challenge the Level of Moral Reasoning Theory?  Give a reason for your answer</a:t>
            </a:r>
            <a:endParaRPr lang="en-GB" sz="2400" dirty="0"/>
          </a:p>
        </p:txBody>
      </p:sp>
      <p:sp>
        <p:nvSpPr>
          <p:cNvPr id="7" name="TextBox 6"/>
          <p:cNvSpPr txBox="1"/>
          <p:nvPr/>
        </p:nvSpPr>
        <p:spPr>
          <a:xfrm>
            <a:off x="838200" y="4549676"/>
            <a:ext cx="10202180" cy="2308324"/>
          </a:xfrm>
          <a:prstGeom prst="rect">
            <a:avLst/>
          </a:prstGeom>
          <a:solidFill>
            <a:schemeClr val="accent4">
              <a:lumMod val="20000"/>
              <a:lumOff val="80000"/>
            </a:schemeClr>
          </a:solidFill>
        </p:spPr>
        <p:txBody>
          <a:bodyPr wrap="square" rtlCol="0">
            <a:spAutoFit/>
          </a:bodyPr>
          <a:lstStyle/>
          <a:p>
            <a:r>
              <a:rPr lang="en-GB" sz="2400" dirty="0" smtClean="0">
                <a:solidFill>
                  <a:srgbClr val="C00000"/>
                </a:solidFill>
              </a:rPr>
              <a:t>On the face of it, the evidence partially supports the theory as it suggests that the offender is operating in the pre-conventional stage of morality.  However, it does not explain what caused criminal behaviour in those who did not have a pre-conventional level of reasoning</a:t>
            </a:r>
          </a:p>
          <a:p>
            <a:r>
              <a:rPr lang="en-GB" sz="2400" b="1" i="1" dirty="0" smtClean="0">
                <a:solidFill>
                  <a:srgbClr val="7030A0"/>
                </a:solidFill>
              </a:rPr>
              <a:t>Can you see a problem with establishing a cause and effect relationship from this research?</a:t>
            </a:r>
            <a:endParaRPr lang="en-GB" sz="2400" b="1" i="1" dirty="0">
              <a:solidFill>
                <a:srgbClr val="7030A0"/>
              </a:solidFill>
            </a:endParaRPr>
          </a:p>
        </p:txBody>
      </p:sp>
      <p:sp>
        <p:nvSpPr>
          <p:cNvPr id="8" name="12-Point Star 7"/>
          <p:cNvSpPr/>
          <p:nvPr/>
        </p:nvSpPr>
        <p:spPr>
          <a:xfrm rot="531469">
            <a:off x="4943548" y="2469279"/>
            <a:ext cx="5752737" cy="2955061"/>
          </a:xfrm>
          <a:prstGeom prst="star12">
            <a:avLst/>
          </a:prstGeom>
          <a:solidFill>
            <a:srgbClr val="FF99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cannot presume that the criminal behaviour was caused by the pre-conventional reasoning as it is not a controlled piece of research, and there is no comparison to a control group</a:t>
            </a:r>
            <a:endParaRPr lang="en-GB" dirty="0"/>
          </a:p>
        </p:txBody>
      </p:sp>
    </p:spTree>
    <p:extLst>
      <p:ext uri="{BB962C8B-B14F-4D97-AF65-F5344CB8AC3E}">
        <p14:creationId xmlns:p14="http://schemas.microsoft.com/office/powerpoint/2010/main" val="24193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424749" cy="4351338"/>
          </a:xfrm>
        </p:spPr>
        <p:txBody>
          <a:bodyPr/>
          <a:lstStyle/>
          <a:p>
            <a:pPr marL="0" indent="0">
              <a:buNone/>
            </a:pPr>
            <a:r>
              <a:rPr lang="en-GB" b="1" dirty="0" smtClean="0"/>
              <a:t>Thornton &amp; Reid</a:t>
            </a:r>
            <a:r>
              <a:rPr lang="en-GB" dirty="0" smtClean="0"/>
              <a:t> found that individuals who committed crimes for financial gain, such as robbery, were more likely to show pre-conventional levels of moral reasoning, than those convicted of impulsive crime such as assault</a:t>
            </a:r>
          </a:p>
          <a:p>
            <a:pPr marL="0" indent="0">
              <a:buNone/>
            </a:pPr>
            <a:endParaRPr lang="en-GB" dirty="0"/>
          </a:p>
          <a:p>
            <a:pPr marL="0" indent="0">
              <a:buNone/>
            </a:pPr>
            <a:r>
              <a:rPr lang="en-GB" b="1" i="1" dirty="0" smtClean="0">
                <a:solidFill>
                  <a:srgbClr val="C00000"/>
                </a:solidFill>
              </a:rPr>
              <a:t>How can this be used as a criticism of Level of Moral Reasoning Theory?</a:t>
            </a:r>
            <a:endParaRPr lang="en-GB" b="1" i="1" dirty="0">
              <a:solidFill>
                <a:srgbClr val="C00000"/>
              </a:solidFill>
            </a:endParaRPr>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Level of Moral Reasoning Theory: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862" r="42457"/>
          <a:stretch/>
        </p:blipFill>
        <p:spPr>
          <a:xfrm>
            <a:off x="7872548" y="1825624"/>
            <a:ext cx="2908663" cy="4766547"/>
          </a:xfrm>
          <a:prstGeom prst="rect">
            <a:avLst/>
          </a:prstGeom>
        </p:spPr>
      </p:pic>
    </p:spTree>
    <p:extLst>
      <p:ext uri="{BB962C8B-B14F-4D97-AF65-F5344CB8AC3E}">
        <p14:creationId xmlns:p14="http://schemas.microsoft.com/office/powerpoint/2010/main" val="3354342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4"/>
            <a:ext cx="6111240" cy="2659289"/>
          </a:xfrm>
        </p:spPr>
        <p:txBody>
          <a:bodyPr>
            <a:normAutofit fontScale="85000" lnSpcReduction="20000"/>
          </a:bodyPr>
          <a:lstStyle/>
          <a:p>
            <a:pPr marL="0" indent="0">
              <a:buNone/>
            </a:pPr>
            <a:r>
              <a:rPr lang="en-GB" dirty="0" smtClean="0"/>
              <a:t>Gilligan found that girls’ morality is centred on caring for others, whereas boys focus on justice and order.  Kohlberg based his theory on an all male sample.  </a:t>
            </a:r>
            <a:r>
              <a:rPr lang="en-GB" smtClean="0"/>
              <a:t>Women commit </a:t>
            </a:r>
            <a:r>
              <a:rPr lang="en-GB" dirty="0" smtClean="0"/>
              <a:t>less crimes than men</a:t>
            </a:r>
          </a:p>
          <a:p>
            <a:pPr marL="0" indent="0">
              <a:buNone/>
            </a:pPr>
            <a:endParaRPr lang="en-GB" dirty="0"/>
          </a:p>
          <a:p>
            <a:pPr marL="0" indent="0">
              <a:buNone/>
            </a:pPr>
            <a:r>
              <a:rPr lang="en-GB" b="1" i="1" dirty="0" smtClean="0">
                <a:solidFill>
                  <a:srgbClr val="C00000"/>
                </a:solidFill>
              </a:rPr>
              <a:t>Use the information above to construct an evaluation of Level of Moral Reasoning Theory </a:t>
            </a:r>
            <a:endParaRPr lang="en-GB" b="1" i="1" dirty="0">
              <a:solidFill>
                <a:srgbClr val="C00000"/>
              </a:solidFill>
            </a:endParaRPr>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Level of Moral Reasoning Theory: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326" y="1889978"/>
            <a:ext cx="3762102" cy="25093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838200" y="4598126"/>
            <a:ext cx="10265228" cy="1569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2400" dirty="0" smtClean="0"/>
              <a:t>The theory is beta biased.  It may not apply to girls’ behaviour.  It may be that girls do not use pre-conventional reasoning and this may explain the lesser rate of crime in females.  The theory cannot be used to explain female offending behaviour</a:t>
            </a:r>
            <a:endParaRPr lang="en-GB" sz="2400" dirty="0"/>
          </a:p>
        </p:txBody>
      </p:sp>
    </p:spTree>
    <p:extLst>
      <p:ext uri="{BB962C8B-B14F-4D97-AF65-F5344CB8AC3E}">
        <p14:creationId xmlns:p14="http://schemas.microsoft.com/office/powerpoint/2010/main" val="27827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7C8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 Activity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 pairs on MWBs, can you define the following terms:</a:t>
            </a:r>
          </a:p>
          <a:p>
            <a:pPr marL="0" indent="0">
              <a:buNone/>
            </a:pPr>
            <a:endParaRPr lang="en-GB" dirty="0"/>
          </a:p>
          <a:p>
            <a:pPr marL="0" indent="0">
              <a:buNone/>
            </a:pPr>
            <a:r>
              <a:rPr lang="en-GB" b="1" dirty="0" smtClean="0"/>
              <a:t>Extroversion</a:t>
            </a:r>
          </a:p>
          <a:p>
            <a:pPr marL="0" indent="0">
              <a:buNone/>
            </a:pPr>
            <a:endParaRPr lang="en-GB" b="1" dirty="0"/>
          </a:p>
          <a:p>
            <a:pPr marL="0" indent="0">
              <a:buNone/>
            </a:pPr>
            <a:r>
              <a:rPr lang="en-GB" b="1" dirty="0" smtClean="0"/>
              <a:t>Introversion</a:t>
            </a:r>
          </a:p>
          <a:p>
            <a:pPr marL="0" indent="0">
              <a:buNone/>
            </a:pPr>
            <a:endParaRPr lang="en-GB" b="1" dirty="0"/>
          </a:p>
          <a:p>
            <a:pPr marL="0" indent="0">
              <a:buNone/>
            </a:pPr>
            <a:r>
              <a:rPr lang="en-GB" b="1" dirty="0" smtClean="0"/>
              <a:t>Neuroticism</a:t>
            </a:r>
          </a:p>
          <a:p>
            <a:pPr marL="0" indent="0">
              <a:buNone/>
            </a:pPr>
            <a:endParaRPr lang="en-GB" b="1" dirty="0"/>
          </a:p>
          <a:p>
            <a:pPr marL="0" indent="0">
              <a:buNone/>
            </a:pPr>
            <a:r>
              <a:rPr lang="en-GB" b="1" dirty="0" smtClean="0"/>
              <a:t>Psychoticism</a:t>
            </a:r>
            <a:endParaRPr lang="en-GB" b="1" dirty="0"/>
          </a:p>
        </p:txBody>
      </p:sp>
    </p:spTree>
    <p:extLst>
      <p:ext uri="{BB962C8B-B14F-4D97-AF65-F5344CB8AC3E}">
        <p14:creationId xmlns:p14="http://schemas.microsoft.com/office/powerpoint/2010/main" val="2084970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222966" cy="4351338"/>
          </a:xfrm>
          <a:solidFill>
            <a:schemeClr val="accent2">
              <a:lumMod val="20000"/>
              <a:lumOff val="80000"/>
            </a:schemeClr>
          </a:solidFill>
        </p:spPr>
        <p:txBody>
          <a:bodyPr>
            <a:normAutofit fontScale="62500" lnSpcReduction="20000"/>
          </a:bodyPr>
          <a:lstStyle/>
          <a:p>
            <a:pPr marL="0" indent="0">
              <a:buNone/>
            </a:pPr>
            <a:r>
              <a:rPr lang="en-GB" b="1" i="1" dirty="0" smtClean="0">
                <a:solidFill>
                  <a:srgbClr val="C00000"/>
                </a:solidFill>
              </a:rPr>
              <a:t>Imagine that your job is to rehabilitate offenders.  Consider the following case:</a:t>
            </a:r>
          </a:p>
          <a:p>
            <a:pPr marL="0" indent="0">
              <a:buNone/>
            </a:pPr>
            <a:endParaRPr lang="en-GB" dirty="0"/>
          </a:p>
          <a:p>
            <a:pPr marL="0" indent="0">
              <a:buNone/>
            </a:pPr>
            <a:r>
              <a:rPr lang="en-GB" dirty="0" smtClean="0"/>
              <a:t>Carl has been stealing since he was 5 years old.  He has previously received a caution for stealing cigarettes from his local convenience store.  He then went on to steal handbags from elderly women while they were walking alone.  He would run up behind them and snatch their bag and run off. When asked why he committed the crimes he said that he thought he would get away with it because his victims would not have time to see his face.  He has now been sent to a young </a:t>
            </a:r>
            <a:r>
              <a:rPr lang="en-GB" smtClean="0"/>
              <a:t>offenders institution</a:t>
            </a:r>
            <a:endParaRPr lang="en-GB" dirty="0" smtClean="0"/>
          </a:p>
          <a:p>
            <a:pPr marL="0" indent="0">
              <a:buNone/>
            </a:pPr>
            <a:endParaRPr lang="en-GB" dirty="0"/>
          </a:p>
          <a:p>
            <a:pPr marL="0" indent="0">
              <a:buNone/>
            </a:pPr>
            <a:r>
              <a:rPr lang="en-GB" b="1" dirty="0" smtClean="0">
                <a:solidFill>
                  <a:srgbClr val="C00000"/>
                </a:solidFill>
              </a:rPr>
              <a:t>In pairs, knowing what you know about the Level of Moral Reasoning Theory, devise a strategy to rehabilitate Carl </a:t>
            </a:r>
            <a:endParaRPr lang="en-GB" b="1" dirty="0">
              <a:solidFill>
                <a:srgbClr val="C00000"/>
              </a:solidFill>
            </a:endParaRPr>
          </a:p>
        </p:txBody>
      </p:sp>
      <p:sp>
        <p:nvSpPr>
          <p:cNvPr id="4" name="Title 1"/>
          <p:cNvSpPr>
            <a:spLocks noGrp="1"/>
          </p:cNvSpPr>
          <p:nvPr>
            <p:ph type="title"/>
          </p:nvPr>
        </p:nvSpPr>
        <p:spPr>
          <a:solidFill>
            <a:srgbClr val="FF0066"/>
          </a:solidFill>
        </p:spPr>
        <p:style>
          <a:lnRef idx="0">
            <a:schemeClr val="accent3"/>
          </a:lnRef>
          <a:fillRef idx="3">
            <a:schemeClr val="accent3"/>
          </a:fillRef>
          <a:effectRef idx="3">
            <a:schemeClr val="accent3"/>
          </a:effectRef>
          <a:fontRef idx="minor">
            <a:schemeClr val="lt1"/>
          </a:fontRef>
        </p:style>
        <p:txBody>
          <a:bodyPr/>
          <a:lstStyle/>
          <a:p>
            <a:r>
              <a:rPr lang="en-GB" dirty="0" smtClean="0"/>
              <a:t>Level of Moral Reasoning Theory: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443" y="1889760"/>
            <a:ext cx="4240803" cy="3177984"/>
          </a:xfrm>
          <a:prstGeom prst="rect">
            <a:avLst/>
          </a:prstGeom>
        </p:spPr>
      </p:pic>
      <p:sp>
        <p:nvSpPr>
          <p:cNvPr id="6" name="TextBox 5"/>
          <p:cNvSpPr txBox="1"/>
          <p:nvPr/>
        </p:nvSpPr>
        <p:spPr>
          <a:xfrm>
            <a:off x="6270443" y="5251269"/>
            <a:ext cx="4301763"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2000" dirty="0" smtClean="0"/>
              <a:t>What does your strategy suggest about the Level of Moral Reasoning Theory?</a:t>
            </a:r>
            <a:endParaRPr lang="en-GB" sz="2000" dirty="0"/>
          </a:p>
        </p:txBody>
      </p:sp>
    </p:spTree>
    <p:extLst>
      <p:ext uri="{BB962C8B-B14F-4D97-AF65-F5344CB8AC3E}">
        <p14:creationId xmlns:p14="http://schemas.microsoft.com/office/powerpoint/2010/main" val="40034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6198326" cy="4351338"/>
          </a:xfrm>
        </p:spPr>
        <p:txBody>
          <a:bodyPr>
            <a:normAutofit fontScale="92500"/>
          </a:bodyPr>
          <a:lstStyle/>
          <a:p>
            <a:pPr marL="0" indent="0">
              <a:buNone/>
            </a:pPr>
            <a:r>
              <a:rPr lang="en-GB" dirty="0" smtClean="0"/>
              <a:t>According to this theory, criminal behaviour is the result of faulty information processing (in other words, how the individual thinks about and interprets a situation)</a:t>
            </a:r>
          </a:p>
          <a:p>
            <a:pPr marL="0" indent="0">
              <a:buNone/>
            </a:pPr>
            <a:endParaRPr lang="en-GB" dirty="0"/>
          </a:p>
          <a:p>
            <a:pPr marL="0" indent="0">
              <a:buNone/>
            </a:pPr>
            <a:r>
              <a:rPr lang="en-GB" dirty="0" smtClean="0"/>
              <a:t>The two types of faulty information processing are:</a:t>
            </a:r>
          </a:p>
          <a:p>
            <a:pPr marL="0" indent="0">
              <a:buNone/>
            </a:pPr>
            <a:endParaRPr lang="en-GB" dirty="0"/>
          </a:p>
          <a:p>
            <a:r>
              <a:rPr lang="en-GB" b="1" dirty="0" smtClean="0">
                <a:solidFill>
                  <a:schemeClr val="accent5">
                    <a:lumMod val="75000"/>
                  </a:schemeClr>
                </a:solidFill>
              </a:rPr>
              <a:t>Hostile attribution bias</a:t>
            </a:r>
          </a:p>
          <a:p>
            <a:r>
              <a:rPr lang="en-GB" b="1" dirty="0" err="1" smtClean="0">
                <a:solidFill>
                  <a:schemeClr val="accent5">
                    <a:lumMod val="75000"/>
                  </a:schemeClr>
                </a:solidFill>
              </a:rPr>
              <a:t>minimalisation</a:t>
            </a:r>
            <a:endParaRPr lang="en-GB" b="1" dirty="0">
              <a:solidFill>
                <a:schemeClr val="accent5">
                  <a:lumMod val="75000"/>
                </a:schemeClr>
              </a:solidFill>
            </a:endParaRP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527" y="1825625"/>
            <a:ext cx="4080410" cy="2720614"/>
          </a:xfrm>
          <a:prstGeom prst="rect">
            <a:avLst/>
          </a:prstGeom>
        </p:spPr>
      </p:pic>
      <p:sp>
        <p:nvSpPr>
          <p:cNvPr id="6" name="TextBox 5"/>
          <p:cNvSpPr txBox="1"/>
          <p:nvPr/>
        </p:nvSpPr>
        <p:spPr>
          <a:xfrm>
            <a:off x="7036527" y="4546239"/>
            <a:ext cx="4080410" cy="95410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2800" dirty="0" smtClean="0"/>
              <a:t>On MWBs, define what each of these terms mean</a:t>
            </a:r>
            <a:endParaRPr lang="en-GB" sz="2800" dirty="0"/>
          </a:p>
        </p:txBody>
      </p:sp>
      <p:sp>
        <p:nvSpPr>
          <p:cNvPr id="7" name="TextBox 6"/>
          <p:cNvSpPr txBox="1"/>
          <p:nvPr/>
        </p:nvSpPr>
        <p:spPr>
          <a:xfrm>
            <a:off x="7036527" y="5500346"/>
            <a:ext cx="4080410" cy="1015663"/>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2000" dirty="0" smtClean="0">
                <a:solidFill>
                  <a:schemeClr val="accent4">
                    <a:lumMod val="20000"/>
                    <a:lumOff val="80000"/>
                  </a:schemeClr>
                </a:solidFill>
              </a:rPr>
              <a:t>Do you remember what type of criminals are most likely to display </a:t>
            </a:r>
            <a:r>
              <a:rPr lang="en-GB" sz="2000" dirty="0" err="1" smtClean="0">
                <a:solidFill>
                  <a:schemeClr val="accent4">
                    <a:lumMod val="20000"/>
                    <a:lumOff val="80000"/>
                  </a:schemeClr>
                </a:solidFill>
              </a:rPr>
              <a:t>minimalisation</a:t>
            </a:r>
            <a:r>
              <a:rPr lang="en-GB" sz="2000" dirty="0" smtClean="0">
                <a:solidFill>
                  <a:schemeClr val="accent4">
                    <a:lumMod val="20000"/>
                    <a:lumOff val="80000"/>
                  </a:schemeClr>
                </a:solidFill>
              </a:rPr>
              <a:t>?</a:t>
            </a:r>
            <a:endParaRPr lang="en-GB" sz="2000" dirty="0">
              <a:solidFill>
                <a:schemeClr val="accent4">
                  <a:lumMod val="20000"/>
                  <a:lumOff val="80000"/>
                </a:schemeClr>
              </a:solidFill>
            </a:endParaRPr>
          </a:p>
        </p:txBody>
      </p:sp>
      <p:sp>
        <p:nvSpPr>
          <p:cNvPr id="2" name="16-Point Star 1"/>
          <p:cNvSpPr/>
          <p:nvPr/>
        </p:nvSpPr>
        <p:spPr>
          <a:xfrm rot="20971374">
            <a:off x="4220665" y="4927308"/>
            <a:ext cx="3074126" cy="1628503"/>
          </a:xfrm>
          <a:prstGeom prst="star16">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Those who commit sexual offences</a:t>
            </a:r>
            <a:endParaRPr lang="en-GB" dirty="0"/>
          </a:p>
        </p:txBody>
      </p:sp>
    </p:spTree>
    <p:extLst>
      <p:ext uri="{BB962C8B-B14F-4D97-AF65-F5344CB8AC3E}">
        <p14:creationId xmlns:p14="http://schemas.microsoft.com/office/powerpoint/2010/main" val="155659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5">
                    <a:lumMod val="75000"/>
                  </a:schemeClr>
                </a:solidFill>
              </a:rPr>
              <a:t>Now consider the following scenarios.  Are they an example of hostile attribution bias, </a:t>
            </a:r>
            <a:r>
              <a:rPr lang="en-GB" b="1" i="1" dirty="0" err="1" smtClean="0">
                <a:solidFill>
                  <a:schemeClr val="accent5">
                    <a:lumMod val="75000"/>
                  </a:schemeClr>
                </a:solidFill>
              </a:rPr>
              <a:t>minimalisation</a:t>
            </a:r>
            <a:r>
              <a:rPr lang="en-GB" b="1" i="1" dirty="0" smtClean="0">
                <a:solidFill>
                  <a:schemeClr val="accent5">
                    <a:lumMod val="75000"/>
                  </a:schemeClr>
                </a:solidFill>
              </a:rPr>
              <a:t> or neither?</a:t>
            </a:r>
          </a:p>
          <a:p>
            <a:pPr marL="0" indent="0">
              <a:buNone/>
            </a:pPr>
            <a:endParaRPr lang="en-GB" b="1" i="1" dirty="0">
              <a:solidFill>
                <a:schemeClr val="accent5">
                  <a:lumMod val="75000"/>
                </a:schemeClr>
              </a:solidFill>
            </a:endParaRPr>
          </a:p>
          <a:p>
            <a:pPr marL="0" indent="0">
              <a:buNone/>
            </a:pPr>
            <a:r>
              <a:rPr lang="en-GB" dirty="0" smtClean="0"/>
              <a:t>“I stole the bike because it was left chained to a lamp post for days, so I decided that it probably wasn’t going to be missed anyway, and even if it was, the bike was expensive, the person obviously has enough money to get a new one”</a:t>
            </a:r>
            <a:endParaRPr lang="en-GB" dirty="0"/>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sp>
        <p:nvSpPr>
          <p:cNvPr id="7" name="12-Point Star 6"/>
          <p:cNvSpPr/>
          <p:nvPr/>
        </p:nvSpPr>
        <p:spPr>
          <a:xfrm rot="273468">
            <a:off x="4937759" y="4450080"/>
            <a:ext cx="3439885" cy="1132114"/>
          </a:xfrm>
          <a:prstGeom prst="star12">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chemeClr val="accent5">
                    <a:lumMod val="75000"/>
                  </a:schemeClr>
                </a:solidFill>
              </a:rPr>
              <a:t>Minimalisation</a:t>
            </a:r>
            <a:endParaRPr lang="en-GB" sz="2000" b="1" dirty="0">
              <a:solidFill>
                <a:schemeClr val="accent5">
                  <a:lumMod val="75000"/>
                </a:schemeClr>
              </a:solidFill>
            </a:endParaRPr>
          </a:p>
        </p:txBody>
      </p:sp>
    </p:spTree>
    <p:extLst>
      <p:ext uri="{BB962C8B-B14F-4D97-AF65-F5344CB8AC3E}">
        <p14:creationId xmlns:p14="http://schemas.microsoft.com/office/powerpoint/2010/main" val="33389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5">
                    <a:lumMod val="75000"/>
                  </a:schemeClr>
                </a:solidFill>
              </a:rPr>
              <a:t>Now consider the following scenarios.  Are they an example of hostile attribution bias, </a:t>
            </a:r>
            <a:r>
              <a:rPr lang="en-GB" b="1" i="1" dirty="0" err="1" smtClean="0">
                <a:solidFill>
                  <a:schemeClr val="accent5">
                    <a:lumMod val="75000"/>
                  </a:schemeClr>
                </a:solidFill>
              </a:rPr>
              <a:t>minimalisation</a:t>
            </a:r>
            <a:r>
              <a:rPr lang="en-GB" b="1" i="1" dirty="0" smtClean="0">
                <a:solidFill>
                  <a:schemeClr val="accent5">
                    <a:lumMod val="75000"/>
                  </a:schemeClr>
                </a:solidFill>
              </a:rPr>
              <a:t> or neither?</a:t>
            </a:r>
          </a:p>
          <a:p>
            <a:pPr marL="0" indent="0">
              <a:buNone/>
            </a:pPr>
            <a:endParaRPr lang="en-GB" b="1" i="1" dirty="0" smtClean="0">
              <a:solidFill>
                <a:schemeClr val="accent5">
                  <a:lumMod val="75000"/>
                </a:schemeClr>
              </a:solidFill>
            </a:endParaRPr>
          </a:p>
          <a:p>
            <a:pPr marL="0" indent="0">
              <a:buNone/>
            </a:pPr>
            <a:r>
              <a:rPr lang="en-GB" dirty="0" smtClean="0"/>
              <a:t>“I know that it was wrong to punch her, but the amount of noise she made was ridiculous.  I don’t believe that she was really hurt that much, it wasn’t a really hard punch. She was just trying to get sympathy.  I don’t think it’s fair that I’m going to court for this”</a:t>
            </a:r>
            <a:endParaRPr lang="en-GB" dirty="0"/>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sp>
        <p:nvSpPr>
          <p:cNvPr id="5" name="12-Point Star 4"/>
          <p:cNvSpPr/>
          <p:nvPr/>
        </p:nvSpPr>
        <p:spPr>
          <a:xfrm rot="273468">
            <a:off x="5225142" y="4781005"/>
            <a:ext cx="3439885" cy="1132114"/>
          </a:xfrm>
          <a:prstGeom prst="star12">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solidFill>
                  <a:schemeClr val="accent5">
                    <a:lumMod val="75000"/>
                  </a:schemeClr>
                </a:solidFill>
              </a:rPr>
              <a:t>Minimalisation</a:t>
            </a:r>
            <a:endParaRPr lang="en-GB" sz="2000" b="1" dirty="0">
              <a:solidFill>
                <a:schemeClr val="accent5">
                  <a:lumMod val="75000"/>
                </a:schemeClr>
              </a:solidFill>
            </a:endParaRPr>
          </a:p>
        </p:txBody>
      </p:sp>
    </p:spTree>
    <p:extLst>
      <p:ext uri="{BB962C8B-B14F-4D97-AF65-F5344CB8AC3E}">
        <p14:creationId xmlns:p14="http://schemas.microsoft.com/office/powerpoint/2010/main" val="31129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5">
                    <a:lumMod val="75000"/>
                  </a:schemeClr>
                </a:solidFill>
              </a:rPr>
              <a:t>Now consider the following scenarios.  Are they an example of hostile attribution bias, </a:t>
            </a:r>
            <a:r>
              <a:rPr lang="en-GB" b="1" i="1" dirty="0" err="1" smtClean="0">
                <a:solidFill>
                  <a:schemeClr val="accent5">
                    <a:lumMod val="75000"/>
                  </a:schemeClr>
                </a:solidFill>
              </a:rPr>
              <a:t>minimalisation</a:t>
            </a:r>
            <a:r>
              <a:rPr lang="en-GB" b="1" i="1" dirty="0" smtClean="0">
                <a:solidFill>
                  <a:schemeClr val="accent5">
                    <a:lumMod val="75000"/>
                  </a:schemeClr>
                </a:solidFill>
              </a:rPr>
              <a:t> or neither?</a:t>
            </a:r>
          </a:p>
          <a:p>
            <a:pPr marL="0" indent="0">
              <a:buNone/>
            </a:pPr>
            <a:endParaRPr lang="en-GB" b="1" i="1" dirty="0" smtClean="0">
              <a:solidFill>
                <a:schemeClr val="accent5">
                  <a:lumMod val="75000"/>
                </a:schemeClr>
              </a:solidFill>
            </a:endParaRPr>
          </a:p>
          <a:p>
            <a:pPr marL="0" indent="0">
              <a:buNone/>
            </a:pPr>
            <a:r>
              <a:rPr lang="en-GB" dirty="0" smtClean="0"/>
              <a:t>“I took the purse because I thought I could get away with it.  The lady was distracted by her dog trying to get closer to another dog in the park, so I just took the opportunity to dip into her bag and take the purse.  I didn’t target her specifically, it was just the way it worked out”</a:t>
            </a: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sp>
        <p:nvSpPr>
          <p:cNvPr id="5" name="12-Point Star 4"/>
          <p:cNvSpPr/>
          <p:nvPr/>
        </p:nvSpPr>
        <p:spPr>
          <a:xfrm rot="273468">
            <a:off x="4912173" y="4896368"/>
            <a:ext cx="3097721" cy="1132114"/>
          </a:xfrm>
          <a:prstGeom prst="star12">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Neither</a:t>
            </a:r>
            <a:endParaRPr lang="en-GB" sz="2000" b="1" dirty="0">
              <a:solidFill>
                <a:schemeClr val="bg1"/>
              </a:solidFill>
            </a:endParaRPr>
          </a:p>
        </p:txBody>
      </p:sp>
    </p:spTree>
    <p:extLst>
      <p:ext uri="{BB962C8B-B14F-4D97-AF65-F5344CB8AC3E}">
        <p14:creationId xmlns:p14="http://schemas.microsoft.com/office/powerpoint/2010/main" val="10676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5">
                    <a:lumMod val="75000"/>
                  </a:schemeClr>
                </a:solidFill>
              </a:rPr>
              <a:t>Now consider the following scenarios.  Are they an example of hostile attribution bias, </a:t>
            </a:r>
            <a:r>
              <a:rPr lang="en-GB" b="1" i="1" dirty="0" err="1" smtClean="0">
                <a:solidFill>
                  <a:schemeClr val="accent5">
                    <a:lumMod val="75000"/>
                  </a:schemeClr>
                </a:solidFill>
              </a:rPr>
              <a:t>minimalisation</a:t>
            </a:r>
            <a:r>
              <a:rPr lang="en-GB" b="1" i="1" dirty="0" smtClean="0">
                <a:solidFill>
                  <a:schemeClr val="accent5">
                    <a:lumMod val="75000"/>
                  </a:schemeClr>
                </a:solidFill>
              </a:rPr>
              <a:t> or neither?</a:t>
            </a:r>
          </a:p>
          <a:p>
            <a:pPr marL="0" indent="0">
              <a:buNone/>
            </a:pPr>
            <a:endParaRPr lang="en-GB" b="1" i="1" dirty="0" smtClean="0">
              <a:solidFill>
                <a:schemeClr val="accent5">
                  <a:lumMod val="75000"/>
                </a:schemeClr>
              </a:solidFill>
            </a:endParaRPr>
          </a:p>
          <a:p>
            <a:pPr marL="0" indent="0">
              <a:buNone/>
            </a:pPr>
            <a:r>
              <a:rPr lang="en-GB" dirty="0" smtClean="0"/>
              <a:t>“I didn’t go out that night looking for a fight, but I felt I had no choice but to challenge him because from the moment I walked into the pub he was eyeing me up.  I could feel him looking at me while I was at the bar and then I heard him laugh and I knew he was laughing at me, so I took my pint, threw it his face and then smashed the glass over his head”</a:t>
            </a: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sp>
        <p:nvSpPr>
          <p:cNvPr id="5" name="12-Point Star 4"/>
          <p:cNvSpPr/>
          <p:nvPr/>
        </p:nvSpPr>
        <p:spPr>
          <a:xfrm rot="273468">
            <a:off x="4375850" y="5212950"/>
            <a:ext cx="3571394" cy="1132114"/>
          </a:xfrm>
          <a:prstGeom prst="star12">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5">
                    <a:lumMod val="75000"/>
                  </a:schemeClr>
                </a:solidFill>
              </a:rPr>
              <a:t>Hostile Attribution Bias</a:t>
            </a:r>
            <a:endParaRPr lang="en-GB" sz="2000" b="1" dirty="0">
              <a:solidFill>
                <a:schemeClr val="accent5">
                  <a:lumMod val="75000"/>
                </a:schemeClr>
              </a:solidFill>
            </a:endParaRPr>
          </a:p>
        </p:txBody>
      </p:sp>
    </p:spTree>
    <p:extLst>
      <p:ext uri="{BB962C8B-B14F-4D97-AF65-F5344CB8AC3E}">
        <p14:creationId xmlns:p14="http://schemas.microsoft.com/office/powerpoint/2010/main" val="30163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5">
                    <a:lumMod val="75000"/>
                  </a:schemeClr>
                </a:solidFill>
              </a:rPr>
              <a:t>Now consider the following scenarios.  Are they an example of hostile attribution bias, </a:t>
            </a:r>
            <a:r>
              <a:rPr lang="en-GB" b="1" i="1" dirty="0" err="1" smtClean="0">
                <a:solidFill>
                  <a:schemeClr val="accent5">
                    <a:lumMod val="75000"/>
                  </a:schemeClr>
                </a:solidFill>
              </a:rPr>
              <a:t>minimalisation</a:t>
            </a:r>
            <a:r>
              <a:rPr lang="en-GB" b="1" i="1" dirty="0" smtClean="0">
                <a:solidFill>
                  <a:schemeClr val="accent5">
                    <a:lumMod val="75000"/>
                  </a:schemeClr>
                </a:solidFill>
              </a:rPr>
              <a:t> or neither?</a:t>
            </a:r>
          </a:p>
          <a:p>
            <a:pPr marL="0" indent="0">
              <a:buNone/>
            </a:pPr>
            <a:endParaRPr lang="en-GB" b="1" i="1" dirty="0" smtClean="0">
              <a:solidFill>
                <a:schemeClr val="accent5">
                  <a:lumMod val="75000"/>
                </a:schemeClr>
              </a:solidFill>
            </a:endParaRPr>
          </a:p>
          <a:p>
            <a:pPr marL="0" indent="0">
              <a:buNone/>
            </a:pPr>
            <a:r>
              <a:rPr lang="en-GB" dirty="0" smtClean="0"/>
              <a:t>“I was really struggling for money.  The rent was overdue and I had no way of paying it.  I really didn’t know what I was going to do.  I couldn’t let me and the kids get thrown out onto the street, and so when I was at my friends house – I knew where she had some money stashed away – so while she was in the toilet I went upstairs and took it.  I didn’t see any other way to resolve the situation”</a:t>
            </a: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sp>
        <p:nvSpPr>
          <p:cNvPr id="5" name="12-Point Star 4"/>
          <p:cNvSpPr/>
          <p:nvPr/>
        </p:nvSpPr>
        <p:spPr>
          <a:xfrm rot="273468">
            <a:off x="6322961" y="5262129"/>
            <a:ext cx="3097721" cy="1132114"/>
          </a:xfrm>
          <a:prstGeom prst="star12">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Neither</a:t>
            </a:r>
            <a:endParaRPr lang="en-GB" sz="2000" b="1" dirty="0">
              <a:solidFill>
                <a:schemeClr val="bg1"/>
              </a:solidFill>
            </a:endParaRPr>
          </a:p>
        </p:txBody>
      </p:sp>
    </p:spTree>
    <p:extLst>
      <p:ext uri="{BB962C8B-B14F-4D97-AF65-F5344CB8AC3E}">
        <p14:creationId xmlns:p14="http://schemas.microsoft.com/office/powerpoint/2010/main" val="145196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5">
                    <a:lumMod val="75000"/>
                  </a:schemeClr>
                </a:solidFill>
              </a:rPr>
              <a:t>Now consider the following scenarios.  Are they an example of hostile attribution bias, </a:t>
            </a:r>
            <a:r>
              <a:rPr lang="en-GB" b="1" i="1" dirty="0" err="1" smtClean="0">
                <a:solidFill>
                  <a:schemeClr val="accent5">
                    <a:lumMod val="75000"/>
                  </a:schemeClr>
                </a:solidFill>
              </a:rPr>
              <a:t>minimalisation</a:t>
            </a:r>
            <a:r>
              <a:rPr lang="en-GB" b="1" i="1" dirty="0" smtClean="0">
                <a:solidFill>
                  <a:schemeClr val="accent5">
                    <a:lumMod val="75000"/>
                  </a:schemeClr>
                </a:solidFill>
              </a:rPr>
              <a:t> or neither?</a:t>
            </a:r>
          </a:p>
          <a:p>
            <a:pPr marL="0" indent="0">
              <a:buNone/>
            </a:pPr>
            <a:endParaRPr lang="en-GB" b="1" i="1" dirty="0" smtClean="0">
              <a:solidFill>
                <a:schemeClr val="accent5">
                  <a:lumMod val="75000"/>
                </a:schemeClr>
              </a:solidFill>
            </a:endParaRPr>
          </a:p>
          <a:p>
            <a:pPr marL="0" indent="0">
              <a:buNone/>
            </a:pPr>
            <a:r>
              <a:rPr lang="en-GB" dirty="0" smtClean="0"/>
              <a:t>“I had my annual review with my manager and I was dreading it.  I knew she didn’t like me.  She told me that some of my work was okay, but there were areas that I needed to improve.  She was determined to find something wrong with my work and knew this was going to be used as an excuse not to promote me.  On my way out of the car park I scratched my keys all the way along her new Mercedes.”</a:t>
            </a: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Explanations of Offending Behaviour:  </a:t>
            </a:r>
            <a:r>
              <a:rPr lang="en-GB" dirty="0" smtClean="0">
                <a:solidFill>
                  <a:schemeClr val="accent6">
                    <a:lumMod val="40000"/>
                    <a:lumOff val="60000"/>
                  </a:schemeClr>
                </a:solidFill>
              </a:rPr>
              <a:t>Cognitive Distortions</a:t>
            </a:r>
            <a:endParaRPr lang="en-GB" dirty="0">
              <a:solidFill>
                <a:schemeClr val="accent6">
                  <a:lumMod val="40000"/>
                  <a:lumOff val="60000"/>
                </a:schemeClr>
              </a:solidFill>
            </a:endParaRPr>
          </a:p>
        </p:txBody>
      </p:sp>
      <p:sp>
        <p:nvSpPr>
          <p:cNvPr id="5" name="12-Point Star 4"/>
          <p:cNvSpPr/>
          <p:nvPr/>
        </p:nvSpPr>
        <p:spPr>
          <a:xfrm rot="273468">
            <a:off x="5603758" y="5585776"/>
            <a:ext cx="3571394" cy="1132114"/>
          </a:xfrm>
          <a:prstGeom prst="star12">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5">
                    <a:lumMod val="75000"/>
                  </a:schemeClr>
                </a:solidFill>
              </a:rPr>
              <a:t>Hostile Attribution Bias</a:t>
            </a:r>
            <a:endParaRPr lang="en-GB" sz="2000" b="1" dirty="0">
              <a:solidFill>
                <a:schemeClr val="accent5">
                  <a:lumMod val="75000"/>
                </a:schemeClr>
              </a:solidFill>
            </a:endParaRPr>
          </a:p>
        </p:txBody>
      </p:sp>
    </p:spTree>
    <p:extLst>
      <p:ext uri="{BB962C8B-B14F-4D97-AF65-F5344CB8AC3E}">
        <p14:creationId xmlns:p14="http://schemas.microsoft.com/office/powerpoint/2010/main" val="28542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b="1" i="1" dirty="0" smtClean="0">
                <a:solidFill>
                  <a:schemeClr val="accent1">
                    <a:lumMod val="50000"/>
                  </a:schemeClr>
                </a:solidFill>
              </a:rPr>
              <a:t>Answer the following question, individually, without notes:</a:t>
            </a:r>
          </a:p>
          <a:p>
            <a:pPr marL="0" indent="0">
              <a:buNone/>
            </a:pPr>
            <a:endParaRPr lang="en-GB" b="1" i="1" dirty="0">
              <a:solidFill>
                <a:schemeClr val="accent1">
                  <a:lumMod val="50000"/>
                </a:schemeClr>
              </a:solidFill>
            </a:endParaRPr>
          </a:p>
          <a:p>
            <a:pPr marL="0" indent="0">
              <a:buNone/>
            </a:pPr>
            <a:r>
              <a:rPr lang="en-GB" i="1" dirty="0" smtClean="0"/>
              <a:t>Keith was standing at the bus stop when a man came along and stood close to him eating a sandwich.  He was humming the tune to ‘Who’s sorry now’.  Keith’s football team had just lost. Keith believed the man was deliberately trying to antagonise him and so grabbed his sandwich out of his hand and threw it in the road.  Arthur never buys his own stationery, he takes what he needs from work.  Arthur doesn’t feel bad about this because the company make a lot of money and won’t miss a few pens and some paper.</a:t>
            </a:r>
          </a:p>
          <a:p>
            <a:pPr marL="0" indent="0">
              <a:buNone/>
            </a:pPr>
            <a:endParaRPr lang="en-GB" dirty="0"/>
          </a:p>
          <a:p>
            <a:pPr marL="0" indent="0">
              <a:buNone/>
            </a:pPr>
            <a:r>
              <a:rPr lang="en-GB" b="1" dirty="0" smtClean="0"/>
              <a:t>Outline cognitive distortions as a theory of offending behaviour.  Refer to Keith and Arthur in your answer  (4 marks)</a:t>
            </a:r>
          </a:p>
          <a:p>
            <a:pPr marL="0" indent="0">
              <a:buNone/>
            </a:pPr>
            <a:endParaRPr lang="en-GB" b="1" dirty="0"/>
          </a:p>
          <a:p>
            <a:pPr marL="0" indent="0">
              <a:buNone/>
            </a:pPr>
            <a:r>
              <a:rPr lang="en-GB" sz="3100" b="1" dirty="0" smtClean="0">
                <a:solidFill>
                  <a:schemeClr val="accent5">
                    <a:lumMod val="75000"/>
                  </a:schemeClr>
                </a:solidFill>
              </a:rPr>
              <a:t>Now swap with the person sitting next to and award their answer a mark out of 4 according to the guidance on the following slide</a:t>
            </a:r>
            <a:endParaRPr lang="en-GB" sz="3100" b="1" dirty="0">
              <a:solidFill>
                <a:schemeClr val="accent5">
                  <a:lumMod val="75000"/>
                </a:schemeClr>
              </a:solidFill>
            </a:endParaRP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Distortions:  </a:t>
            </a:r>
            <a:r>
              <a:rPr lang="en-GB" dirty="0" smtClean="0">
                <a:solidFill>
                  <a:schemeClr val="accent6">
                    <a:lumMod val="40000"/>
                    <a:lumOff val="60000"/>
                  </a:schemeClr>
                </a:solidFill>
              </a:rPr>
              <a:t>Exam Practice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38689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Cognitive distortions include hostile attribution bias, which is where the individual misinterprets the other person’s behaviour as confrontational when it is not </a:t>
            </a:r>
            <a:r>
              <a:rPr lang="en-GB" dirty="0" smtClean="0">
                <a:solidFill>
                  <a:schemeClr val="accent5">
                    <a:lumMod val="75000"/>
                  </a:schemeClr>
                </a:solidFill>
              </a:rPr>
              <a:t>(1 mark).  </a:t>
            </a:r>
            <a:r>
              <a:rPr lang="en-GB" dirty="0" smtClean="0"/>
              <a:t>This can lead to an aggressive response, as in the case of Keith where he believed the man was humming ‘who’s sorry now’ to antagonise him, and therefore reacted in an aggressive way by snatching his sandwich </a:t>
            </a:r>
            <a:r>
              <a:rPr lang="en-GB" dirty="0" smtClean="0">
                <a:solidFill>
                  <a:schemeClr val="accent5">
                    <a:lumMod val="75000"/>
                  </a:schemeClr>
                </a:solidFill>
              </a:rPr>
              <a:t>(1 mark).  </a:t>
            </a:r>
            <a:r>
              <a:rPr lang="en-GB" dirty="0" smtClean="0"/>
              <a:t>Another type of cognitive distortion is </a:t>
            </a:r>
            <a:r>
              <a:rPr lang="en-GB" dirty="0" err="1" smtClean="0"/>
              <a:t>minimalisation</a:t>
            </a:r>
            <a:r>
              <a:rPr lang="en-GB" dirty="0" smtClean="0"/>
              <a:t>, which is where the effects of the crime are downplayed by the offender </a:t>
            </a:r>
            <a:r>
              <a:rPr lang="en-GB" dirty="0" smtClean="0">
                <a:solidFill>
                  <a:schemeClr val="accent5">
                    <a:lumMod val="75000"/>
                  </a:schemeClr>
                </a:solidFill>
              </a:rPr>
              <a:t>(1 mark).  </a:t>
            </a:r>
            <a:r>
              <a:rPr lang="en-GB" dirty="0" smtClean="0"/>
              <a:t>This can be seen in Arthur’s behaviour where he is rationalising stealing from his employer by downplaying the effects his behaviour has on them, e.g. “the company make a lot of money” </a:t>
            </a:r>
            <a:r>
              <a:rPr lang="en-GB" dirty="0" smtClean="0">
                <a:solidFill>
                  <a:schemeClr val="accent5">
                    <a:lumMod val="75000"/>
                  </a:schemeClr>
                </a:solidFill>
              </a:rPr>
              <a:t>(1 mark)</a:t>
            </a:r>
            <a:endParaRPr lang="en-GB" dirty="0">
              <a:solidFill>
                <a:schemeClr val="accent5">
                  <a:lumMod val="75000"/>
                </a:schemeClr>
              </a:solidFill>
            </a:endParaRP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Distortions:  </a:t>
            </a:r>
            <a:r>
              <a:rPr lang="en-GB" dirty="0" smtClean="0">
                <a:solidFill>
                  <a:schemeClr val="accent6">
                    <a:lumMod val="40000"/>
                    <a:lumOff val="60000"/>
                  </a:schemeClr>
                </a:solidFill>
              </a:rPr>
              <a:t>Exam Practice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174777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Starter Questions</a:t>
            </a:r>
            <a:endParaRPr lang="en-GB" dirty="0">
              <a:solidFill>
                <a:schemeClr val="accent4">
                  <a:lumMod val="40000"/>
                  <a:lumOff val="60000"/>
                </a:schemeClr>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GB" b="1" i="1" dirty="0" smtClean="0">
                <a:solidFill>
                  <a:schemeClr val="accent6">
                    <a:lumMod val="75000"/>
                  </a:schemeClr>
                </a:solidFill>
              </a:rPr>
              <a:t>Answer in pairs on MWBs</a:t>
            </a:r>
          </a:p>
          <a:p>
            <a:pPr marL="0" indent="0">
              <a:buNone/>
            </a:pPr>
            <a:endParaRPr lang="en-GB" b="1" i="1" dirty="0">
              <a:solidFill>
                <a:schemeClr val="accent6">
                  <a:lumMod val="75000"/>
                </a:schemeClr>
              </a:solidFill>
            </a:endParaRPr>
          </a:p>
          <a:p>
            <a:pPr marL="514350" indent="-514350">
              <a:buFont typeface="+mj-lt"/>
              <a:buAutoNum type="arabicPeriod"/>
            </a:pPr>
            <a:r>
              <a:rPr lang="en-GB" dirty="0" smtClean="0"/>
              <a:t>True or false:  Eysenck proposed that all personality types have a biological basis</a:t>
            </a:r>
          </a:p>
          <a:p>
            <a:pPr marL="514350" indent="-514350">
              <a:buFont typeface="+mj-lt"/>
              <a:buAutoNum type="arabicPeriod"/>
            </a:pPr>
            <a:r>
              <a:rPr lang="en-GB" dirty="0" smtClean="0"/>
              <a:t>What are the three personality dimensions measured on the EPQ?</a:t>
            </a:r>
          </a:p>
          <a:p>
            <a:pPr marL="514350" indent="-514350">
              <a:buFont typeface="+mj-lt"/>
              <a:buAutoNum type="arabicPeriod"/>
            </a:pPr>
            <a:r>
              <a:rPr lang="en-GB" dirty="0" smtClean="0"/>
              <a:t>Does criminal behaviour result from high or low levels of each of these dimensions?</a:t>
            </a:r>
          </a:p>
          <a:p>
            <a:pPr marL="514350" indent="-514350">
              <a:buFont typeface="+mj-lt"/>
              <a:buAutoNum type="arabicPeriod"/>
            </a:pPr>
            <a:r>
              <a:rPr lang="en-GB" dirty="0" smtClean="0"/>
              <a:t>According to Eysenck, why is criminal behaviour immature behaviour?</a:t>
            </a:r>
          </a:p>
          <a:p>
            <a:pPr marL="514350" indent="-514350">
              <a:buFont typeface="+mj-lt"/>
              <a:buAutoNum type="arabicPeriod"/>
            </a:pPr>
            <a:r>
              <a:rPr lang="en-GB" dirty="0" smtClean="0"/>
              <a:t>According to the theory, by what process are children taught to delay gratification and become more socially orientated?</a:t>
            </a:r>
          </a:p>
          <a:p>
            <a:pPr marL="514350" indent="-514350">
              <a:buFont typeface="+mj-lt"/>
              <a:buAutoNum type="arabicPeriod"/>
            </a:pPr>
            <a:r>
              <a:rPr lang="en-GB" dirty="0" smtClean="0"/>
              <a:t>According to Eysenck, what biological factor leads to extroversion?</a:t>
            </a:r>
          </a:p>
          <a:p>
            <a:pPr marL="514350" indent="-514350">
              <a:buFont typeface="+mj-lt"/>
              <a:buAutoNum type="arabicPeriod"/>
            </a:pPr>
            <a:r>
              <a:rPr lang="en-GB" dirty="0" smtClean="0"/>
              <a:t>How does the factor you identified in the last question lead to criminal behaviour?</a:t>
            </a:r>
          </a:p>
          <a:p>
            <a:pPr marL="514350" indent="-514350">
              <a:buFont typeface="+mj-lt"/>
              <a:buAutoNum type="arabicPeriod"/>
            </a:pPr>
            <a:r>
              <a:rPr lang="en-GB" dirty="0" smtClean="0"/>
              <a:t>According to Eysenck, what biological factor leads to neuroticism?</a:t>
            </a:r>
          </a:p>
          <a:p>
            <a:pPr marL="514350" indent="-514350">
              <a:buFont typeface="+mj-lt"/>
              <a:buAutoNum type="arabicPeriod"/>
            </a:pPr>
            <a:r>
              <a:rPr lang="en-GB" dirty="0" smtClean="0"/>
              <a:t>How does the factor you have identified in the last question lead to criminal behaviour?</a:t>
            </a:r>
          </a:p>
          <a:p>
            <a:pPr marL="514350" indent="-514350">
              <a:buFont typeface="+mj-lt"/>
              <a:buAutoNum type="arabicPeriod"/>
            </a:pPr>
            <a:r>
              <a:rPr lang="en-GB" dirty="0" smtClean="0"/>
              <a:t>If a person has a high E or N score, what are they less likely to respond to?</a:t>
            </a:r>
          </a:p>
          <a:p>
            <a:pPr marL="514350" indent="-514350">
              <a:buFont typeface="+mj-lt"/>
              <a:buAutoNum type="arabicPeriod"/>
            </a:pPr>
            <a:r>
              <a:rPr lang="en-GB" dirty="0" smtClean="0"/>
              <a:t>According to Eysenck, people who score highly on psychoticism, have high levels of what?</a:t>
            </a:r>
          </a:p>
          <a:p>
            <a:pPr marL="514350" indent="-514350">
              <a:buFont typeface="+mj-lt"/>
              <a:buAutoNum type="arabicPeriod"/>
            </a:pPr>
            <a:r>
              <a:rPr lang="en-GB" dirty="0" smtClean="0"/>
              <a:t>List three traits that someone with a high score on psychoticism is likely to display</a:t>
            </a:r>
          </a:p>
          <a:p>
            <a:pPr marL="514350" indent="-514350">
              <a:buFont typeface="+mj-lt"/>
              <a:buAutoNum type="arabicPeriod"/>
            </a:pPr>
            <a:r>
              <a:rPr lang="en-GB" dirty="0" smtClean="0"/>
              <a:t>How does your answer to the above question explain why people high on psychoticism are more likely to commit crime?</a:t>
            </a:r>
          </a:p>
          <a:p>
            <a:pPr marL="514350" indent="-514350">
              <a:buFont typeface="+mj-lt"/>
              <a:buAutoNum type="arabicPeriod"/>
            </a:pPr>
            <a:endParaRPr lang="en-GB" dirty="0" smtClean="0"/>
          </a:p>
        </p:txBody>
      </p:sp>
    </p:spTree>
    <p:extLst>
      <p:ext uri="{BB962C8B-B14F-4D97-AF65-F5344CB8AC3E}">
        <p14:creationId xmlns:p14="http://schemas.microsoft.com/office/powerpoint/2010/main" val="37346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b="1" i="1" dirty="0" smtClean="0">
                <a:solidFill>
                  <a:schemeClr val="accent5">
                    <a:lumMod val="75000"/>
                  </a:schemeClr>
                </a:solidFill>
              </a:rPr>
              <a:t>You will be given a card sort activity on the evaluation of cognitive distortion as an explanation of offending behaviour.  There are </a:t>
            </a:r>
            <a:r>
              <a:rPr lang="en-GB" b="1" i="1" dirty="0" smtClean="0">
                <a:solidFill>
                  <a:srgbClr val="FF0000"/>
                </a:solidFill>
              </a:rPr>
              <a:t>two evaluation points</a:t>
            </a:r>
            <a:r>
              <a:rPr lang="en-GB" b="1" i="1" dirty="0" smtClean="0">
                <a:solidFill>
                  <a:schemeClr val="accent5">
                    <a:lumMod val="75000"/>
                  </a:schemeClr>
                </a:solidFill>
              </a:rPr>
              <a:t> for each type of cognitive distortion</a:t>
            </a:r>
          </a:p>
          <a:p>
            <a:pPr marL="0" indent="0">
              <a:buNone/>
            </a:pPr>
            <a:endParaRPr lang="en-GB" b="1" i="1" dirty="0">
              <a:solidFill>
                <a:schemeClr val="accent5">
                  <a:lumMod val="75000"/>
                </a:schemeClr>
              </a:solidFill>
            </a:endParaRPr>
          </a:p>
          <a:p>
            <a:r>
              <a:rPr lang="en-GB" dirty="0" smtClean="0"/>
              <a:t>Start by laying out the two headings </a:t>
            </a:r>
          </a:p>
          <a:p>
            <a:r>
              <a:rPr lang="en-GB" dirty="0" smtClean="0"/>
              <a:t>Then decide which cards go under each heading</a:t>
            </a:r>
          </a:p>
          <a:p>
            <a:r>
              <a:rPr lang="en-GB" dirty="0" smtClean="0"/>
              <a:t>Now split each pile of cards into two separate evaluation points</a:t>
            </a:r>
          </a:p>
          <a:p>
            <a:r>
              <a:rPr lang="en-GB" dirty="0" smtClean="0"/>
              <a:t>Lastly, order them in logical way</a:t>
            </a:r>
          </a:p>
          <a:p>
            <a:pPr marL="0" indent="0">
              <a:buNone/>
            </a:pPr>
            <a:endParaRPr lang="en-GB" dirty="0"/>
          </a:p>
          <a:p>
            <a:pPr marL="0" indent="0">
              <a:buNone/>
            </a:pPr>
            <a:r>
              <a:rPr lang="en-GB" b="1" dirty="0" smtClean="0">
                <a:solidFill>
                  <a:srgbClr val="7030A0"/>
                </a:solidFill>
              </a:rPr>
              <a:t>Once you have completed the task, check against the information pack (</a:t>
            </a:r>
            <a:r>
              <a:rPr lang="en-GB" b="1" dirty="0" err="1" smtClean="0">
                <a:solidFill>
                  <a:srgbClr val="7030A0"/>
                </a:solidFill>
              </a:rPr>
              <a:t>pgs</a:t>
            </a:r>
            <a:r>
              <a:rPr lang="en-GB" b="1" dirty="0" smtClean="0">
                <a:solidFill>
                  <a:srgbClr val="7030A0"/>
                </a:solidFill>
              </a:rPr>
              <a:t> 16 &amp; 17) to see if you got it right</a:t>
            </a:r>
          </a:p>
          <a:p>
            <a:pPr marL="0" indent="0">
              <a:buNone/>
            </a:pPr>
            <a:endParaRPr lang="en-GB" dirty="0"/>
          </a:p>
          <a:p>
            <a:pPr marL="0" indent="0">
              <a:buNone/>
            </a:pPr>
            <a:r>
              <a:rPr lang="en-GB" b="1" dirty="0" smtClean="0">
                <a:solidFill>
                  <a:schemeClr val="accent4">
                    <a:lumMod val="75000"/>
                  </a:schemeClr>
                </a:solidFill>
              </a:rPr>
              <a:t>If not, re-order the points and write a brief summary of each for your notes</a:t>
            </a:r>
            <a:endParaRPr lang="en-GB" b="1" dirty="0">
              <a:solidFill>
                <a:schemeClr val="accent4">
                  <a:lumMod val="75000"/>
                </a:schemeClr>
              </a:solidFill>
            </a:endParaRPr>
          </a:p>
        </p:txBody>
      </p:sp>
      <p:sp>
        <p:nvSpPr>
          <p:cNvPr id="4" name="Title 1"/>
          <p:cNvSpPr>
            <a:spLocks noGrp="1"/>
          </p:cNvSpPr>
          <p:nvPr>
            <p:ph type="title"/>
          </p:nvPr>
        </p:nvSpPr>
        <p:spPr>
          <a:solidFill>
            <a:srgbClr val="0099CC"/>
          </a:solidFill>
        </p:spPr>
        <p:style>
          <a:lnRef idx="0">
            <a:schemeClr val="accent3"/>
          </a:lnRef>
          <a:fillRef idx="3">
            <a:schemeClr val="accent3"/>
          </a:fillRef>
          <a:effectRef idx="3">
            <a:schemeClr val="accent3"/>
          </a:effectRef>
          <a:fontRef idx="minor">
            <a:schemeClr val="lt1"/>
          </a:fontRef>
        </p:style>
        <p:txBody>
          <a:bodyPr/>
          <a:lstStyle/>
          <a:p>
            <a:r>
              <a:rPr lang="en-GB" dirty="0" smtClean="0"/>
              <a:t>Cognitive Distortions:  </a:t>
            </a:r>
            <a:r>
              <a:rPr lang="en-GB" dirty="0" smtClean="0">
                <a:solidFill>
                  <a:schemeClr val="accent6">
                    <a:lumMod val="40000"/>
                    <a:lumOff val="60000"/>
                  </a:schemeClr>
                </a:solidFill>
              </a:rPr>
              <a:t>Evaluation exercise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5522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60000"/>
                    <a:lumOff val="40000"/>
                  </a:schemeClr>
                </a:solidFill>
              </a:rPr>
              <a:t>Recap of key features</a:t>
            </a:r>
            <a:endParaRPr lang="en-GB" dirty="0">
              <a:solidFill>
                <a:schemeClr val="accent4">
                  <a:lumMod val="60000"/>
                  <a:lumOff val="40000"/>
                </a:schemeClr>
              </a:solidFill>
            </a:endParaRPr>
          </a:p>
        </p:txBody>
      </p:sp>
      <p:sp>
        <p:nvSpPr>
          <p:cNvPr id="3" name="Content Placeholder 2"/>
          <p:cNvSpPr>
            <a:spLocks noGrp="1"/>
          </p:cNvSpPr>
          <p:nvPr>
            <p:ph idx="1"/>
          </p:nvPr>
        </p:nvSpPr>
        <p:spPr>
          <a:xfrm>
            <a:off x="838200" y="1825625"/>
            <a:ext cx="6050280" cy="3234055"/>
          </a:xfrm>
        </p:spPr>
        <p:txBody>
          <a:bodyPr>
            <a:normAutofit fontScale="85000" lnSpcReduction="20000"/>
          </a:bodyPr>
          <a:lstStyle/>
          <a:p>
            <a:pPr marL="0" indent="0">
              <a:buNone/>
            </a:pPr>
            <a:r>
              <a:rPr lang="en-GB" b="1" i="1" dirty="0">
                <a:solidFill>
                  <a:srgbClr val="00B050"/>
                </a:solidFill>
              </a:rPr>
              <a:t>On </a:t>
            </a:r>
            <a:r>
              <a:rPr lang="en-GB" b="1" i="1" dirty="0" smtClean="0">
                <a:solidFill>
                  <a:srgbClr val="00B050"/>
                </a:solidFill>
              </a:rPr>
              <a:t>MWBs </a:t>
            </a:r>
            <a:r>
              <a:rPr lang="en-GB" b="1" i="1" dirty="0">
                <a:solidFill>
                  <a:srgbClr val="00B050"/>
                </a:solidFill>
              </a:rPr>
              <a:t>write down </a:t>
            </a:r>
            <a:r>
              <a:rPr lang="en-GB" b="1" i="1" dirty="0" smtClean="0">
                <a:solidFill>
                  <a:srgbClr val="00B050"/>
                </a:solidFill>
              </a:rPr>
              <a:t>four </a:t>
            </a:r>
            <a:r>
              <a:rPr lang="en-GB" b="1" i="1" dirty="0">
                <a:solidFill>
                  <a:srgbClr val="00B050"/>
                </a:solidFill>
              </a:rPr>
              <a:t>key features of this theory</a:t>
            </a:r>
          </a:p>
          <a:p>
            <a:pPr lvl="1"/>
            <a:endParaRPr lang="en-US" dirty="0" smtClean="0"/>
          </a:p>
          <a:p>
            <a:pPr lvl="1"/>
            <a:r>
              <a:rPr lang="en-US" dirty="0"/>
              <a:t>C</a:t>
            </a:r>
            <a:r>
              <a:rPr lang="en-US" dirty="0" smtClean="0"/>
              <a:t>riminal </a:t>
            </a:r>
            <a:r>
              <a:rPr lang="en-US" dirty="0" err="1"/>
              <a:t>behaviour</a:t>
            </a:r>
            <a:r>
              <a:rPr lang="en-US" dirty="0"/>
              <a:t> is </a:t>
            </a:r>
            <a:r>
              <a:rPr lang="en-US" dirty="0" smtClean="0"/>
              <a:t>learnt</a:t>
            </a:r>
            <a:endParaRPr lang="en-US" dirty="0"/>
          </a:p>
          <a:p>
            <a:pPr lvl="1"/>
            <a:r>
              <a:rPr lang="en-US" dirty="0" smtClean="0"/>
              <a:t>Individual </a:t>
            </a:r>
            <a:r>
              <a:rPr lang="en-US" dirty="0"/>
              <a:t>learns the values, attitudes, motives and techniques for criminal </a:t>
            </a:r>
            <a:r>
              <a:rPr lang="en-US" dirty="0" err="1"/>
              <a:t>behaviour</a:t>
            </a:r>
            <a:r>
              <a:rPr lang="en-US" dirty="0"/>
              <a:t> through associations and interactions with significant others </a:t>
            </a:r>
          </a:p>
          <a:p>
            <a:pPr lvl="1"/>
            <a:r>
              <a:rPr lang="en-US" dirty="0" smtClean="0"/>
              <a:t>If </a:t>
            </a:r>
            <a:r>
              <a:rPr lang="en-US" dirty="0"/>
              <a:t>an individual is exposed to more pro-crime values and attitudes than anti-crime they will go on to offend</a:t>
            </a:r>
          </a:p>
          <a:p>
            <a:pPr lvl="1"/>
            <a:r>
              <a:rPr lang="en-US" dirty="0"/>
              <a:t>It is possible to predict offending </a:t>
            </a:r>
            <a:r>
              <a:rPr lang="en-US" dirty="0" err="1"/>
              <a:t>behaviour</a:t>
            </a:r>
            <a:endParaRPr lang="en-US" dirty="0"/>
          </a:p>
          <a:p>
            <a:pPr marL="0" indent="0">
              <a:buNone/>
            </a:pPr>
            <a:endParaRPr lang="en-GB" dirty="0"/>
          </a:p>
        </p:txBody>
      </p:sp>
      <p:pic>
        <p:nvPicPr>
          <p:cNvPr id="4" name="Picture 6" descr="Image result for child steali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20" r="16665"/>
          <a:stretch/>
        </p:blipFill>
        <p:spPr bwMode="auto">
          <a:xfrm>
            <a:off x="7611291" y="1967338"/>
            <a:ext cx="2769326" cy="2324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1291" y="4448934"/>
            <a:ext cx="2165226" cy="216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001486" y="5172891"/>
            <a:ext cx="6122125" cy="125403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Watch the clips and list which features of DAT are shown or implied</a:t>
            </a:r>
          </a:p>
        </p:txBody>
      </p:sp>
    </p:spTree>
    <p:extLst>
      <p:ext uri="{BB962C8B-B14F-4D97-AF65-F5344CB8AC3E}">
        <p14:creationId xmlns:p14="http://schemas.microsoft.com/office/powerpoint/2010/main" val="31567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b="1" i="1" dirty="0" smtClean="0">
                <a:solidFill>
                  <a:srgbClr val="00B050"/>
                </a:solidFill>
              </a:rPr>
              <a:t>Answer the following question individually, without notes</a:t>
            </a:r>
          </a:p>
          <a:p>
            <a:pPr marL="0" indent="0">
              <a:buNone/>
            </a:pPr>
            <a:endParaRPr lang="en-GB" dirty="0"/>
          </a:p>
          <a:p>
            <a:pPr marL="0" indent="0">
              <a:buNone/>
            </a:pPr>
            <a:r>
              <a:rPr lang="en-GB" dirty="0" smtClean="0"/>
              <a:t>Growing up, Gary was generally considered to be a good boy.  He came from a stable background with supportive parents and always performed well at school.  </a:t>
            </a:r>
          </a:p>
          <a:p>
            <a:pPr marL="0" indent="0">
              <a:buNone/>
            </a:pPr>
            <a:endParaRPr lang="en-GB" dirty="0"/>
          </a:p>
          <a:p>
            <a:pPr marL="0" indent="0">
              <a:buNone/>
            </a:pPr>
            <a:r>
              <a:rPr lang="en-GB" dirty="0" smtClean="0"/>
              <a:t>Since turning 15, Gary has started to hang around with a new group of friends.  Locally, the group has a reputation for being ‘the wrong crowd’.  Apart from being told to stay away from these boys by his parents and his former friends, Gary continues to associate with them.  Last week Gary was arrested for trying to steal a car. This was his first offence.</a:t>
            </a:r>
          </a:p>
          <a:p>
            <a:pPr marL="0" indent="0">
              <a:buNone/>
            </a:pPr>
            <a:endParaRPr lang="en-GB" dirty="0"/>
          </a:p>
          <a:p>
            <a:pPr marL="0" indent="0">
              <a:buNone/>
            </a:pPr>
            <a:r>
              <a:rPr lang="en-GB" b="1" dirty="0" smtClean="0"/>
              <a:t>With reference to Gary, outline the main principles of differential association theory (6 marks)</a:t>
            </a:r>
          </a:p>
          <a:p>
            <a:pPr marL="0" indent="0">
              <a:buNone/>
            </a:pPr>
            <a:endParaRPr lang="en-GB" b="1" dirty="0"/>
          </a:p>
          <a:p>
            <a:pPr marL="0" indent="0">
              <a:buNone/>
            </a:pPr>
            <a:r>
              <a:rPr lang="en-GB" sz="3400" b="1" dirty="0" smtClean="0">
                <a:solidFill>
                  <a:schemeClr val="accent4">
                    <a:lumMod val="75000"/>
                  </a:schemeClr>
                </a:solidFill>
              </a:rPr>
              <a:t>Now award a mark to your answer using the guide on the next slide</a:t>
            </a:r>
            <a:endParaRPr lang="en-GB" sz="3400" b="1" dirty="0">
              <a:solidFill>
                <a:schemeClr val="accent4">
                  <a:lumMod val="75000"/>
                </a:schemeClr>
              </a:solidFill>
            </a:endParaRPr>
          </a:p>
        </p:txBody>
      </p:sp>
      <p:sp>
        <p:nvSpPr>
          <p:cNvPr id="4"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40000"/>
                    <a:lumOff val="60000"/>
                  </a:schemeClr>
                </a:solidFill>
              </a:rPr>
              <a:t>Exam practice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1165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a:t>DAT suggest that criminal behaviour is learned from significant others. Gary has learnt this criminal behaviour from his new friends, who are significant in his </a:t>
            </a:r>
            <a:r>
              <a:rPr lang="en-GB" dirty="0" smtClean="0"/>
              <a:t>life </a:t>
            </a:r>
            <a:r>
              <a:rPr lang="en-GB" dirty="0" smtClean="0">
                <a:solidFill>
                  <a:srgbClr val="92D050"/>
                </a:solidFill>
              </a:rPr>
              <a:t>(1 mark). </a:t>
            </a:r>
            <a:endParaRPr lang="en-GB" dirty="0">
              <a:solidFill>
                <a:srgbClr val="92D050"/>
              </a:solidFill>
            </a:endParaRPr>
          </a:p>
          <a:p>
            <a:r>
              <a:rPr lang="en-GB" dirty="0"/>
              <a:t>According the theory, the individual is likely to learn techniques that enable criminal behaviour to take </a:t>
            </a:r>
            <a:r>
              <a:rPr lang="en-GB" dirty="0" smtClean="0"/>
              <a:t>place </a:t>
            </a:r>
            <a:r>
              <a:rPr lang="en-GB" dirty="0" smtClean="0">
                <a:solidFill>
                  <a:srgbClr val="92D050"/>
                </a:solidFill>
              </a:rPr>
              <a:t>(1 mark).  </a:t>
            </a:r>
            <a:r>
              <a:rPr lang="en-GB" dirty="0"/>
              <a:t>It is possible that Gary learned the technique of how to steal a car from his </a:t>
            </a:r>
            <a:r>
              <a:rPr lang="en-GB" dirty="0" smtClean="0"/>
              <a:t>friends </a:t>
            </a:r>
            <a:r>
              <a:rPr lang="en-GB" dirty="0" smtClean="0">
                <a:solidFill>
                  <a:srgbClr val="92D050"/>
                </a:solidFill>
              </a:rPr>
              <a:t>(1 mark).</a:t>
            </a:r>
            <a:endParaRPr lang="en-GB" dirty="0">
              <a:solidFill>
                <a:srgbClr val="92D050"/>
              </a:solidFill>
            </a:endParaRPr>
          </a:p>
          <a:p>
            <a:r>
              <a:rPr lang="en-GB" dirty="0"/>
              <a:t>Individuals who have frequent and prolonged exposure to pro-crime attitudes are more likely to go on to offend, than those who are exposed to anti-crime </a:t>
            </a:r>
            <a:r>
              <a:rPr lang="en-GB" dirty="0" smtClean="0"/>
              <a:t>attitudes </a:t>
            </a:r>
            <a:r>
              <a:rPr lang="en-GB" dirty="0" smtClean="0">
                <a:solidFill>
                  <a:srgbClr val="92D050"/>
                </a:solidFill>
              </a:rPr>
              <a:t>(1 mark).  </a:t>
            </a:r>
            <a:r>
              <a:rPr lang="en-GB" dirty="0"/>
              <a:t>As Gary’s new friends have a reputation for being ‘the wrong crowd’, it is possible Gary’s new friends see stealing cars and anti-social behaviour as </a:t>
            </a:r>
            <a:r>
              <a:rPr lang="en-GB" dirty="0" smtClean="0"/>
              <a:t>favourable </a:t>
            </a:r>
            <a:r>
              <a:rPr lang="en-GB" dirty="0" smtClean="0">
                <a:solidFill>
                  <a:srgbClr val="92D050"/>
                </a:solidFill>
              </a:rPr>
              <a:t>(1 mark</a:t>
            </a:r>
            <a:r>
              <a:rPr lang="en-GB" dirty="0" smtClean="0"/>
              <a:t>). </a:t>
            </a:r>
            <a:r>
              <a:rPr lang="en-GB" dirty="0"/>
              <a:t>This, coupled with a lack of contact/ less associations with his former friends (who are likely to have more anti-crime values and attitudes) increases the chances of him committing a </a:t>
            </a:r>
            <a:r>
              <a:rPr lang="en-GB" dirty="0" err="1" smtClean="0"/>
              <a:t>cime</a:t>
            </a:r>
            <a:r>
              <a:rPr lang="en-GB" dirty="0" smtClean="0"/>
              <a:t> </a:t>
            </a:r>
            <a:r>
              <a:rPr lang="en-GB" dirty="0" smtClean="0">
                <a:solidFill>
                  <a:srgbClr val="92D050"/>
                </a:solidFill>
              </a:rPr>
              <a:t>(1 mark)</a:t>
            </a:r>
            <a:endParaRPr lang="en-GB" dirty="0">
              <a:solidFill>
                <a:srgbClr val="92D050"/>
              </a:solidFill>
            </a:endParaRPr>
          </a:p>
          <a:p>
            <a:endParaRPr lang="en-GB" dirty="0"/>
          </a:p>
        </p:txBody>
      </p:sp>
      <p:sp>
        <p:nvSpPr>
          <p:cNvPr id="4"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40000"/>
                    <a:lumOff val="60000"/>
                  </a:schemeClr>
                </a:solidFill>
              </a:rPr>
              <a:t>Exam practice Mark Scheme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610911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i="1" dirty="0" smtClean="0">
                <a:solidFill>
                  <a:srgbClr val="00B050"/>
                </a:solidFill>
              </a:rPr>
              <a:t>Discuss the following questions in your groups.  Some are from the preparation work</a:t>
            </a:r>
          </a:p>
          <a:p>
            <a:pPr marL="0" indent="0">
              <a:buNone/>
            </a:pPr>
            <a:endParaRPr lang="en-GB" b="1" i="1" dirty="0">
              <a:solidFill>
                <a:srgbClr val="00B050"/>
              </a:solidFill>
            </a:endParaRPr>
          </a:p>
          <a:p>
            <a:pPr marL="514350" indent="-514350">
              <a:buFont typeface="+mj-lt"/>
              <a:buAutoNum type="arabicPeriod"/>
            </a:pPr>
            <a:r>
              <a:rPr lang="en-GB" dirty="0"/>
              <a:t>According to DAT, criminals learn </a:t>
            </a:r>
            <a:r>
              <a:rPr lang="en-GB" b="1" dirty="0"/>
              <a:t>how</a:t>
            </a:r>
            <a:r>
              <a:rPr lang="en-GB" dirty="0"/>
              <a:t> to commit </a:t>
            </a:r>
            <a:r>
              <a:rPr lang="en-GB" dirty="0" smtClean="0"/>
              <a:t>crimes. Give </a:t>
            </a:r>
            <a:r>
              <a:rPr lang="en-GB" dirty="0"/>
              <a:t>some examples of criminal acts that could be </a:t>
            </a:r>
            <a:r>
              <a:rPr lang="en-GB" dirty="0" smtClean="0"/>
              <a:t>learnt</a:t>
            </a:r>
          </a:p>
          <a:p>
            <a:pPr marL="514350" indent="-514350">
              <a:buFont typeface="+mj-lt"/>
              <a:buAutoNum type="arabicPeriod"/>
            </a:pPr>
            <a:r>
              <a:rPr lang="en-GB" dirty="0"/>
              <a:t>How could this link to high re-offending rates after release from prison? </a:t>
            </a:r>
          </a:p>
          <a:p>
            <a:pPr marL="514350" indent="-514350">
              <a:buFont typeface="+mj-lt"/>
              <a:buAutoNum type="arabicPeriod"/>
            </a:pPr>
            <a:r>
              <a:rPr lang="en-US" dirty="0"/>
              <a:t>Come up with </a:t>
            </a:r>
            <a:r>
              <a:rPr lang="en-US" dirty="0" smtClean="0"/>
              <a:t>some examples </a:t>
            </a:r>
            <a:r>
              <a:rPr lang="en-US" dirty="0"/>
              <a:t>of pro-crime attitudes and anti-crime attitudes in specific </a:t>
            </a:r>
            <a:r>
              <a:rPr lang="en-US" dirty="0" smtClean="0"/>
              <a:t>groups. Try </a:t>
            </a:r>
            <a:r>
              <a:rPr lang="en-US" dirty="0"/>
              <a:t>to think of a range of criminal </a:t>
            </a:r>
            <a:r>
              <a:rPr lang="en-US" dirty="0" smtClean="0"/>
              <a:t>acts </a:t>
            </a:r>
            <a:endParaRPr lang="en-US" dirty="0"/>
          </a:p>
          <a:p>
            <a:pPr marL="514350" indent="-514350">
              <a:buFont typeface="+mj-lt"/>
              <a:buAutoNum type="arabicPeriod"/>
            </a:pPr>
            <a:endParaRPr lang="en-GB" dirty="0"/>
          </a:p>
          <a:p>
            <a:pPr marL="514350" indent="-514350">
              <a:buFont typeface="+mj-lt"/>
              <a:buAutoNum type="arabicPeriod"/>
            </a:pPr>
            <a:endParaRPr lang="en-GB" b="1" i="1" dirty="0">
              <a:solidFill>
                <a:srgbClr val="00B050"/>
              </a:solidFill>
            </a:endParaRPr>
          </a:p>
        </p:txBody>
      </p:sp>
      <p:sp>
        <p:nvSpPr>
          <p:cNvPr id="4"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40000"/>
                    <a:lumOff val="60000"/>
                  </a:schemeClr>
                </a:solidFill>
              </a:rPr>
              <a:t>Discussion</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210237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07921"/>
          </a:xfrm>
        </p:spPr>
        <p:txBody>
          <a:bodyPr/>
          <a:lstStyle/>
          <a:p>
            <a:pPr marL="0" indent="0">
              <a:buNone/>
            </a:pPr>
            <a:r>
              <a:rPr lang="en-US" dirty="0" smtClean="0"/>
              <a:t>DAT Provides </a:t>
            </a:r>
            <a:r>
              <a:rPr lang="en-US" dirty="0"/>
              <a:t>an explanation for prevalence of crimes in certain areas or within certain groups in </a:t>
            </a:r>
            <a:r>
              <a:rPr lang="en-US" dirty="0" smtClean="0"/>
              <a:t>society </a:t>
            </a:r>
            <a:r>
              <a:rPr lang="en-US" dirty="0"/>
              <a:t>unlike some other </a:t>
            </a:r>
            <a:r>
              <a:rPr lang="en-US" dirty="0" smtClean="0"/>
              <a:t>explanations, but fails to explain some types of crime</a:t>
            </a:r>
            <a:endParaRPr lang="en-US" sz="3200" b="1" i="1" dirty="0" smtClean="0">
              <a:solidFill>
                <a:srgbClr val="00B050"/>
              </a:solidFill>
            </a:endParaRPr>
          </a:p>
          <a:p>
            <a:pPr marL="0" indent="0">
              <a:buNone/>
            </a:pPr>
            <a:endParaRPr lang="en-US" b="1" i="1" dirty="0">
              <a:solidFill>
                <a:srgbClr val="00B050"/>
              </a:solidFill>
            </a:endParaRPr>
          </a:p>
          <a:p>
            <a:pPr marL="0" indent="0">
              <a:buNone/>
            </a:pPr>
            <a:r>
              <a:rPr lang="en-GB" b="1" dirty="0"/>
              <a:t>What </a:t>
            </a:r>
            <a:r>
              <a:rPr lang="en-GB" b="1" dirty="0" smtClean="0"/>
              <a:t>crimes or criminal </a:t>
            </a:r>
            <a:r>
              <a:rPr lang="en-GB" b="1" dirty="0"/>
              <a:t>behaviour does </a:t>
            </a:r>
            <a:r>
              <a:rPr lang="en-GB" b="1" dirty="0" smtClean="0"/>
              <a:t>DAT explain well, and which does it not explain so </a:t>
            </a:r>
            <a:r>
              <a:rPr lang="en-GB" b="1" dirty="0"/>
              <a:t>well?</a:t>
            </a:r>
          </a:p>
          <a:p>
            <a:pPr marL="0" indent="0">
              <a:buNone/>
            </a:pPr>
            <a:endParaRPr lang="en-GB" b="1" i="1" dirty="0">
              <a:solidFill>
                <a:srgbClr val="00B050"/>
              </a:solidFill>
            </a:endParaRPr>
          </a:p>
        </p:txBody>
      </p:sp>
      <p:sp>
        <p:nvSpPr>
          <p:cNvPr id="4"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40000"/>
                    <a:lumOff val="60000"/>
                  </a:schemeClr>
                </a:solidFill>
              </a:rPr>
              <a:t>Evaluation</a:t>
            </a:r>
            <a:endParaRPr lang="en-GB" dirty="0">
              <a:solidFill>
                <a:schemeClr val="accent4">
                  <a:lumMod val="40000"/>
                  <a:lumOff val="60000"/>
                </a:schemeClr>
              </a:solidFill>
            </a:endParaRPr>
          </a:p>
        </p:txBody>
      </p:sp>
      <p:sp>
        <p:nvSpPr>
          <p:cNvPr id="5" name="Rounded Rectangle 4"/>
          <p:cNvSpPr/>
          <p:nvPr/>
        </p:nvSpPr>
        <p:spPr>
          <a:xfrm>
            <a:off x="967154" y="4747846"/>
            <a:ext cx="4668715"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4">
                    <a:lumMod val="40000"/>
                    <a:lumOff val="60000"/>
                  </a:schemeClr>
                </a:solidFill>
              </a:rPr>
              <a:t>Explains well</a:t>
            </a:r>
          </a:p>
          <a:p>
            <a:pPr algn="ctr"/>
            <a:r>
              <a:rPr lang="en-GB" dirty="0" smtClean="0"/>
              <a:t>white </a:t>
            </a:r>
            <a:r>
              <a:rPr lang="en-GB" dirty="0"/>
              <a:t>collar crimes (e.g. fraud, tax avoidance), gang violence, burglary and theft</a:t>
            </a:r>
          </a:p>
        </p:txBody>
      </p:sp>
      <p:sp>
        <p:nvSpPr>
          <p:cNvPr id="7" name="Rounded Rectangle 6"/>
          <p:cNvSpPr/>
          <p:nvPr/>
        </p:nvSpPr>
        <p:spPr>
          <a:xfrm>
            <a:off x="6096000" y="4747846"/>
            <a:ext cx="4668715" cy="1371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solidFill>
                <a:schemeClr val="accent4">
                  <a:lumMod val="40000"/>
                  <a:lumOff val="60000"/>
                </a:schemeClr>
              </a:solidFill>
            </a:endParaRPr>
          </a:p>
          <a:p>
            <a:pPr algn="ctr"/>
            <a:r>
              <a:rPr lang="en-GB" sz="2000" b="1" dirty="0" smtClean="0">
                <a:solidFill>
                  <a:schemeClr val="accent4">
                    <a:lumMod val="40000"/>
                    <a:lumOff val="60000"/>
                  </a:schemeClr>
                </a:solidFill>
              </a:rPr>
              <a:t>Doesn’t explain well</a:t>
            </a:r>
          </a:p>
          <a:p>
            <a:pPr algn="ctr"/>
            <a:r>
              <a:rPr lang="en-GB" sz="2000" dirty="0"/>
              <a:t>solitary or more violent crimes e.g. murder, sexual assault.</a:t>
            </a:r>
          </a:p>
          <a:p>
            <a:pPr algn="ctr"/>
            <a:endParaRPr lang="en-GB" sz="2000" b="1" dirty="0" smtClean="0">
              <a:solidFill>
                <a:schemeClr val="accent4">
                  <a:lumMod val="40000"/>
                  <a:lumOff val="60000"/>
                </a:schemeClr>
              </a:solidFill>
            </a:endParaRPr>
          </a:p>
        </p:txBody>
      </p:sp>
    </p:spTree>
    <p:extLst>
      <p:ext uri="{BB962C8B-B14F-4D97-AF65-F5344CB8AC3E}">
        <p14:creationId xmlns:p14="http://schemas.microsoft.com/office/powerpoint/2010/main" val="30341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090138" cy="4351338"/>
          </a:xfrm>
        </p:spPr>
        <p:txBody>
          <a:bodyPr>
            <a:normAutofit lnSpcReduction="10000"/>
          </a:bodyPr>
          <a:lstStyle/>
          <a:p>
            <a:pPr marL="0" indent="0">
              <a:buNone/>
            </a:pPr>
            <a:r>
              <a:rPr lang="en-GB" dirty="0" smtClean="0"/>
              <a:t>Harry comes from a criminal family.  His dad has been in and out of prison for burglary.  His brothers have all been in trouble with the police for theft and shoplifting.  His sister lost her last job as a cleaner after she stole a credit card from her employer’s purse and tried to use it to book a holiday.</a:t>
            </a:r>
          </a:p>
          <a:p>
            <a:pPr marL="0" indent="0">
              <a:buNone/>
            </a:pPr>
            <a:endParaRPr lang="en-GB" dirty="0"/>
          </a:p>
          <a:p>
            <a:pPr marL="0" indent="0">
              <a:buNone/>
            </a:pPr>
            <a:r>
              <a:rPr lang="en-GB" b="1" dirty="0" smtClean="0"/>
              <a:t>Why might the differential association theory be problematic for Harry?</a:t>
            </a:r>
            <a:endParaRPr lang="en-GB" b="1" dirty="0"/>
          </a:p>
        </p:txBody>
      </p:sp>
      <p:sp>
        <p:nvSpPr>
          <p:cNvPr id="4"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40000"/>
                    <a:lumOff val="60000"/>
                  </a:schemeClr>
                </a:solidFill>
              </a:rPr>
              <a:t>Evaluation</a:t>
            </a:r>
            <a:endParaRPr lang="en-GB" dirty="0">
              <a:solidFill>
                <a:schemeClr val="accent4">
                  <a:lumMod val="40000"/>
                  <a:lumOff val="6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39" t="2154" r="52464" b="-2154"/>
          <a:stretch/>
        </p:blipFill>
        <p:spPr>
          <a:xfrm>
            <a:off x="7244861" y="1825625"/>
            <a:ext cx="3706257" cy="3898167"/>
          </a:xfrm>
          <a:prstGeom prst="rect">
            <a:avLst/>
          </a:prstGeom>
        </p:spPr>
      </p:pic>
    </p:spTree>
    <p:extLst>
      <p:ext uri="{BB962C8B-B14F-4D97-AF65-F5344CB8AC3E}">
        <p14:creationId xmlns:p14="http://schemas.microsoft.com/office/powerpoint/2010/main" val="1507203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175738" cy="4715852"/>
          </a:xfrm>
        </p:spPr>
        <p:txBody>
          <a:bodyPr>
            <a:normAutofit fontScale="70000" lnSpcReduction="20000"/>
          </a:bodyPr>
          <a:lstStyle/>
          <a:p>
            <a:pPr marL="0" indent="0">
              <a:buNone/>
            </a:pPr>
            <a:r>
              <a:rPr lang="en-GB" dirty="0" smtClean="0"/>
              <a:t>Sarah’s family are very wealthy.  Her parents ran a successful business and evaded paying tax on a lot of what they earned by using illegal tax evasion schemes. Sarah now runs a business of her own and also uses illegal tax evasion schemes to avoid paying tax on her companies profits.</a:t>
            </a:r>
          </a:p>
          <a:p>
            <a:pPr marL="0" indent="0">
              <a:buNone/>
            </a:pPr>
            <a:endParaRPr lang="en-GB" dirty="0"/>
          </a:p>
          <a:p>
            <a:pPr marL="0" indent="0">
              <a:buNone/>
            </a:pPr>
            <a:r>
              <a:rPr lang="en-GB" dirty="0" smtClean="0"/>
              <a:t>Samira’s parents thought it was fine to steal from their employers. Both her mother and her father would regularly take stationery and other items from the office to use at home.  Samira now has office job of her own, but doesn’t steal from her employer</a:t>
            </a:r>
          </a:p>
          <a:p>
            <a:pPr marL="0" indent="0">
              <a:buNone/>
            </a:pPr>
            <a:endParaRPr lang="en-GB" dirty="0"/>
          </a:p>
          <a:p>
            <a:pPr marL="0" indent="0">
              <a:buNone/>
            </a:pPr>
            <a:r>
              <a:rPr lang="en-GB" b="1" i="1" dirty="0" smtClean="0"/>
              <a:t>What problem does the differential association theory have that is illustrated by the cases of Sarah and Samira?  </a:t>
            </a:r>
            <a:endParaRPr lang="en-GB" b="1" i="1" dirty="0"/>
          </a:p>
        </p:txBody>
      </p:sp>
      <p:sp>
        <p:nvSpPr>
          <p:cNvPr id="4" name="Title 1"/>
          <p:cNvSpPr>
            <a:spLocks noGrp="1"/>
          </p:cNvSpPr>
          <p:nvPr>
            <p:ph type="title"/>
          </p:nvPr>
        </p:nvSpPr>
        <p:spPr>
          <a:solidFill>
            <a:srgbClr val="00CC99"/>
          </a:solidFill>
        </p:spPr>
        <p:style>
          <a:lnRef idx="0">
            <a:schemeClr val="accent5"/>
          </a:lnRef>
          <a:fillRef idx="3">
            <a:schemeClr val="accent5"/>
          </a:fillRef>
          <a:effectRef idx="3">
            <a:schemeClr val="accent5"/>
          </a:effectRef>
          <a:fontRef idx="minor">
            <a:schemeClr val="lt1"/>
          </a:fontRef>
        </p:style>
        <p:txBody>
          <a:bodyPr/>
          <a:lstStyle/>
          <a:p>
            <a:r>
              <a:rPr lang="en-GB" dirty="0" smtClean="0"/>
              <a:t>Differential Association Theory:  </a:t>
            </a:r>
            <a:r>
              <a:rPr lang="en-GB" dirty="0" smtClean="0">
                <a:solidFill>
                  <a:schemeClr val="accent4">
                    <a:lumMod val="40000"/>
                    <a:lumOff val="60000"/>
                  </a:schemeClr>
                </a:solidFill>
              </a:rPr>
              <a:t>Evaluation</a:t>
            </a:r>
            <a:endParaRPr lang="en-GB" dirty="0">
              <a:solidFill>
                <a:schemeClr val="accent4">
                  <a:lumMod val="40000"/>
                  <a:lumOff val="6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095" y="1825625"/>
            <a:ext cx="4534541" cy="3012950"/>
          </a:xfrm>
          <a:prstGeom prst="rect">
            <a:avLst/>
          </a:prstGeom>
        </p:spPr>
      </p:pic>
    </p:spTree>
    <p:extLst>
      <p:ext uri="{BB962C8B-B14F-4D97-AF65-F5344CB8AC3E}">
        <p14:creationId xmlns:p14="http://schemas.microsoft.com/office/powerpoint/2010/main" val="142473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a:t>
            </a:r>
            <a:endParaRPr lang="en-GB" dirty="0"/>
          </a:p>
        </p:txBody>
      </p:sp>
      <p:sp>
        <p:nvSpPr>
          <p:cNvPr id="3" name="Content Placeholder 2"/>
          <p:cNvSpPr>
            <a:spLocks noGrp="1"/>
          </p:cNvSpPr>
          <p:nvPr>
            <p:ph idx="1"/>
          </p:nvPr>
        </p:nvSpPr>
        <p:spPr>
          <a:xfrm>
            <a:off x="838201" y="1825625"/>
            <a:ext cx="4633452" cy="4351338"/>
          </a:xfrm>
        </p:spPr>
        <p:txBody>
          <a:bodyPr/>
          <a:lstStyle/>
          <a:p>
            <a:endParaRPr lang="en-GB" dirty="0" smtClean="0"/>
          </a:p>
          <a:p>
            <a:r>
              <a:rPr lang="en-GB" dirty="0" smtClean="0"/>
              <a:t>Blackburn’s inadequate superego theory</a:t>
            </a:r>
          </a:p>
          <a:p>
            <a:endParaRPr lang="en-GB" dirty="0"/>
          </a:p>
          <a:p>
            <a:r>
              <a:rPr lang="en-GB" dirty="0" smtClean="0"/>
              <a:t>Defence mechanisms</a:t>
            </a:r>
          </a:p>
          <a:p>
            <a:pPr marL="0" indent="0">
              <a:buNone/>
            </a:pPr>
            <a:endParaRPr lang="en-GB" dirty="0"/>
          </a:p>
          <a:p>
            <a:pPr marL="0" indent="0">
              <a:buNone/>
            </a:pPr>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026" y="1943612"/>
            <a:ext cx="5171510" cy="3445376"/>
          </a:xfrm>
          <a:prstGeom prst="rect">
            <a:avLst/>
          </a:prstGeom>
        </p:spPr>
      </p:pic>
    </p:spTree>
    <p:extLst>
      <p:ext uri="{BB962C8B-B14F-4D97-AF65-F5344CB8AC3E}">
        <p14:creationId xmlns:p14="http://schemas.microsoft.com/office/powerpoint/2010/main" val="3066328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buNone/>
            </a:pPr>
            <a:r>
              <a:rPr lang="en-GB" b="1" i="1" dirty="0" smtClean="0">
                <a:solidFill>
                  <a:srgbClr val="7030A0"/>
                </a:solidFill>
              </a:rPr>
              <a:t>Answer the following questions, in pairs, on MWBs:</a:t>
            </a:r>
          </a:p>
          <a:p>
            <a:pPr marL="0" indent="0">
              <a:buNone/>
            </a:pPr>
            <a:endParaRPr lang="en-GB" b="1" i="1" dirty="0">
              <a:solidFill>
                <a:srgbClr val="7030A0"/>
              </a:solidFill>
            </a:endParaRPr>
          </a:p>
          <a:p>
            <a:pPr marL="514350" indent="-514350">
              <a:buFont typeface="+mj-lt"/>
              <a:buAutoNum type="arabicPeriod"/>
            </a:pPr>
            <a:r>
              <a:rPr lang="en-GB" dirty="0" smtClean="0"/>
              <a:t>According to psychodynamic theory, what is the role of the superego?</a:t>
            </a:r>
          </a:p>
          <a:p>
            <a:pPr marL="514350" indent="-514350">
              <a:buFont typeface="+mj-lt"/>
              <a:buAutoNum type="arabicPeriod"/>
            </a:pPr>
            <a:r>
              <a:rPr lang="en-GB" dirty="0" smtClean="0"/>
              <a:t>There are three types of defective superego according to this theory.  What are they called?</a:t>
            </a:r>
          </a:p>
          <a:p>
            <a:pPr marL="514350" indent="-514350">
              <a:buFont typeface="+mj-lt"/>
              <a:buAutoNum type="arabicPeriod"/>
            </a:pPr>
            <a:r>
              <a:rPr lang="en-GB" dirty="0" smtClean="0"/>
              <a:t>According to the theory, what is a healthy superego and what does it result from?</a:t>
            </a:r>
          </a:p>
          <a:p>
            <a:pPr marL="514350" indent="-514350">
              <a:buFont typeface="+mj-lt"/>
              <a:buAutoNum type="arabicPeriod"/>
            </a:pPr>
            <a:r>
              <a:rPr lang="en-GB" dirty="0" smtClean="0"/>
              <a:t>What type of superego results from the same-sex parent being absent from the household?</a:t>
            </a:r>
          </a:p>
          <a:p>
            <a:pPr marL="514350" indent="-514350">
              <a:buFont typeface="+mj-lt"/>
              <a:buAutoNum type="arabicPeriod"/>
            </a:pPr>
            <a:r>
              <a:rPr lang="en-GB" dirty="0" smtClean="0"/>
              <a:t>How does the type of superego you have identified in the last question lead to criminal behaviour?</a:t>
            </a:r>
          </a:p>
          <a:p>
            <a:pPr marL="514350" indent="-514350">
              <a:buFont typeface="+mj-lt"/>
              <a:buAutoNum type="arabicPeriod"/>
            </a:pPr>
            <a:r>
              <a:rPr lang="en-GB" dirty="0" smtClean="0"/>
              <a:t>What type of superego results from the parent lacking in morals or engaging in criminal behaviour?</a:t>
            </a:r>
          </a:p>
          <a:p>
            <a:pPr marL="514350" indent="-514350">
              <a:buFont typeface="+mj-lt"/>
              <a:buAutoNum type="arabicPeriod"/>
            </a:pPr>
            <a:r>
              <a:rPr lang="en-GB" dirty="0" smtClean="0"/>
              <a:t>How does the type of superego you have identified in the last question lead to criminal behaviour?</a:t>
            </a:r>
            <a:r>
              <a:rPr lang="en-GB" b="1" i="1" dirty="0" smtClean="0">
                <a:solidFill>
                  <a:srgbClr val="7030A0"/>
                </a:solidFill>
              </a:rPr>
              <a:t> </a:t>
            </a:r>
          </a:p>
          <a:p>
            <a:pPr marL="514350" indent="-514350">
              <a:buFont typeface="+mj-lt"/>
              <a:buAutoNum type="arabicPeriod"/>
            </a:pPr>
            <a:r>
              <a:rPr lang="en-GB" dirty="0" smtClean="0"/>
              <a:t>What type of superego is likely to be developed in those who have had a very strict upbringing?</a:t>
            </a:r>
          </a:p>
          <a:p>
            <a:pPr marL="514350" indent="-514350">
              <a:buFont typeface="+mj-lt"/>
              <a:buAutoNum type="arabicPeriod"/>
            </a:pPr>
            <a:r>
              <a:rPr lang="en-GB" dirty="0"/>
              <a:t>How does the type of superego you have identified in the last question lead to criminal behaviour?</a:t>
            </a:r>
            <a:r>
              <a:rPr lang="en-GB" b="1" i="1" dirty="0">
                <a:solidFill>
                  <a:srgbClr val="7030A0"/>
                </a:solidFill>
              </a:rPr>
              <a:t> </a:t>
            </a:r>
          </a:p>
          <a:p>
            <a:pPr marL="514350" indent="-514350">
              <a:buFont typeface="+mj-lt"/>
              <a:buAutoNum type="arabicPeriod"/>
            </a:pPr>
            <a:r>
              <a:rPr lang="en-GB" dirty="0" smtClean="0"/>
              <a:t>What is ‘displacement’ and </a:t>
            </a:r>
            <a:r>
              <a:rPr lang="en-GB" dirty="0"/>
              <a:t>h</a:t>
            </a:r>
            <a:r>
              <a:rPr lang="en-GB" dirty="0" smtClean="0"/>
              <a:t>ow can it be used to explain offending behaviour?</a:t>
            </a:r>
          </a:p>
          <a:p>
            <a:pPr marL="514350" indent="-514350">
              <a:buFont typeface="+mj-lt"/>
              <a:buAutoNum type="arabicPeriod"/>
            </a:pPr>
            <a:r>
              <a:rPr lang="en-GB" dirty="0" smtClean="0"/>
              <a:t>What is ‘rationalisation’ and how can it be used to explain offending behaviour?</a:t>
            </a:r>
          </a:p>
          <a:p>
            <a:pPr marL="514350" indent="-514350">
              <a:buFont typeface="+mj-lt"/>
              <a:buAutoNum type="arabicPeriod"/>
            </a:pPr>
            <a:r>
              <a:rPr lang="en-GB" dirty="0" smtClean="0"/>
              <a:t>What is ‘sublimation’ and how can it be used to explain offending behaviour?</a:t>
            </a:r>
          </a:p>
          <a:p>
            <a:pPr marL="514350" indent="-514350">
              <a:buFont typeface="+mj-lt"/>
              <a:buAutoNum type="arabicPeriod"/>
            </a:pPr>
            <a:endParaRPr lang="en-GB" dirty="0"/>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Starter Questions</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1934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Answers</a:t>
            </a:r>
            <a:endParaRPr lang="en-GB" dirty="0">
              <a:solidFill>
                <a:schemeClr val="accent4">
                  <a:lumMod val="40000"/>
                  <a:lumOff val="60000"/>
                </a:schemeClr>
              </a:solidFill>
            </a:endParaRPr>
          </a:p>
        </p:txBody>
      </p:sp>
      <p:sp>
        <p:nvSpPr>
          <p:cNvPr id="3" name="Content Placeholder 2"/>
          <p:cNvSpPr>
            <a:spLocks noGrp="1"/>
          </p:cNvSpPr>
          <p:nvPr>
            <p:ph idx="1"/>
          </p:nvPr>
        </p:nvSpPr>
        <p:spPr>
          <a:xfrm>
            <a:off x="550818" y="1839864"/>
            <a:ext cx="4839788" cy="4874445"/>
          </a:xfrm>
        </p:spPr>
        <p:txBody>
          <a:bodyPr>
            <a:normAutofit fontScale="40000" lnSpcReduction="20000"/>
          </a:bodyPr>
          <a:lstStyle/>
          <a:p>
            <a:pPr marL="514350" indent="-514350">
              <a:buFont typeface="+mj-lt"/>
              <a:buAutoNum type="arabicPeriod"/>
            </a:pPr>
            <a:r>
              <a:rPr lang="en-GB" dirty="0" smtClean="0"/>
              <a:t>True or false:  Eysenck proposed that all personality types have a biological basis</a:t>
            </a:r>
          </a:p>
          <a:p>
            <a:pPr marL="514350" indent="-514350">
              <a:buFont typeface="+mj-lt"/>
              <a:buAutoNum type="arabicPeriod"/>
            </a:pPr>
            <a:r>
              <a:rPr lang="en-GB" dirty="0" smtClean="0"/>
              <a:t>What are the three personality dimensions measured on the EPQ?</a:t>
            </a:r>
          </a:p>
          <a:p>
            <a:pPr marL="514350" indent="-514350">
              <a:buFont typeface="+mj-lt"/>
              <a:buAutoNum type="arabicPeriod"/>
            </a:pPr>
            <a:r>
              <a:rPr lang="en-GB" dirty="0" smtClean="0"/>
              <a:t>Does criminal behaviour result from high or low levels of each of these dimensions?</a:t>
            </a:r>
          </a:p>
          <a:p>
            <a:pPr marL="514350" indent="-514350">
              <a:buFont typeface="+mj-lt"/>
              <a:buAutoNum type="arabicPeriod"/>
            </a:pPr>
            <a:r>
              <a:rPr lang="en-GB" dirty="0" smtClean="0"/>
              <a:t>According to Eysenck, why is criminal behaviour immature behaviour?</a:t>
            </a:r>
          </a:p>
          <a:p>
            <a:pPr marL="514350" indent="-514350">
              <a:buFont typeface="+mj-lt"/>
              <a:buAutoNum type="arabicPeriod"/>
            </a:pPr>
            <a:r>
              <a:rPr lang="en-GB" dirty="0" smtClean="0"/>
              <a:t>According to the theory, by what process are children taught to delay gratification and become more socially orientated?</a:t>
            </a:r>
          </a:p>
          <a:p>
            <a:pPr marL="514350" indent="-514350">
              <a:buFont typeface="+mj-lt"/>
              <a:buAutoNum type="arabicPeriod"/>
            </a:pPr>
            <a:r>
              <a:rPr lang="en-GB" dirty="0" smtClean="0"/>
              <a:t>According to Eysenck, what biological factor leads to extroversion?</a:t>
            </a:r>
          </a:p>
          <a:p>
            <a:pPr marL="514350" indent="-514350">
              <a:buFont typeface="+mj-lt"/>
              <a:buAutoNum type="arabicPeriod"/>
            </a:pPr>
            <a:r>
              <a:rPr lang="en-GB" dirty="0" smtClean="0"/>
              <a:t>How does the factor you identified in the last question lead to criminal behaviour?</a:t>
            </a:r>
          </a:p>
          <a:p>
            <a:pPr marL="514350" indent="-514350">
              <a:buFont typeface="+mj-lt"/>
              <a:buAutoNum type="arabicPeriod"/>
            </a:pPr>
            <a:r>
              <a:rPr lang="en-GB" dirty="0" smtClean="0"/>
              <a:t>According to Eysenck, what biological factor leads to neuroticism?</a:t>
            </a:r>
          </a:p>
          <a:p>
            <a:pPr marL="514350" indent="-514350">
              <a:buFont typeface="+mj-lt"/>
              <a:buAutoNum type="arabicPeriod"/>
            </a:pPr>
            <a:r>
              <a:rPr lang="en-GB" dirty="0" smtClean="0"/>
              <a:t>How does the factor you have identified in the last question lead to criminal behaviour?</a:t>
            </a:r>
          </a:p>
          <a:p>
            <a:pPr marL="514350" indent="-514350">
              <a:buFont typeface="+mj-lt"/>
              <a:buAutoNum type="arabicPeriod"/>
            </a:pPr>
            <a:r>
              <a:rPr lang="en-GB" dirty="0" smtClean="0"/>
              <a:t>If a person has a high E or N score, what are they less likely to respond to?</a:t>
            </a:r>
          </a:p>
          <a:p>
            <a:pPr marL="514350" indent="-514350">
              <a:buFont typeface="+mj-lt"/>
              <a:buAutoNum type="arabicPeriod"/>
            </a:pPr>
            <a:r>
              <a:rPr lang="en-GB" dirty="0" smtClean="0"/>
              <a:t>According to Eysenck, people who score highly on psychoticism, have high levels of what?</a:t>
            </a:r>
          </a:p>
          <a:p>
            <a:pPr marL="514350" indent="-514350">
              <a:buFont typeface="+mj-lt"/>
              <a:buAutoNum type="arabicPeriod"/>
            </a:pPr>
            <a:r>
              <a:rPr lang="en-GB" dirty="0" smtClean="0"/>
              <a:t>List three traits that someone with a high score on psychoticism is likely to display</a:t>
            </a:r>
          </a:p>
          <a:p>
            <a:pPr marL="514350" indent="-514350">
              <a:buFont typeface="+mj-lt"/>
              <a:buAutoNum type="arabicPeriod"/>
            </a:pPr>
            <a:r>
              <a:rPr lang="en-GB" dirty="0" smtClean="0"/>
              <a:t>How does your answer to the above question explain why people high on psychoticism are more likely to commit crime?</a:t>
            </a:r>
          </a:p>
          <a:p>
            <a:pPr marL="514350" indent="-514350">
              <a:buFont typeface="+mj-lt"/>
              <a:buAutoNum type="arabicPeriod"/>
            </a:pPr>
            <a:endParaRPr lang="en-GB" dirty="0" smtClean="0"/>
          </a:p>
        </p:txBody>
      </p:sp>
      <p:sp>
        <p:nvSpPr>
          <p:cNvPr id="4" name="TextBox 3"/>
          <p:cNvSpPr txBox="1"/>
          <p:nvPr/>
        </p:nvSpPr>
        <p:spPr>
          <a:xfrm>
            <a:off x="5512526" y="1825624"/>
            <a:ext cx="6226628" cy="501675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342900" indent="-342900">
              <a:buAutoNum type="arabicPeriod"/>
            </a:pPr>
            <a:r>
              <a:rPr lang="en-GB" sz="1600" dirty="0" smtClean="0"/>
              <a:t>True</a:t>
            </a:r>
          </a:p>
          <a:p>
            <a:pPr marL="342900" indent="-342900">
              <a:buAutoNum type="arabicPeriod"/>
            </a:pPr>
            <a:r>
              <a:rPr lang="en-GB" sz="1600" dirty="0" smtClean="0"/>
              <a:t>Extroversion, neuroticism, psychoticism</a:t>
            </a:r>
          </a:p>
          <a:p>
            <a:pPr marL="342900" indent="-342900">
              <a:buAutoNum type="arabicPeriod"/>
            </a:pPr>
            <a:r>
              <a:rPr lang="en-GB" sz="1600" dirty="0" smtClean="0"/>
              <a:t>High levels</a:t>
            </a:r>
          </a:p>
          <a:p>
            <a:pPr marL="342900" indent="-342900">
              <a:buAutoNum type="arabicPeriod"/>
            </a:pPr>
            <a:r>
              <a:rPr lang="en-GB" sz="1600" dirty="0" smtClean="0"/>
              <a:t>Because it is selfish and concerned with immediate gratification, which a person is usually socialised out of</a:t>
            </a:r>
          </a:p>
          <a:p>
            <a:pPr marL="342900" indent="-342900">
              <a:buAutoNum type="arabicPeriod"/>
            </a:pPr>
            <a:r>
              <a:rPr lang="en-GB" sz="1600" dirty="0" smtClean="0"/>
              <a:t>Conditioning – children learn to associate bad behaviour with the anxiety of punishment</a:t>
            </a:r>
          </a:p>
          <a:p>
            <a:pPr marL="342900" indent="-342900">
              <a:buAutoNum type="arabicPeriod"/>
            </a:pPr>
            <a:r>
              <a:rPr lang="en-GB" sz="1600" dirty="0" smtClean="0"/>
              <a:t>Low levels of arousal in the brain</a:t>
            </a:r>
          </a:p>
          <a:p>
            <a:pPr marL="342900" indent="-342900">
              <a:buAutoNum type="arabicPeriod"/>
            </a:pPr>
            <a:r>
              <a:rPr lang="en-GB" sz="1600" dirty="0" smtClean="0"/>
              <a:t>Because they are under-aroused, they seek excitement and engage in risk-taking behaviour</a:t>
            </a:r>
          </a:p>
          <a:p>
            <a:pPr marL="342900" indent="-342900">
              <a:buAutoNum type="arabicPeriod"/>
            </a:pPr>
            <a:r>
              <a:rPr lang="en-GB" sz="1600" dirty="0" smtClean="0"/>
              <a:t>High levels of arousal in the ANS</a:t>
            </a:r>
          </a:p>
          <a:p>
            <a:pPr marL="342900" indent="-342900">
              <a:buAutoNum type="arabicPeriod"/>
            </a:pPr>
            <a:r>
              <a:rPr lang="en-GB" sz="1600" dirty="0" smtClean="0"/>
              <a:t>They respond strongly to threat and experience high levels of emotion, which can lead to impulsive behaviour in an emotionally charged situation</a:t>
            </a:r>
          </a:p>
          <a:p>
            <a:pPr marL="342900" indent="-342900">
              <a:buAutoNum type="arabicPeriod"/>
            </a:pPr>
            <a:r>
              <a:rPr lang="en-GB" sz="1600" dirty="0" smtClean="0"/>
              <a:t>Conditioning.  They do not easily learn an association between anti-social behaviour and anxiety</a:t>
            </a:r>
          </a:p>
          <a:p>
            <a:pPr marL="342900" indent="-342900">
              <a:buAutoNum type="arabicPeriod"/>
            </a:pPr>
            <a:r>
              <a:rPr lang="en-GB" sz="1600" dirty="0" smtClean="0"/>
              <a:t>Testosterone</a:t>
            </a:r>
          </a:p>
          <a:p>
            <a:pPr marL="342900" indent="-342900">
              <a:buAutoNum type="arabicPeriod"/>
            </a:pPr>
            <a:r>
              <a:rPr lang="en-GB" sz="1600" dirty="0" smtClean="0"/>
              <a:t>Anti-social; aggressive; impulsive; uncaring</a:t>
            </a:r>
          </a:p>
          <a:p>
            <a:pPr marL="342900" indent="-342900">
              <a:buAutoNum type="arabicPeriod"/>
            </a:pPr>
            <a:r>
              <a:rPr lang="en-GB" sz="1600" dirty="0" smtClean="0"/>
              <a:t>They lack caring for others, so less holding them back from committing a crime</a:t>
            </a:r>
            <a:endParaRPr lang="en-GB" sz="1600" dirty="0"/>
          </a:p>
        </p:txBody>
      </p:sp>
    </p:spTree>
    <p:extLst>
      <p:ext uri="{BB962C8B-B14F-4D97-AF65-F5344CB8AC3E}">
        <p14:creationId xmlns:p14="http://schemas.microsoft.com/office/powerpoint/2010/main" val="245243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755" y="1825625"/>
            <a:ext cx="4766187" cy="4840646"/>
          </a:xfrm>
        </p:spPr>
        <p:txBody>
          <a:bodyPr>
            <a:normAutofit fontScale="40000" lnSpcReduction="20000"/>
          </a:bodyPr>
          <a:lstStyle/>
          <a:p>
            <a:pPr marL="0" indent="0">
              <a:buNone/>
            </a:pPr>
            <a:r>
              <a:rPr lang="en-GB" b="1" i="1" dirty="0" smtClean="0">
                <a:solidFill>
                  <a:srgbClr val="7030A0"/>
                </a:solidFill>
              </a:rPr>
              <a:t>Answer the following questions, in pairs, on MWBs:</a:t>
            </a:r>
          </a:p>
          <a:p>
            <a:pPr marL="0" indent="0">
              <a:buNone/>
            </a:pPr>
            <a:endParaRPr lang="en-GB" b="1" i="1" dirty="0">
              <a:solidFill>
                <a:srgbClr val="7030A0"/>
              </a:solidFill>
            </a:endParaRPr>
          </a:p>
          <a:p>
            <a:pPr marL="514350" indent="-514350">
              <a:buFont typeface="+mj-lt"/>
              <a:buAutoNum type="arabicPeriod"/>
            </a:pPr>
            <a:r>
              <a:rPr lang="en-GB" dirty="0" smtClean="0"/>
              <a:t>According to psychodynamic theory, what is the role of the superego?</a:t>
            </a:r>
          </a:p>
          <a:p>
            <a:pPr marL="514350" indent="-514350">
              <a:buFont typeface="+mj-lt"/>
              <a:buAutoNum type="arabicPeriod"/>
            </a:pPr>
            <a:r>
              <a:rPr lang="en-GB" dirty="0" smtClean="0"/>
              <a:t>There are three types of defective superego according to this theory.  What are they called?</a:t>
            </a:r>
          </a:p>
          <a:p>
            <a:pPr marL="514350" indent="-514350">
              <a:buFont typeface="+mj-lt"/>
              <a:buAutoNum type="arabicPeriod"/>
            </a:pPr>
            <a:r>
              <a:rPr lang="en-GB" dirty="0" smtClean="0"/>
              <a:t>According to the theory, what is a healthy superego and what does it result from?</a:t>
            </a:r>
          </a:p>
          <a:p>
            <a:pPr marL="514350" indent="-514350">
              <a:buFont typeface="+mj-lt"/>
              <a:buAutoNum type="arabicPeriod"/>
            </a:pPr>
            <a:r>
              <a:rPr lang="en-GB" dirty="0" smtClean="0"/>
              <a:t>What type of superego results from the same-sex parent being absent from the household?</a:t>
            </a:r>
          </a:p>
          <a:p>
            <a:pPr marL="514350" indent="-514350">
              <a:buFont typeface="+mj-lt"/>
              <a:buAutoNum type="arabicPeriod"/>
            </a:pPr>
            <a:r>
              <a:rPr lang="en-GB" dirty="0" smtClean="0"/>
              <a:t>How does the type of superego you have identified in the last question lead to criminal behaviour?</a:t>
            </a:r>
          </a:p>
          <a:p>
            <a:pPr marL="514350" indent="-514350">
              <a:buFont typeface="+mj-lt"/>
              <a:buAutoNum type="arabicPeriod"/>
            </a:pPr>
            <a:r>
              <a:rPr lang="en-GB" dirty="0" smtClean="0"/>
              <a:t>What type of superego results from the parent lacking in morals or engaging in criminal behaviour?</a:t>
            </a:r>
          </a:p>
          <a:p>
            <a:pPr marL="514350" indent="-514350">
              <a:buFont typeface="+mj-lt"/>
              <a:buAutoNum type="arabicPeriod"/>
            </a:pPr>
            <a:r>
              <a:rPr lang="en-GB" dirty="0" smtClean="0"/>
              <a:t>How does the type of superego you have identified in the last question lead to criminal behaviour?</a:t>
            </a:r>
            <a:r>
              <a:rPr lang="en-GB" b="1" i="1" dirty="0" smtClean="0">
                <a:solidFill>
                  <a:srgbClr val="7030A0"/>
                </a:solidFill>
              </a:rPr>
              <a:t> </a:t>
            </a:r>
          </a:p>
          <a:p>
            <a:pPr marL="514350" indent="-514350">
              <a:buFont typeface="+mj-lt"/>
              <a:buAutoNum type="arabicPeriod"/>
            </a:pPr>
            <a:r>
              <a:rPr lang="en-GB" dirty="0" smtClean="0"/>
              <a:t>What type of superego is likely to be developed in those who have had a very strict upbringing?</a:t>
            </a:r>
          </a:p>
          <a:p>
            <a:pPr marL="514350" indent="-514350">
              <a:buFont typeface="+mj-lt"/>
              <a:buAutoNum type="arabicPeriod"/>
            </a:pPr>
            <a:r>
              <a:rPr lang="en-GB" dirty="0"/>
              <a:t>How does the type of superego you have identified in the last question lead to criminal behaviour?</a:t>
            </a:r>
            <a:r>
              <a:rPr lang="en-GB" b="1" i="1" dirty="0">
                <a:solidFill>
                  <a:srgbClr val="7030A0"/>
                </a:solidFill>
              </a:rPr>
              <a:t> </a:t>
            </a:r>
          </a:p>
          <a:p>
            <a:pPr marL="514350" indent="-514350">
              <a:buFont typeface="+mj-lt"/>
              <a:buAutoNum type="arabicPeriod"/>
            </a:pPr>
            <a:r>
              <a:rPr lang="en-GB" dirty="0" smtClean="0"/>
              <a:t>What is ‘displacement’ and </a:t>
            </a:r>
            <a:r>
              <a:rPr lang="en-GB" dirty="0"/>
              <a:t>h</a:t>
            </a:r>
            <a:r>
              <a:rPr lang="en-GB" dirty="0" smtClean="0"/>
              <a:t>ow can it be used to explain offending behaviour?</a:t>
            </a:r>
          </a:p>
          <a:p>
            <a:pPr marL="514350" indent="-514350">
              <a:buFont typeface="+mj-lt"/>
              <a:buAutoNum type="arabicPeriod"/>
            </a:pPr>
            <a:r>
              <a:rPr lang="en-GB" dirty="0" smtClean="0"/>
              <a:t>What is ‘rationalisation’ and how can it be used to explain offending behaviour?</a:t>
            </a:r>
          </a:p>
          <a:p>
            <a:pPr marL="514350" indent="-514350">
              <a:buFont typeface="+mj-lt"/>
              <a:buAutoNum type="arabicPeriod"/>
            </a:pPr>
            <a:r>
              <a:rPr lang="en-GB" dirty="0" smtClean="0"/>
              <a:t>What is ‘sublimation’ and how can it be used to explain offending behaviour?</a:t>
            </a:r>
          </a:p>
          <a:p>
            <a:pPr marL="514350" indent="-514350">
              <a:buFont typeface="+mj-lt"/>
              <a:buAutoNum type="arabicPeriod"/>
            </a:pPr>
            <a:endParaRPr lang="en-GB" dirty="0"/>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Starter Questions</a:t>
            </a:r>
            <a:endParaRPr lang="en-GB" dirty="0">
              <a:solidFill>
                <a:schemeClr val="accent6">
                  <a:lumMod val="40000"/>
                  <a:lumOff val="60000"/>
                </a:schemeClr>
              </a:solidFill>
            </a:endParaRPr>
          </a:p>
        </p:txBody>
      </p:sp>
      <p:sp>
        <p:nvSpPr>
          <p:cNvPr id="2" name="TextBox 1"/>
          <p:cNvSpPr txBox="1"/>
          <p:nvPr/>
        </p:nvSpPr>
        <p:spPr>
          <a:xfrm>
            <a:off x="5102942" y="1841242"/>
            <a:ext cx="6848168" cy="5016758"/>
          </a:xfrm>
          <a:prstGeom prst="rect">
            <a:avLst/>
          </a:prstGeom>
          <a:solidFill>
            <a:schemeClr val="accent4">
              <a:lumMod val="20000"/>
              <a:lumOff val="80000"/>
            </a:schemeClr>
          </a:solidFill>
        </p:spPr>
        <p:txBody>
          <a:bodyPr wrap="square" rtlCol="0">
            <a:spAutoFit/>
          </a:bodyPr>
          <a:lstStyle/>
          <a:p>
            <a:pPr marL="342900" indent="-342900">
              <a:buAutoNum type="arabicPeriod"/>
            </a:pPr>
            <a:r>
              <a:rPr lang="en-GB" sz="1600" dirty="0" smtClean="0">
                <a:solidFill>
                  <a:srgbClr val="7030A0"/>
                </a:solidFill>
              </a:rPr>
              <a:t>It is the moral side of the personality, the conscience</a:t>
            </a:r>
          </a:p>
          <a:p>
            <a:pPr marL="342900" indent="-342900">
              <a:buAutoNum type="arabicPeriod"/>
            </a:pPr>
            <a:r>
              <a:rPr lang="en-GB" sz="1600" smtClean="0">
                <a:solidFill>
                  <a:srgbClr val="7030A0"/>
                </a:solidFill>
              </a:rPr>
              <a:t>The weak </a:t>
            </a:r>
            <a:r>
              <a:rPr lang="en-GB" sz="1600" dirty="0" smtClean="0">
                <a:solidFill>
                  <a:srgbClr val="7030A0"/>
                </a:solidFill>
              </a:rPr>
              <a:t>superego, the deviant superego, the over-harsh superego</a:t>
            </a:r>
          </a:p>
          <a:p>
            <a:pPr marL="342900" indent="-342900">
              <a:buAutoNum type="arabicPeriod"/>
            </a:pPr>
            <a:r>
              <a:rPr lang="en-GB" sz="1600" dirty="0" smtClean="0">
                <a:solidFill>
                  <a:srgbClr val="7030A0"/>
                </a:solidFill>
              </a:rPr>
              <a:t>It is like a kind, but firm internal parent.  It has rules, but can also forgive transgressions.  It will result from kind, but firm parenting</a:t>
            </a:r>
          </a:p>
          <a:p>
            <a:pPr marL="342900" indent="-342900">
              <a:buAutoNum type="arabicPeriod"/>
            </a:pPr>
            <a:r>
              <a:rPr lang="en-GB" sz="1600" dirty="0" smtClean="0">
                <a:solidFill>
                  <a:srgbClr val="7030A0"/>
                </a:solidFill>
              </a:rPr>
              <a:t>Weak</a:t>
            </a:r>
          </a:p>
          <a:p>
            <a:pPr marL="342900" indent="-342900">
              <a:buAutoNum type="arabicPeriod"/>
            </a:pPr>
            <a:r>
              <a:rPr lang="en-GB" sz="1600" dirty="0" smtClean="0">
                <a:solidFill>
                  <a:srgbClr val="7030A0"/>
                </a:solidFill>
              </a:rPr>
              <a:t>Internalisation of moral values does not happen and therefore the id becomes dominant, and therefore selfish, immoral behaviours are likely to be displayed</a:t>
            </a:r>
          </a:p>
          <a:p>
            <a:pPr marL="342900" indent="-342900">
              <a:buAutoNum type="arabicPeriod"/>
            </a:pPr>
            <a:r>
              <a:rPr lang="en-GB" sz="1600" dirty="0" smtClean="0">
                <a:solidFill>
                  <a:srgbClr val="7030A0"/>
                </a:solidFill>
              </a:rPr>
              <a:t>Deviant</a:t>
            </a:r>
          </a:p>
          <a:p>
            <a:pPr marL="342900" indent="-342900">
              <a:buAutoNum type="arabicPeriod"/>
            </a:pPr>
            <a:r>
              <a:rPr lang="en-GB" sz="1600" dirty="0" smtClean="0">
                <a:solidFill>
                  <a:srgbClr val="7030A0"/>
                </a:solidFill>
              </a:rPr>
              <a:t>The child internalises deviant morality</a:t>
            </a:r>
          </a:p>
          <a:p>
            <a:pPr marL="342900" indent="-342900">
              <a:buAutoNum type="arabicPeriod"/>
            </a:pPr>
            <a:r>
              <a:rPr lang="en-GB" sz="1600" dirty="0" smtClean="0">
                <a:solidFill>
                  <a:srgbClr val="7030A0"/>
                </a:solidFill>
              </a:rPr>
              <a:t>Over-harsh</a:t>
            </a:r>
          </a:p>
          <a:p>
            <a:pPr marL="342900" indent="-342900">
              <a:buAutoNum type="arabicPeriod"/>
            </a:pPr>
            <a:r>
              <a:rPr lang="en-GB" sz="1600" dirty="0" smtClean="0">
                <a:solidFill>
                  <a:srgbClr val="7030A0"/>
                </a:solidFill>
              </a:rPr>
              <a:t>High levels of guilt leads to the child feeling that they deserve to be punished, and therefore they commit crime to be able to receive punishment</a:t>
            </a:r>
          </a:p>
          <a:p>
            <a:pPr marL="342900" indent="-342900">
              <a:buAutoNum type="arabicPeriod"/>
            </a:pPr>
            <a:r>
              <a:rPr lang="en-GB" sz="1600" dirty="0" smtClean="0">
                <a:solidFill>
                  <a:srgbClr val="7030A0"/>
                </a:solidFill>
              </a:rPr>
              <a:t>Directing unacceptable drives onto a more appropriate target, e.g. hostility towards same-sex parent leads to aggressive, violent behaviour</a:t>
            </a:r>
          </a:p>
          <a:p>
            <a:pPr marL="342900" indent="-342900">
              <a:buAutoNum type="arabicPeriod"/>
            </a:pPr>
            <a:r>
              <a:rPr lang="en-GB" sz="1600" dirty="0" smtClean="0">
                <a:solidFill>
                  <a:srgbClr val="7030A0"/>
                </a:solidFill>
              </a:rPr>
              <a:t>An attempt to justify your actions, e.g. believing that killing sex-workers is good for society</a:t>
            </a:r>
          </a:p>
          <a:p>
            <a:pPr marL="342900" indent="-342900">
              <a:buAutoNum type="arabicPeriod"/>
            </a:pPr>
            <a:r>
              <a:rPr lang="en-GB" sz="1600" dirty="0" smtClean="0">
                <a:solidFill>
                  <a:srgbClr val="7030A0"/>
                </a:solidFill>
              </a:rPr>
              <a:t>Where a drive is converted into a more acceptable behaviour, e.g. wishing to hurt someone physically, but stealing from them instead</a:t>
            </a:r>
          </a:p>
        </p:txBody>
      </p:sp>
    </p:spTree>
    <p:extLst>
      <p:ext uri="{BB962C8B-B14F-4D97-AF65-F5344CB8AC3E}">
        <p14:creationId xmlns:p14="http://schemas.microsoft.com/office/powerpoint/2010/main" val="403300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079" y="3016251"/>
            <a:ext cx="2436223" cy="3045279"/>
          </a:xfrm>
        </p:spPr>
      </p:pic>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The </a:t>
            </a:r>
            <a:r>
              <a:rPr lang="en-GB" dirty="0">
                <a:solidFill>
                  <a:schemeClr val="accent6">
                    <a:lumMod val="40000"/>
                    <a:lumOff val="60000"/>
                  </a:schemeClr>
                </a:solidFill>
              </a:rPr>
              <a:t>I</a:t>
            </a:r>
            <a:r>
              <a:rPr lang="en-GB" dirty="0" smtClean="0">
                <a:solidFill>
                  <a:schemeClr val="accent6">
                    <a:lumMod val="40000"/>
                    <a:lumOff val="60000"/>
                  </a:schemeClr>
                </a:solidFill>
              </a:rPr>
              <a:t>nadequate Superego</a:t>
            </a:r>
            <a:endParaRPr lang="en-GB" dirty="0">
              <a:solidFill>
                <a:schemeClr val="accent6">
                  <a:lumMod val="40000"/>
                  <a:lumOff val="6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671" y="3032332"/>
            <a:ext cx="4061460" cy="304609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5358"/>
          <a:stretch/>
        </p:blipFill>
        <p:spPr>
          <a:xfrm>
            <a:off x="8191500" y="3032332"/>
            <a:ext cx="2874355" cy="3048976"/>
          </a:xfrm>
          <a:prstGeom prst="rect">
            <a:avLst/>
          </a:prstGeom>
        </p:spPr>
      </p:pic>
      <p:sp>
        <p:nvSpPr>
          <p:cNvPr id="7" name="TextBox 6"/>
          <p:cNvSpPr txBox="1"/>
          <p:nvPr/>
        </p:nvSpPr>
        <p:spPr>
          <a:xfrm>
            <a:off x="1148714" y="6221564"/>
            <a:ext cx="1861457" cy="523220"/>
          </a:xfrm>
          <a:prstGeom prst="rect">
            <a:avLst/>
          </a:prstGeom>
          <a:noFill/>
        </p:spPr>
        <p:txBody>
          <a:bodyPr wrap="square" rtlCol="0">
            <a:spAutoFit/>
          </a:bodyPr>
          <a:lstStyle/>
          <a:p>
            <a:pPr algn="ctr"/>
            <a:r>
              <a:rPr lang="en-GB" sz="2800" b="1" dirty="0" smtClean="0"/>
              <a:t>Gary</a:t>
            </a:r>
            <a:endParaRPr lang="en-GB" sz="2800" b="1" dirty="0"/>
          </a:p>
        </p:txBody>
      </p:sp>
      <p:sp>
        <p:nvSpPr>
          <p:cNvPr id="8" name="TextBox 7"/>
          <p:cNvSpPr txBox="1"/>
          <p:nvPr/>
        </p:nvSpPr>
        <p:spPr>
          <a:xfrm>
            <a:off x="4862240" y="6219742"/>
            <a:ext cx="1861457" cy="523220"/>
          </a:xfrm>
          <a:prstGeom prst="rect">
            <a:avLst/>
          </a:prstGeom>
          <a:noFill/>
        </p:spPr>
        <p:txBody>
          <a:bodyPr wrap="square" rtlCol="0">
            <a:spAutoFit/>
          </a:bodyPr>
          <a:lstStyle/>
          <a:p>
            <a:pPr algn="ctr"/>
            <a:r>
              <a:rPr lang="en-GB" sz="2800" b="1" dirty="0" smtClean="0"/>
              <a:t>David</a:t>
            </a:r>
            <a:endParaRPr lang="en-GB" sz="2800" b="1" dirty="0"/>
          </a:p>
        </p:txBody>
      </p:sp>
      <p:sp>
        <p:nvSpPr>
          <p:cNvPr id="9" name="TextBox 8"/>
          <p:cNvSpPr txBox="1"/>
          <p:nvPr/>
        </p:nvSpPr>
        <p:spPr>
          <a:xfrm>
            <a:off x="8845732" y="6221564"/>
            <a:ext cx="1861457" cy="523220"/>
          </a:xfrm>
          <a:prstGeom prst="rect">
            <a:avLst/>
          </a:prstGeom>
          <a:noFill/>
        </p:spPr>
        <p:txBody>
          <a:bodyPr wrap="square" rtlCol="0">
            <a:spAutoFit/>
          </a:bodyPr>
          <a:lstStyle/>
          <a:p>
            <a:pPr algn="ctr"/>
            <a:r>
              <a:rPr lang="en-GB" sz="2800" b="1" dirty="0" smtClean="0"/>
              <a:t>Barry</a:t>
            </a:r>
            <a:endParaRPr lang="en-GB" sz="2800" b="1" dirty="0"/>
          </a:p>
        </p:txBody>
      </p:sp>
      <p:sp>
        <p:nvSpPr>
          <p:cNvPr id="10" name="TextBox 9"/>
          <p:cNvSpPr txBox="1"/>
          <p:nvPr/>
        </p:nvSpPr>
        <p:spPr>
          <a:xfrm>
            <a:off x="838200" y="1690688"/>
            <a:ext cx="10515600" cy="1200329"/>
          </a:xfrm>
          <a:prstGeom prst="rect">
            <a:avLst/>
          </a:prstGeom>
          <a:solidFill>
            <a:schemeClr val="accent6">
              <a:lumMod val="20000"/>
              <a:lumOff val="80000"/>
            </a:schemeClr>
          </a:solidFill>
        </p:spPr>
        <p:txBody>
          <a:bodyPr wrap="square" rtlCol="0">
            <a:spAutoFit/>
          </a:bodyPr>
          <a:lstStyle/>
          <a:p>
            <a:r>
              <a:rPr lang="en-GB" sz="2400" dirty="0" smtClean="0">
                <a:solidFill>
                  <a:srgbClr val="002060"/>
                </a:solidFill>
              </a:rPr>
              <a:t>Complete the card sort exercise by putting the cards into three piles according to whether they are relevant to Gary, David or Barry.  Start with the cards with each man’s name on at the top and then work down from there</a:t>
            </a:r>
            <a:endParaRPr lang="en-GB" sz="2400" dirty="0">
              <a:solidFill>
                <a:srgbClr val="002060"/>
              </a:solidFill>
            </a:endParaRPr>
          </a:p>
        </p:txBody>
      </p:sp>
    </p:spTree>
    <p:extLst>
      <p:ext uri="{BB962C8B-B14F-4D97-AF65-F5344CB8AC3E}">
        <p14:creationId xmlns:p14="http://schemas.microsoft.com/office/powerpoint/2010/main" val="756182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The Inadequate Superego:  </a:t>
            </a:r>
            <a:r>
              <a:rPr lang="en-GB" dirty="0" smtClean="0">
                <a:solidFill>
                  <a:schemeClr val="accent6">
                    <a:lumMod val="40000"/>
                    <a:lumOff val="60000"/>
                  </a:schemeClr>
                </a:solidFill>
              </a:rPr>
              <a:t>Did you get it right?</a:t>
            </a:r>
            <a:endParaRPr lang="en-GB" dirty="0">
              <a:solidFill>
                <a:schemeClr val="accent6">
                  <a:lumMod val="40000"/>
                  <a:lumOff val="6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58163177"/>
              </p:ext>
            </p:extLst>
          </p:nvPr>
        </p:nvGraphicFramePr>
        <p:xfrm>
          <a:off x="838200" y="1690688"/>
          <a:ext cx="10515600" cy="5221610"/>
        </p:xfrm>
        <a:graphic>
          <a:graphicData uri="http://schemas.openxmlformats.org/drawingml/2006/table">
            <a:tbl>
              <a:tblPr firstRow="1" firstCol="1" bandRow="1">
                <a:tableStyleId>{5C22544A-7EE6-4342-B048-85BDC9FD1C3A}</a:tableStyleId>
              </a:tblPr>
              <a:tblGrid>
                <a:gridCol w="3503860">
                  <a:extLst>
                    <a:ext uri="{9D8B030D-6E8A-4147-A177-3AD203B41FA5}">
                      <a16:colId xmlns="" xmlns:a16="http://schemas.microsoft.com/office/drawing/2014/main" val="2820998473"/>
                    </a:ext>
                  </a:extLst>
                </a:gridCol>
                <a:gridCol w="3510899">
                  <a:extLst>
                    <a:ext uri="{9D8B030D-6E8A-4147-A177-3AD203B41FA5}">
                      <a16:colId xmlns="" xmlns:a16="http://schemas.microsoft.com/office/drawing/2014/main" val="2787705900"/>
                    </a:ext>
                  </a:extLst>
                </a:gridCol>
                <a:gridCol w="3500841">
                  <a:extLst>
                    <a:ext uri="{9D8B030D-6E8A-4147-A177-3AD203B41FA5}">
                      <a16:colId xmlns="" xmlns:a16="http://schemas.microsoft.com/office/drawing/2014/main" val="2762270262"/>
                    </a:ext>
                  </a:extLst>
                </a:gridCol>
              </a:tblGrid>
              <a:tr h="398596">
                <a:tc>
                  <a:txBody>
                    <a:bodyPr/>
                    <a:lstStyle/>
                    <a:p>
                      <a:pPr>
                        <a:lnSpc>
                          <a:spcPct val="115000"/>
                        </a:lnSpc>
                        <a:spcAft>
                          <a:spcPts val="0"/>
                        </a:spcAft>
                      </a:pPr>
                      <a:r>
                        <a:rPr lang="en-GB" sz="1800" dirty="0" smtClean="0">
                          <a:solidFill>
                            <a:schemeClr val="accent4">
                              <a:lumMod val="40000"/>
                              <a:lumOff val="60000"/>
                            </a:schemeClr>
                          </a:solidFill>
                          <a:effectLst/>
                        </a:rPr>
                        <a:t>Over-Harsh </a:t>
                      </a:r>
                    </a:p>
                    <a:p>
                      <a:pPr>
                        <a:lnSpc>
                          <a:spcPct val="115000"/>
                        </a:lnSpc>
                        <a:spcAft>
                          <a:spcPts val="0"/>
                        </a:spcAft>
                      </a:pPr>
                      <a:r>
                        <a:rPr lang="en-GB" sz="1800" dirty="0" smtClean="0">
                          <a:solidFill>
                            <a:schemeClr val="accent4">
                              <a:lumMod val="40000"/>
                              <a:lumOff val="60000"/>
                            </a:schemeClr>
                          </a:solidFill>
                          <a:effectLst/>
                        </a:rPr>
                        <a:t>Superego                            </a:t>
                      </a:r>
                    </a:p>
                    <a:p>
                      <a:pPr>
                        <a:lnSpc>
                          <a:spcPct val="115000"/>
                        </a:lnSpc>
                        <a:spcAft>
                          <a:spcPts val="0"/>
                        </a:spcAft>
                      </a:pPr>
                      <a:endParaRPr lang="en-GB" sz="1800" dirty="0">
                        <a:solidFill>
                          <a:schemeClr val="accent4">
                            <a:lumMod val="40000"/>
                            <a:lumOff val="60000"/>
                          </a:schemeClr>
                        </a:solidFill>
                        <a:effectLst/>
                      </a:endParaRPr>
                    </a:p>
                  </a:txBody>
                  <a:tcPr marL="32494" marR="32494" marT="0" marB="0">
                    <a:solidFill>
                      <a:schemeClr val="accent6">
                        <a:lumMod val="75000"/>
                      </a:schemeClr>
                    </a:solidFill>
                  </a:tcPr>
                </a:tc>
                <a:tc>
                  <a:txBody>
                    <a:bodyPr/>
                    <a:lstStyle/>
                    <a:p>
                      <a:pPr>
                        <a:lnSpc>
                          <a:spcPct val="115000"/>
                        </a:lnSpc>
                        <a:spcAft>
                          <a:spcPts val="0"/>
                        </a:spcAft>
                      </a:pPr>
                      <a:r>
                        <a:rPr lang="en-GB" sz="1800" dirty="0">
                          <a:solidFill>
                            <a:schemeClr val="accent4">
                              <a:lumMod val="40000"/>
                              <a:lumOff val="60000"/>
                            </a:schemeClr>
                          </a:solidFill>
                          <a:effectLst/>
                        </a:rPr>
                        <a:t> </a:t>
                      </a:r>
                      <a:r>
                        <a:rPr lang="en-GB" sz="1800" dirty="0" smtClean="0">
                          <a:solidFill>
                            <a:schemeClr val="accent4">
                              <a:lumMod val="40000"/>
                              <a:lumOff val="60000"/>
                            </a:schemeClr>
                          </a:solidFill>
                          <a:effectLst/>
                        </a:rPr>
                        <a:t>Weak </a:t>
                      </a:r>
                    </a:p>
                    <a:p>
                      <a:pPr>
                        <a:lnSpc>
                          <a:spcPct val="115000"/>
                        </a:lnSpc>
                        <a:spcAft>
                          <a:spcPts val="0"/>
                        </a:spcAft>
                      </a:pPr>
                      <a:r>
                        <a:rPr lang="en-GB" sz="1800" dirty="0" smtClean="0">
                          <a:solidFill>
                            <a:schemeClr val="accent4">
                              <a:lumMod val="40000"/>
                              <a:lumOff val="60000"/>
                            </a:schemeClr>
                          </a:solidFill>
                          <a:effectLst/>
                        </a:rPr>
                        <a:t>Superego</a:t>
                      </a:r>
                      <a:endParaRPr lang="en-GB"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solidFill>
                      <a:schemeClr val="accent6">
                        <a:lumMod val="75000"/>
                      </a:schemeClr>
                    </a:solidFill>
                  </a:tcPr>
                </a:tc>
                <a:tc>
                  <a:txBody>
                    <a:bodyPr/>
                    <a:lstStyle/>
                    <a:p>
                      <a:pPr>
                        <a:lnSpc>
                          <a:spcPct val="115000"/>
                        </a:lnSpc>
                        <a:spcAft>
                          <a:spcPts val="0"/>
                        </a:spcAft>
                      </a:pPr>
                      <a:r>
                        <a:rPr lang="en-GB" sz="1800" dirty="0">
                          <a:solidFill>
                            <a:schemeClr val="accent4">
                              <a:lumMod val="40000"/>
                              <a:lumOff val="60000"/>
                            </a:schemeClr>
                          </a:solidFill>
                          <a:effectLst/>
                        </a:rPr>
                        <a:t> </a:t>
                      </a:r>
                      <a:r>
                        <a:rPr lang="en-GB" sz="1800" dirty="0" smtClean="0">
                          <a:solidFill>
                            <a:schemeClr val="accent4">
                              <a:lumMod val="40000"/>
                              <a:lumOff val="60000"/>
                            </a:schemeClr>
                          </a:solidFill>
                          <a:effectLst/>
                        </a:rPr>
                        <a:t>Deviant </a:t>
                      </a:r>
                    </a:p>
                    <a:p>
                      <a:pPr>
                        <a:lnSpc>
                          <a:spcPct val="115000"/>
                        </a:lnSpc>
                        <a:spcAft>
                          <a:spcPts val="0"/>
                        </a:spcAft>
                      </a:pPr>
                      <a:r>
                        <a:rPr lang="en-GB" sz="1800" dirty="0" smtClean="0">
                          <a:solidFill>
                            <a:schemeClr val="accent4">
                              <a:lumMod val="40000"/>
                              <a:lumOff val="60000"/>
                            </a:schemeClr>
                          </a:solidFill>
                          <a:effectLst/>
                        </a:rPr>
                        <a:t>Superego</a:t>
                      </a:r>
                      <a:endParaRPr lang="en-GB" sz="1800" dirty="0">
                        <a:solidFill>
                          <a:schemeClr val="accent4">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solidFill>
                      <a:schemeClr val="accent6">
                        <a:lumMod val="75000"/>
                      </a:schemeClr>
                    </a:solidFill>
                  </a:tcPr>
                </a:tc>
                <a:extLst>
                  <a:ext uri="{0D108BD9-81ED-4DB2-BD59-A6C34878D82A}">
                    <a16:rowId xmlns="" xmlns:a16="http://schemas.microsoft.com/office/drawing/2014/main" val="1049057765"/>
                  </a:ext>
                </a:extLst>
              </a:tr>
              <a:tr h="581286">
                <a:tc>
                  <a:txBody>
                    <a:bodyPr/>
                    <a:lstStyle/>
                    <a:p>
                      <a:pPr>
                        <a:lnSpc>
                          <a:spcPct val="115000"/>
                        </a:lnSpc>
                        <a:spcAft>
                          <a:spcPts val="0"/>
                        </a:spcAft>
                      </a:pPr>
                      <a:r>
                        <a:rPr lang="en-GB" sz="1400" dirty="0">
                          <a:effectLst/>
                        </a:rPr>
                        <a:t> </a:t>
                      </a:r>
                      <a:r>
                        <a:rPr lang="en-GB" sz="1400" dirty="0" smtClean="0">
                          <a:effectLst/>
                        </a:rPr>
                        <a:t>Gary’s </a:t>
                      </a:r>
                      <a:r>
                        <a:rPr lang="en-GB" sz="1400" dirty="0">
                          <a:effectLst/>
                        </a:rPr>
                        <a:t>parents have very traditional Victorian values about raising </a:t>
                      </a:r>
                      <a:r>
                        <a:rPr lang="en-GB" sz="1400" dirty="0" smtClean="0">
                          <a:effectLst/>
                        </a:rPr>
                        <a:t>children</a:t>
                      </a:r>
                      <a:endParaRPr lang="en-GB" sz="1400" dirty="0">
                        <a:effectLst/>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Barry’s </a:t>
                      </a:r>
                      <a:r>
                        <a:rPr lang="en-GB" sz="1400" dirty="0">
                          <a:effectLst/>
                        </a:rPr>
                        <a:t>mother was a single parent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David’s </a:t>
                      </a:r>
                      <a:r>
                        <a:rPr lang="en-GB" sz="1400" dirty="0">
                          <a:effectLst/>
                        </a:rPr>
                        <a:t>father has spent time in jail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extLst>
                  <a:ext uri="{0D108BD9-81ED-4DB2-BD59-A6C34878D82A}">
                    <a16:rowId xmlns="" xmlns:a16="http://schemas.microsoft.com/office/drawing/2014/main" val="3846868465"/>
                  </a:ext>
                </a:extLst>
              </a:tr>
              <a:tr h="697543">
                <a:tc>
                  <a:txBody>
                    <a:bodyPr/>
                    <a:lstStyle/>
                    <a:p>
                      <a:pPr>
                        <a:lnSpc>
                          <a:spcPct val="115000"/>
                        </a:lnSpc>
                        <a:spcAft>
                          <a:spcPts val="0"/>
                        </a:spcAft>
                      </a:pPr>
                      <a:r>
                        <a:rPr lang="en-GB" sz="1400" dirty="0">
                          <a:effectLst/>
                        </a:rPr>
                        <a:t> </a:t>
                      </a:r>
                      <a:r>
                        <a:rPr lang="en-GB" sz="1400" dirty="0" smtClean="0">
                          <a:effectLst/>
                        </a:rPr>
                        <a:t>His </a:t>
                      </a:r>
                      <a:r>
                        <a:rPr lang="en-GB" sz="1400" dirty="0">
                          <a:effectLst/>
                        </a:rPr>
                        <a:t>parents used very harsh punishments and are unforgiving of his bad </a:t>
                      </a:r>
                      <a:r>
                        <a:rPr lang="en-GB" sz="1400" dirty="0" smtClean="0">
                          <a:effectLst/>
                        </a:rPr>
                        <a:t>behaviour</a:t>
                      </a:r>
                      <a:endParaRPr lang="en-GB" sz="1400" dirty="0">
                        <a:effectLst/>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His </a:t>
                      </a:r>
                      <a:r>
                        <a:rPr lang="en-GB" sz="1400" dirty="0">
                          <a:effectLst/>
                        </a:rPr>
                        <a:t>father left home when he was a baby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smtClean="0">
                          <a:effectLst/>
                        </a:rPr>
                        <a:t>He </a:t>
                      </a:r>
                      <a:r>
                        <a:rPr lang="en-GB" sz="1400" dirty="0">
                          <a:effectLst/>
                        </a:rPr>
                        <a:t>remembers seeing his father preparing for his next burglary job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extLst>
                  <a:ext uri="{0D108BD9-81ED-4DB2-BD59-A6C34878D82A}">
                    <a16:rowId xmlns="" xmlns:a16="http://schemas.microsoft.com/office/drawing/2014/main" val="4166191932"/>
                  </a:ext>
                </a:extLst>
              </a:tr>
              <a:tr h="697543">
                <a:tc>
                  <a:txBody>
                    <a:bodyPr/>
                    <a:lstStyle/>
                    <a:p>
                      <a:pPr>
                        <a:lnSpc>
                          <a:spcPct val="115000"/>
                        </a:lnSpc>
                        <a:spcAft>
                          <a:spcPts val="0"/>
                        </a:spcAft>
                      </a:pPr>
                      <a:r>
                        <a:rPr lang="en-GB" sz="1400" dirty="0">
                          <a:effectLst/>
                        </a:rPr>
                        <a:t> </a:t>
                      </a:r>
                      <a:r>
                        <a:rPr lang="en-GB" sz="1400" dirty="0" smtClean="0">
                          <a:effectLst/>
                        </a:rPr>
                        <a:t>He </a:t>
                      </a:r>
                      <a:r>
                        <a:rPr lang="en-GB" sz="1400" dirty="0">
                          <a:effectLst/>
                        </a:rPr>
                        <a:t>has developed a very strong sense of morality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He </a:t>
                      </a:r>
                      <a:r>
                        <a:rPr lang="en-GB" sz="1400" dirty="0">
                          <a:effectLst/>
                        </a:rPr>
                        <a:t>steals cars because he loves fast cars and he can’t afford to buy </a:t>
                      </a:r>
                      <a:r>
                        <a:rPr lang="en-GB" sz="1400" dirty="0" smtClean="0">
                          <a:effectLst/>
                        </a:rPr>
                        <a:t>one</a:t>
                      </a:r>
                      <a:endParaRPr lang="en-GB" sz="1400" dirty="0">
                        <a:effectLst/>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There </a:t>
                      </a:r>
                      <a:r>
                        <a:rPr lang="en-GB" sz="1400" dirty="0">
                          <a:effectLst/>
                        </a:rPr>
                        <a:t>would be a bag full of tools in the living room and some dark clothing in a bag under the </a:t>
                      </a:r>
                      <a:r>
                        <a:rPr lang="en-GB" sz="1400" dirty="0" smtClean="0">
                          <a:effectLst/>
                        </a:rPr>
                        <a:t>stairs</a:t>
                      </a:r>
                      <a:endParaRPr lang="en-GB" sz="1400" dirty="0">
                        <a:effectLst/>
                      </a:endParaRPr>
                    </a:p>
                  </a:txBody>
                  <a:tcPr marL="32494" marR="32494" marT="0" marB="0"/>
                </a:tc>
                <a:extLst>
                  <a:ext uri="{0D108BD9-81ED-4DB2-BD59-A6C34878D82A}">
                    <a16:rowId xmlns="" xmlns:a16="http://schemas.microsoft.com/office/drawing/2014/main" val="2406827834"/>
                  </a:ext>
                </a:extLst>
              </a:tr>
              <a:tr h="697543">
                <a:tc>
                  <a:txBody>
                    <a:bodyPr/>
                    <a:lstStyle/>
                    <a:p>
                      <a:pPr>
                        <a:lnSpc>
                          <a:spcPct val="115000"/>
                        </a:lnSpc>
                        <a:spcAft>
                          <a:spcPts val="0"/>
                        </a:spcAft>
                      </a:pPr>
                      <a:r>
                        <a:rPr lang="en-GB" sz="1400" dirty="0">
                          <a:effectLst/>
                        </a:rPr>
                        <a:t> </a:t>
                      </a:r>
                      <a:r>
                        <a:rPr lang="en-GB" sz="1400" dirty="0" smtClean="0">
                          <a:effectLst/>
                        </a:rPr>
                        <a:t>He </a:t>
                      </a:r>
                      <a:r>
                        <a:rPr lang="en-GB" sz="1400" dirty="0">
                          <a:effectLst/>
                        </a:rPr>
                        <a:t>feels constantly guilty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He </a:t>
                      </a:r>
                      <a:r>
                        <a:rPr lang="en-GB" sz="1400" dirty="0">
                          <a:effectLst/>
                        </a:rPr>
                        <a:t>doesn’t think about whether his behaviour is right or </a:t>
                      </a:r>
                      <a:r>
                        <a:rPr lang="en-GB" sz="1400" dirty="0" smtClean="0">
                          <a:effectLst/>
                        </a:rPr>
                        <a:t>wrong</a:t>
                      </a:r>
                      <a:endParaRPr lang="en-GB" sz="1400" dirty="0">
                        <a:effectLst/>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His </a:t>
                      </a:r>
                      <a:r>
                        <a:rPr lang="en-GB" sz="1400" dirty="0">
                          <a:effectLst/>
                        </a:rPr>
                        <a:t>dad told him that you need to make your own luck in life, in whatever way you </a:t>
                      </a:r>
                      <a:r>
                        <a:rPr lang="en-GB" sz="1400" dirty="0" smtClean="0">
                          <a:effectLst/>
                        </a:rPr>
                        <a:t>can</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extLst>
                  <a:ext uri="{0D108BD9-81ED-4DB2-BD59-A6C34878D82A}">
                    <a16:rowId xmlns="" xmlns:a16="http://schemas.microsoft.com/office/drawing/2014/main" val="3933397092"/>
                  </a:ext>
                </a:extLst>
              </a:tr>
              <a:tr h="697543">
                <a:tc>
                  <a:txBody>
                    <a:bodyPr/>
                    <a:lstStyle/>
                    <a:p>
                      <a:pPr>
                        <a:lnSpc>
                          <a:spcPct val="115000"/>
                        </a:lnSpc>
                        <a:spcAft>
                          <a:spcPts val="0"/>
                        </a:spcAft>
                      </a:pPr>
                      <a:r>
                        <a:rPr lang="en-GB" sz="1400" dirty="0" smtClean="0">
                          <a:effectLst/>
                        </a:rPr>
                        <a:t>This </a:t>
                      </a:r>
                      <a:r>
                        <a:rPr lang="en-GB" sz="1400" dirty="0">
                          <a:effectLst/>
                        </a:rPr>
                        <a:t>leads to a feeling that he needs to be punished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This </a:t>
                      </a:r>
                      <a:r>
                        <a:rPr lang="en-GB" sz="1400" dirty="0">
                          <a:effectLst/>
                        </a:rPr>
                        <a:t>is because he is focused on the pleasure he gets, rather than the consequences to the victim</a:t>
                      </a:r>
                    </a:p>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He </a:t>
                      </a:r>
                      <a:r>
                        <a:rPr lang="en-GB" sz="1400" dirty="0">
                          <a:effectLst/>
                        </a:rPr>
                        <a:t>thinks it is fine to steal things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extLst>
                  <a:ext uri="{0D108BD9-81ED-4DB2-BD59-A6C34878D82A}">
                    <a16:rowId xmlns="" xmlns:a16="http://schemas.microsoft.com/office/drawing/2014/main" val="3864249306"/>
                  </a:ext>
                </a:extLst>
              </a:tr>
              <a:tr h="581286">
                <a:tc>
                  <a:txBody>
                    <a:bodyPr/>
                    <a:lstStyle/>
                    <a:p>
                      <a:pPr>
                        <a:lnSpc>
                          <a:spcPct val="115000"/>
                        </a:lnSpc>
                        <a:spcAft>
                          <a:spcPts val="0"/>
                        </a:spcAft>
                      </a:pPr>
                      <a:r>
                        <a:rPr lang="en-GB" sz="1400" dirty="0">
                          <a:effectLst/>
                        </a:rPr>
                        <a:t> </a:t>
                      </a:r>
                      <a:r>
                        <a:rPr lang="en-GB" sz="1400" dirty="0" smtClean="0">
                          <a:effectLst/>
                        </a:rPr>
                        <a:t>He </a:t>
                      </a:r>
                      <a:r>
                        <a:rPr lang="en-GB" sz="1400" dirty="0">
                          <a:effectLst/>
                        </a:rPr>
                        <a:t>robbed a bank because he knew he would get </a:t>
                      </a:r>
                      <a:r>
                        <a:rPr lang="en-GB" sz="1400" dirty="0" smtClean="0">
                          <a:effectLst/>
                        </a:rPr>
                        <a:t>caught</a:t>
                      </a:r>
                      <a:endParaRPr lang="en-GB" sz="1400" dirty="0">
                        <a:effectLst/>
                      </a:endParaRPr>
                    </a:p>
                  </a:txBody>
                  <a:tcPr marL="32494" marR="32494" marT="0" marB="0"/>
                </a:tc>
                <a:tc>
                  <a:txBody>
                    <a:bodyPr/>
                    <a:lstStyle/>
                    <a:p>
                      <a:pPr>
                        <a:lnSpc>
                          <a:spcPct val="115000"/>
                        </a:lnSpc>
                        <a:spcAft>
                          <a:spcPts val="0"/>
                        </a:spcAft>
                      </a:pPr>
                      <a:r>
                        <a:rPr lang="en-GB" sz="1400">
                          <a:effectLst/>
                        </a:rPr>
                        <a:t> </a:t>
                      </a:r>
                    </a:p>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tc>
                  <a:txBody>
                    <a:bodyPr/>
                    <a:lstStyle/>
                    <a:p>
                      <a:pPr>
                        <a:lnSpc>
                          <a:spcPct val="115000"/>
                        </a:lnSpc>
                        <a:spcAft>
                          <a:spcPts val="0"/>
                        </a:spcAft>
                      </a:pPr>
                      <a:r>
                        <a:rPr lang="en-GB" sz="1400" dirty="0">
                          <a:effectLst/>
                        </a:rPr>
                        <a:t> </a:t>
                      </a:r>
                      <a:r>
                        <a:rPr lang="en-GB" sz="1400" dirty="0" smtClean="0">
                          <a:effectLst/>
                        </a:rPr>
                        <a:t>It </a:t>
                      </a:r>
                      <a:r>
                        <a:rPr lang="en-GB" sz="1400" dirty="0">
                          <a:effectLst/>
                        </a:rPr>
                        <a:t>is a job, like any other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494" marR="32494" marT="0" marB="0"/>
                </a:tc>
                <a:extLst>
                  <a:ext uri="{0D108BD9-81ED-4DB2-BD59-A6C34878D82A}">
                    <a16:rowId xmlns="" xmlns:a16="http://schemas.microsoft.com/office/drawing/2014/main" val="2411791258"/>
                  </a:ext>
                </a:extLst>
              </a:tr>
            </a:tbl>
          </a:graphicData>
        </a:graphic>
      </p:graphicFrame>
      <p:pic>
        <p:nvPicPr>
          <p:cNvPr id="6" name="Content Placehold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713"/>
          <a:stretch/>
        </p:blipFill>
        <p:spPr>
          <a:xfrm>
            <a:off x="2186202" y="1690688"/>
            <a:ext cx="881463" cy="917680"/>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5358"/>
          <a:stretch/>
        </p:blipFill>
        <p:spPr>
          <a:xfrm>
            <a:off x="5913049" y="1690688"/>
            <a:ext cx="865122" cy="91768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7711" r="11116"/>
          <a:stretch/>
        </p:blipFill>
        <p:spPr>
          <a:xfrm>
            <a:off x="9188125" y="1690688"/>
            <a:ext cx="870860" cy="917680"/>
          </a:xfrm>
          <a:prstGeom prst="rect">
            <a:avLst/>
          </a:prstGeom>
        </p:spPr>
      </p:pic>
    </p:spTree>
    <p:extLst>
      <p:ext uri="{BB962C8B-B14F-4D97-AF65-F5344CB8AC3E}">
        <p14:creationId xmlns:p14="http://schemas.microsoft.com/office/powerpoint/2010/main" val="2872404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b="1" i="1" dirty="0" smtClean="0">
                <a:solidFill>
                  <a:srgbClr val="7030A0"/>
                </a:solidFill>
              </a:rPr>
              <a:t>Answer the following question, individually, without notes:</a:t>
            </a:r>
          </a:p>
          <a:p>
            <a:pPr marL="0" indent="0">
              <a:buNone/>
            </a:pPr>
            <a:endParaRPr lang="en-US" b="1" i="1" dirty="0">
              <a:solidFill>
                <a:srgbClr val="7030A0"/>
              </a:solidFill>
            </a:endParaRPr>
          </a:p>
          <a:p>
            <a:pPr marL="0" indent="0">
              <a:buNone/>
            </a:pPr>
            <a:r>
              <a:rPr lang="en-US" dirty="0" smtClean="0"/>
              <a:t>By </a:t>
            </a:r>
            <a:r>
              <a:rPr lang="en-US" dirty="0"/>
              <a:t>the age of 20, Gary, David and Barry are all serving prison sentences. Gary’s parents are extremely strict, yet Gary is always in trouble with the police; it is almost as if he enjoys being in trouble. David does live with his dad, but his dad earns all of his money through burglary. Barry has never met his dad; his dad left his mum before he was </a:t>
            </a:r>
            <a:r>
              <a:rPr lang="en-US" dirty="0" smtClean="0"/>
              <a:t>born</a:t>
            </a:r>
          </a:p>
          <a:p>
            <a:pPr marL="0" indent="0">
              <a:buNone/>
            </a:pPr>
            <a:endParaRPr lang="en-US" dirty="0"/>
          </a:p>
          <a:p>
            <a:pPr marL="0" indent="0">
              <a:buNone/>
            </a:pPr>
            <a:r>
              <a:rPr lang="en-US" b="1" dirty="0" smtClean="0"/>
              <a:t>Explain what is meant by an inadequate superego.  Refer to Gary, David and Barry in your answer (6 marks)</a:t>
            </a:r>
          </a:p>
          <a:p>
            <a:pPr marL="0" indent="0">
              <a:buNone/>
            </a:pPr>
            <a:endParaRPr lang="en-US" b="1" dirty="0"/>
          </a:p>
          <a:p>
            <a:pPr marL="0" indent="0">
              <a:buNone/>
            </a:pPr>
            <a:r>
              <a:rPr lang="en-US" sz="3300" b="1" dirty="0" smtClean="0">
                <a:solidFill>
                  <a:schemeClr val="accent4">
                    <a:lumMod val="50000"/>
                  </a:schemeClr>
                </a:solidFill>
              </a:rPr>
              <a:t>Now swap with the person sitting next to you and award a mark to their answer using the guidance on the next slide</a:t>
            </a:r>
            <a:endParaRPr lang="en-GB" sz="3300" b="1" dirty="0">
              <a:solidFill>
                <a:schemeClr val="accent4">
                  <a:lumMod val="50000"/>
                </a:schemeClr>
              </a:solidFill>
            </a:endParaRPr>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Exam Practice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36880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smtClean="0"/>
              <a:t>The inadequate superego can take three forms.  Firstly the weak superego which is likely to result from the same-sex parent being absent and thus the child not internalising morality </a:t>
            </a:r>
            <a:r>
              <a:rPr lang="en-GB" dirty="0" smtClean="0">
                <a:solidFill>
                  <a:schemeClr val="accent5">
                    <a:lumMod val="75000"/>
                  </a:schemeClr>
                </a:solidFill>
              </a:rPr>
              <a:t>(1 mark).  </a:t>
            </a:r>
            <a:r>
              <a:rPr lang="en-GB" dirty="0" smtClean="0"/>
              <a:t>This could be the case with Barry as his dad left before he was born, meaning that his id has become dominant causing him to commit crime </a:t>
            </a:r>
            <a:r>
              <a:rPr lang="en-GB" dirty="0" smtClean="0">
                <a:solidFill>
                  <a:schemeClr val="accent5">
                    <a:lumMod val="75000"/>
                  </a:schemeClr>
                </a:solidFill>
              </a:rPr>
              <a:t>(1 mark).  </a:t>
            </a:r>
            <a:r>
              <a:rPr lang="en-GB" dirty="0" smtClean="0"/>
              <a:t>Secondly, the deviant superego results from the parents holding immoral or criminal attitudes, resulting in a morality that supports criminal behaviour </a:t>
            </a:r>
            <a:r>
              <a:rPr lang="en-GB" dirty="0" smtClean="0">
                <a:solidFill>
                  <a:schemeClr val="accent5">
                    <a:lumMod val="75000"/>
                  </a:schemeClr>
                </a:solidFill>
              </a:rPr>
              <a:t>(1 mark).  </a:t>
            </a:r>
            <a:r>
              <a:rPr lang="en-GB" dirty="0" smtClean="0"/>
              <a:t>This may be the case for David, as his dad makes his money through burglary, and therefore David has internalised this as part of his morality </a:t>
            </a:r>
            <a:r>
              <a:rPr lang="en-GB" dirty="0" smtClean="0">
                <a:solidFill>
                  <a:schemeClr val="accent5">
                    <a:lumMod val="75000"/>
                  </a:schemeClr>
                </a:solidFill>
              </a:rPr>
              <a:t>(1 mark).  </a:t>
            </a:r>
            <a:r>
              <a:rPr lang="en-GB" dirty="0" smtClean="0"/>
              <a:t>Lastly, the over-harsh superego is where the super-ego is too strong and therefore the individual commits crime to satisfy their desire to be punished </a:t>
            </a:r>
            <a:r>
              <a:rPr lang="en-GB" dirty="0" smtClean="0">
                <a:solidFill>
                  <a:schemeClr val="accent5">
                    <a:lumMod val="75000"/>
                  </a:schemeClr>
                </a:solidFill>
              </a:rPr>
              <a:t>(1 mark).  </a:t>
            </a:r>
            <a:r>
              <a:rPr lang="en-GB" dirty="0" smtClean="0"/>
              <a:t>This could be the case for Gary, as he has strict parents and therefore he is likely to have a very strong superego </a:t>
            </a:r>
            <a:r>
              <a:rPr lang="en-GB" dirty="0" smtClean="0">
                <a:solidFill>
                  <a:schemeClr val="accent5">
                    <a:lumMod val="75000"/>
                  </a:schemeClr>
                </a:solidFill>
              </a:rPr>
              <a:t>(1 mark)</a:t>
            </a:r>
            <a:endParaRPr lang="en-GB" dirty="0">
              <a:solidFill>
                <a:schemeClr val="accent5">
                  <a:lumMod val="75000"/>
                </a:schemeClr>
              </a:solidFill>
            </a:endParaRPr>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Mark Scheme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1524457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7252063" cy="4906101"/>
          </a:xfrm>
        </p:spPr>
        <p:txBody>
          <a:bodyPr>
            <a:normAutofit fontScale="62500" lnSpcReduction="20000"/>
          </a:bodyPr>
          <a:lstStyle/>
          <a:p>
            <a:pPr marL="114300" indent="0">
              <a:buNone/>
            </a:pPr>
            <a:r>
              <a:rPr lang="en-US" sz="3300" b="1" dirty="0" smtClean="0">
                <a:solidFill>
                  <a:srgbClr val="7030A0"/>
                </a:solidFill>
              </a:rPr>
              <a:t>Read the following scenario and then, in pairs, decide which woman is using which </a:t>
            </a:r>
            <a:r>
              <a:rPr lang="en-US" sz="3300" b="1" dirty="0" err="1" smtClean="0">
                <a:solidFill>
                  <a:srgbClr val="7030A0"/>
                </a:solidFill>
              </a:rPr>
              <a:t>defence</a:t>
            </a:r>
            <a:r>
              <a:rPr lang="en-US" sz="3300" b="1" dirty="0" smtClean="0">
                <a:solidFill>
                  <a:srgbClr val="7030A0"/>
                </a:solidFill>
              </a:rPr>
              <a:t> mechanism and explain why</a:t>
            </a:r>
          </a:p>
          <a:p>
            <a:pPr marL="114300" indent="0">
              <a:buNone/>
            </a:pPr>
            <a:endParaRPr lang="en-US" dirty="0"/>
          </a:p>
          <a:p>
            <a:pPr marL="114300" indent="0">
              <a:buNone/>
            </a:pPr>
            <a:r>
              <a:rPr lang="en-US" b="1" dirty="0" smtClean="0"/>
              <a:t>Alice</a:t>
            </a:r>
            <a:r>
              <a:rPr lang="en-US" b="1" dirty="0"/>
              <a:t>, Roberta and </a:t>
            </a:r>
            <a:r>
              <a:rPr lang="en-US" b="1" dirty="0" smtClean="0"/>
              <a:t>Dorinda </a:t>
            </a:r>
            <a:r>
              <a:rPr lang="en-US" b="1" dirty="0"/>
              <a:t>have all committed crimes.</a:t>
            </a:r>
          </a:p>
          <a:p>
            <a:pPr marL="114300" indent="0">
              <a:buNone/>
            </a:pPr>
            <a:r>
              <a:rPr lang="en-US" b="1" dirty="0"/>
              <a:t>Alice </a:t>
            </a:r>
            <a:r>
              <a:rPr lang="en-US" dirty="0"/>
              <a:t>works as a clerk for an accountant.  She has found a way of diverting funds from customers’ accounts to her own bank account.  She only transfers small amounts at one time to avoid detection. She feels that her </a:t>
            </a:r>
            <a:r>
              <a:rPr lang="en-US" dirty="0" err="1"/>
              <a:t>behaviour</a:t>
            </a:r>
            <a:r>
              <a:rPr lang="en-US" dirty="0"/>
              <a:t> is acceptable because her clients are all very rich and they take advantage of tax avoidance schemes. Plus, she doesn’t get paid very much money but feels she does a good job and deserves a bit of a bonus</a:t>
            </a:r>
          </a:p>
          <a:p>
            <a:pPr marL="114300" indent="0">
              <a:buNone/>
            </a:pPr>
            <a:r>
              <a:rPr lang="en-US" b="1" dirty="0"/>
              <a:t>Roberta</a:t>
            </a:r>
            <a:r>
              <a:rPr lang="en-US" dirty="0"/>
              <a:t> had a really nasty argument with her girlfriend.  She was feeling really angry  because she felt that her girlfriend had not taken her feelings into consideration.  She stormed out of the house and went to the pub.  While in the pub, she noticed a young man being pestered by an older man he was trying to get away from.  She picked up a chair and went over to where the two were standing and hit the older man across the back with the chair.</a:t>
            </a:r>
          </a:p>
          <a:p>
            <a:pPr marL="114300" indent="0">
              <a:buNone/>
            </a:pPr>
            <a:r>
              <a:rPr lang="en-US" b="1" dirty="0" smtClean="0"/>
              <a:t>Dorinda</a:t>
            </a:r>
            <a:r>
              <a:rPr lang="en-US" dirty="0" smtClean="0"/>
              <a:t>  </a:t>
            </a:r>
            <a:r>
              <a:rPr lang="en-US" dirty="0"/>
              <a:t>has been experiencing violent fantasies.  She has become obsessed with the idea of creeping up behind somebody and then stabbing them many times with a knife.  The other day, </a:t>
            </a:r>
            <a:r>
              <a:rPr lang="en-US" dirty="0" smtClean="0"/>
              <a:t>Dorinda </a:t>
            </a:r>
            <a:r>
              <a:rPr lang="en-US" dirty="0"/>
              <a:t>quietly crept up behind a young woman, snatched her bag and ran away with it</a:t>
            </a:r>
            <a:r>
              <a:rPr lang="en-US" dirty="0" smtClean="0"/>
              <a:t>.</a:t>
            </a:r>
            <a:endParaRPr lang="en-US" dirty="0"/>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Defence Mechanisms</a:t>
            </a:r>
            <a:endParaRPr lang="en-GB" dirty="0">
              <a:solidFill>
                <a:schemeClr val="accent6">
                  <a:lumMod val="40000"/>
                  <a:lumOff val="6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107"/>
          <a:stretch/>
        </p:blipFill>
        <p:spPr>
          <a:xfrm>
            <a:off x="8291949" y="1935479"/>
            <a:ext cx="2889857" cy="20095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949" y="4189773"/>
            <a:ext cx="3121017" cy="1757288"/>
          </a:xfrm>
          <a:prstGeom prst="rect">
            <a:avLst/>
          </a:prstGeom>
        </p:spPr>
      </p:pic>
      <p:sp>
        <p:nvSpPr>
          <p:cNvPr id="2" name="12-Point Star 1"/>
          <p:cNvSpPr/>
          <p:nvPr/>
        </p:nvSpPr>
        <p:spPr>
          <a:xfrm rot="391849">
            <a:off x="4644119" y="3063151"/>
            <a:ext cx="3141407" cy="951059"/>
          </a:xfrm>
          <a:prstGeom prst="star12">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Rationalisation</a:t>
            </a:r>
            <a:endParaRPr lang="en-GB" b="1" dirty="0"/>
          </a:p>
        </p:txBody>
      </p:sp>
      <p:sp>
        <p:nvSpPr>
          <p:cNvPr id="7" name="12-Point Star 6"/>
          <p:cNvSpPr/>
          <p:nvPr/>
        </p:nvSpPr>
        <p:spPr>
          <a:xfrm rot="391849">
            <a:off x="3646145" y="4500271"/>
            <a:ext cx="3141407" cy="951059"/>
          </a:xfrm>
          <a:prstGeom prst="star12">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Displacement</a:t>
            </a:r>
            <a:endParaRPr lang="en-GB" b="1" dirty="0"/>
          </a:p>
        </p:txBody>
      </p:sp>
      <p:sp>
        <p:nvSpPr>
          <p:cNvPr id="8" name="12-Point Star 7"/>
          <p:cNvSpPr/>
          <p:nvPr/>
        </p:nvSpPr>
        <p:spPr>
          <a:xfrm rot="391849">
            <a:off x="4904963" y="5663164"/>
            <a:ext cx="3141407" cy="951059"/>
          </a:xfrm>
          <a:prstGeom prst="star12">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Sublimation</a:t>
            </a:r>
            <a:endParaRPr lang="en-GB" b="1" dirty="0"/>
          </a:p>
        </p:txBody>
      </p:sp>
    </p:spTree>
    <p:extLst>
      <p:ext uri="{BB962C8B-B14F-4D97-AF65-F5344CB8AC3E}">
        <p14:creationId xmlns:p14="http://schemas.microsoft.com/office/powerpoint/2010/main" val="416431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1379129"/>
          </a:xfrm>
          <a:solidFill>
            <a:schemeClr val="accent3">
              <a:lumMod val="20000"/>
              <a:lumOff val="80000"/>
            </a:schemeClr>
          </a:solidFill>
        </p:spPr>
        <p:txBody>
          <a:bodyPr/>
          <a:lstStyle/>
          <a:p>
            <a:pPr marL="0" indent="0">
              <a:buNone/>
            </a:pPr>
            <a:r>
              <a:rPr lang="en-GB" dirty="0" smtClean="0"/>
              <a:t>For each evaluation point, in pairs, you need to decide which statement out of the three presented is correct. Write the number of that statement on MWBs</a:t>
            </a:r>
            <a:endParaRPr lang="en-GB" dirty="0"/>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sp>
        <p:nvSpPr>
          <p:cNvPr id="5" name="Rounded Rectangle 4"/>
          <p:cNvSpPr/>
          <p:nvPr/>
        </p:nvSpPr>
        <p:spPr>
          <a:xfrm>
            <a:off x="4217125" y="3474714"/>
            <a:ext cx="3603171" cy="315250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a:t>According to Freud, women develop a weaker superego than boys which would imply that females should be more prone to criminal </a:t>
            </a:r>
            <a:r>
              <a:rPr lang="en-US" dirty="0" err="1"/>
              <a:t>behaviour</a:t>
            </a:r>
            <a:r>
              <a:rPr lang="en-US" dirty="0"/>
              <a:t> than males. This notion is not supported by evidence or by statistics on the ratio of male and female inmates in prisons. Therefore, this explanation can be </a:t>
            </a:r>
            <a:r>
              <a:rPr lang="en-US" dirty="0" err="1"/>
              <a:t>criticised</a:t>
            </a:r>
            <a:r>
              <a:rPr lang="en-US" dirty="0"/>
              <a:t> for adopting an alpha </a:t>
            </a:r>
            <a:r>
              <a:rPr lang="en-US" dirty="0" smtClean="0"/>
              <a:t>bias</a:t>
            </a:r>
            <a:endParaRPr lang="en-GB" dirty="0"/>
          </a:p>
        </p:txBody>
      </p:sp>
      <p:sp>
        <p:nvSpPr>
          <p:cNvPr id="7" name="Rounded Rectangle 6"/>
          <p:cNvSpPr/>
          <p:nvPr/>
        </p:nvSpPr>
        <p:spPr>
          <a:xfrm>
            <a:off x="8055429" y="3474715"/>
            <a:ext cx="3603171" cy="3152503"/>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a:t>According to Freud, women develop </a:t>
            </a:r>
            <a:r>
              <a:rPr lang="en-US" dirty="0" smtClean="0"/>
              <a:t>a stronger </a:t>
            </a:r>
            <a:r>
              <a:rPr lang="en-US" dirty="0"/>
              <a:t>superego than </a:t>
            </a:r>
            <a:r>
              <a:rPr lang="en-US" dirty="0" smtClean="0"/>
              <a:t>men </a:t>
            </a:r>
            <a:r>
              <a:rPr lang="en-US" dirty="0"/>
              <a:t>which would imply that </a:t>
            </a:r>
            <a:r>
              <a:rPr lang="en-US" dirty="0" smtClean="0"/>
              <a:t>males </a:t>
            </a:r>
            <a:r>
              <a:rPr lang="en-US" dirty="0"/>
              <a:t>should be more prone to criminal </a:t>
            </a:r>
            <a:r>
              <a:rPr lang="en-US" dirty="0" err="1"/>
              <a:t>behaviour</a:t>
            </a:r>
            <a:r>
              <a:rPr lang="en-US" dirty="0"/>
              <a:t> than </a:t>
            </a:r>
            <a:r>
              <a:rPr lang="en-US" dirty="0" smtClean="0"/>
              <a:t>females</a:t>
            </a:r>
            <a:r>
              <a:rPr lang="en-US" dirty="0"/>
              <a:t>. This notion </a:t>
            </a:r>
            <a:r>
              <a:rPr lang="en-US" dirty="0" smtClean="0"/>
              <a:t>is </a:t>
            </a:r>
            <a:r>
              <a:rPr lang="en-US" dirty="0"/>
              <a:t>supported by evidence </a:t>
            </a:r>
            <a:r>
              <a:rPr lang="en-US" dirty="0" smtClean="0"/>
              <a:t>and </a:t>
            </a:r>
            <a:r>
              <a:rPr lang="en-US" dirty="0"/>
              <a:t>by statistics on the ratio of male and female inmates in prisons. Therefore, </a:t>
            </a:r>
            <a:r>
              <a:rPr lang="en-US" dirty="0" smtClean="0"/>
              <a:t>this evidence can be used as support for the theory</a:t>
            </a:r>
            <a:endParaRPr lang="en-GB" dirty="0"/>
          </a:p>
        </p:txBody>
      </p:sp>
      <p:sp>
        <p:nvSpPr>
          <p:cNvPr id="8" name="Rounded Rectangle 7"/>
          <p:cNvSpPr/>
          <p:nvPr/>
        </p:nvSpPr>
        <p:spPr>
          <a:xfrm>
            <a:off x="378821" y="3474714"/>
            <a:ext cx="3603171" cy="3152503"/>
          </a:xfrm>
          <a:prstGeom prst="roundRect">
            <a:avLst/>
          </a:prstGeom>
          <a:solidFill>
            <a:srgbClr val="FF7C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a:t>According to Freud, women develop </a:t>
            </a:r>
            <a:r>
              <a:rPr lang="en-US" dirty="0" smtClean="0"/>
              <a:t>a </a:t>
            </a:r>
            <a:r>
              <a:rPr lang="en-US" dirty="0"/>
              <a:t>superego </a:t>
            </a:r>
            <a:r>
              <a:rPr lang="en-US" dirty="0" smtClean="0"/>
              <a:t>just like </a:t>
            </a:r>
            <a:r>
              <a:rPr lang="en-US" dirty="0"/>
              <a:t>boys which would imply that females should </a:t>
            </a:r>
            <a:r>
              <a:rPr lang="en-US" dirty="0" smtClean="0"/>
              <a:t>be just as  </a:t>
            </a:r>
            <a:r>
              <a:rPr lang="en-US" dirty="0"/>
              <a:t>prone to criminal </a:t>
            </a:r>
            <a:r>
              <a:rPr lang="en-US" dirty="0" err="1"/>
              <a:t>behaviour</a:t>
            </a:r>
            <a:r>
              <a:rPr lang="en-US" dirty="0"/>
              <a:t> </a:t>
            </a:r>
            <a:r>
              <a:rPr lang="en-US" dirty="0" smtClean="0"/>
              <a:t>as </a:t>
            </a:r>
            <a:r>
              <a:rPr lang="en-US" dirty="0"/>
              <a:t>males. This notion is not supported by evidence or by statistics on the ratio of male and female inmates in prisons. Therefore, </a:t>
            </a:r>
            <a:r>
              <a:rPr lang="en-US" dirty="0" smtClean="0"/>
              <a:t>this theory fails to explain the differences between the genders</a:t>
            </a:r>
            <a:endParaRPr lang="en-GB" dirty="0"/>
          </a:p>
        </p:txBody>
      </p:sp>
      <p:sp>
        <p:nvSpPr>
          <p:cNvPr id="9" name="TextBox 8"/>
          <p:cNvSpPr txBox="1"/>
          <p:nvPr/>
        </p:nvSpPr>
        <p:spPr>
          <a:xfrm>
            <a:off x="418011" y="3071959"/>
            <a:ext cx="426720" cy="461665"/>
          </a:xfrm>
          <a:prstGeom prst="rect">
            <a:avLst/>
          </a:prstGeom>
          <a:noFill/>
        </p:spPr>
        <p:txBody>
          <a:bodyPr wrap="square" rtlCol="0">
            <a:spAutoFit/>
          </a:bodyPr>
          <a:lstStyle/>
          <a:p>
            <a:r>
              <a:rPr lang="en-GB" sz="2400" b="1" dirty="0" smtClean="0"/>
              <a:t>1</a:t>
            </a:r>
            <a:endParaRPr lang="en-GB" sz="2400" b="1" dirty="0"/>
          </a:p>
        </p:txBody>
      </p:sp>
      <p:sp>
        <p:nvSpPr>
          <p:cNvPr id="10" name="TextBox 9"/>
          <p:cNvSpPr txBox="1"/>
          <p:nvPr/>
        </p:nvSpPr>
        <p:spPr>
          <a:xfrm>
            <a:off x="4116977" y="3143886"/>
            <a:ext cx="426720" cy="461665"/>
          </a:xfrm>
          <a:prstGeom prst="rect">
            <a:avLst/>
          </a:prstGeom>
          <a:noFill/>
        </p:spPr>
        <p:txBody>
          <a:bodyPr wrap="square" rtlCol="0">
            <a:spAutoFit/>
          </a:bodyPr>
          <a:lstStyle/>
          <a:p>
            <a:r>
              <a:rPr lang="en-GB" sz="2400" b="1" dirty="0"/>
              <a:t>2</a:t>
            </a:r>
          </a:p>
        </p:txBody>
      </p:sp>
      <p:sp>
        <p:nvSpPr>
          <p:cNvPr id="11" name="TextBox 10"/>
          <p:cNvSpPr txBox="1"/>
          <p:nvPr/>
        </p:nvSpPr>
        <p:spPr>
          <a:xfrm>
            <a:off x="7959634" y="3143887"/>
            <a:ext cx="426720" cy="461665"/>
          </a:xfrm>
          <a:prstGeom prst="rect">
            <a:avLst/>
          </a:prstGeom>
          <a:noFill/>
        </p:spPr>
        <p:txBody>
          <a:bodyPr wrap="square" rtlCol="0">
            <a:spAutoFit/>
          </a:bodyPr>
          <a:lstStyle/>
          <a:p>
            <a:r>
              <a:rPr lang="en-GB" sz="2400" b="1" dirty="0"/>
              <a:t>3</a:t>
            </a:r>
          </a:p>
        </p:txBody>
      </p:sp>
    </p:spTree>
    <p:extLst>
      <p:ext uri="{BB962C8B-B14F-4D97-AF65-F5344CB8AC3E}">
        <p14:creationId xmlns:p14="http://schemas.microsoft.com/office/powerpoint/2010/main" val="11268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1379129"/>
          </a:xfrm>
          <a:solidFill>
            <a:schemeClr val="accent3">
              <a:lumMod val="20000"/>
              <a:lumOff val="80000"/>
            </a:schemeClr>
          </a:solidFill>
        </p:spPr>
        <p:txBody>
          <a:bodyPr/>
          <a:lstStyle/>
          <a:p>
            <a:pPr marL="0" indent="0">
              <a:buNone/>
            </a:pPr>
            <a:r>
              <a:rPr lang="en-GB" dirty="0" smtClean="0"/>
              <a:t>For each evaluation point, in pairs, you need to decide which statement out of the three presented is correct. Write the number of that statement on MWBs</a:t>
            </a:r>
            <a:endParaRPr lang="en-GB" dirty="0"/>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sp>
        <p:nvSpPr>
          <p:cNvPr id="5" name="Rounded Rectangle 4"/>
          <p:cNvSpPr/>
          <p:nvPr/>
        </p:nvSpPr>
        <p:spPr>
          <a:xfrm>
            <a:off x="4217125" y="3474714"/>
            <a:ext cx="3603171" cy="315250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600" dirty="0"/>
              <a:t>There is </a:t>
            </a:r>
            <a:r>
              <a:rPr lang="en-US" sz="1600" dirty="0" smtClean="0"/>
              <a:t>strong </a:t>
            </a:r>
            <a:r>
              <a:rPr lang="en-US" sz="1600" dirty="0"/>
              <a:t>evidence that children raised without a same-sex parent are less law-abiding as adults. </a:t>
            </a:r>
            <a:r>
              <a:rPr lang="en-US" sz="1600" dirty="0" smtClean="0"/>
              <a:t>There is also support for the </a:t>
            </a:r>
            <a:r>
              <a:rPr lang="en-US" sz="1600" dirty="0"/>
              <a:t>idea that </a:t>
            </a:r>
            <a:r>
              <a:rPr lang="en-US" sz="1600" dirty="0" smtClean="0"/>
              <a:t>some criminals experience high levels of guilt, which is consistent with the idea that they </a:t>
            </a:r>
            <a:r>
              <a:rPr lang="en-US" sz="1600" dirty="0"/>
              <a:t>are thus seeking out </a:t>
            </a:r>
            <a:r>
              <a:rPr lang="en-US" sz="1600" dirty="0" smtClean="0"/>
              <a:t>punishment. Therefore, although the theory may seem implausible on the surface, it is backed up by strong scientific evidence</a:t>
            </a:r>
            <a:endParaRPr lang="en-GB" sz="1600" dirty="0"/>
          </a:p>
        </p:txBody>
      </p:sp>
      <p:sp>
        <p:nvSpPr>
          <p:cNvPr id="7" name="Rounded Rectangle 6"/>
          <p:cNvSpPr/>
          <p:nvPr/>
        </p:nvSpPr>
        <p:spPr>
          <a:xfrm>
            <a:off x="8055429" y="3474715"/>
            <a:ext cx="3603171" cy="3152503"/>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600" dirty="0"/>
              <a:t>There is very little evidence that children raised without a same-sex parent are less law-abiding as </a:t>
            </a:r>
            <a:r>
              <a:rPr lang="en-US" sz="1600" dirty="0" smtClean="0"/>
              <a:t>adults. The </a:t>
            </a:r>
            <a:r>
              <a:rPr lang="en-US" sz="1600" dirty="0"/>
              <a:t>idea that someone would commit a crime because they feel large amounts of guilt and are thus seeking out punishment seems </a:t>
            </a:r>
            <a:r>
              <a:rPr lang="en-US" sz="1600" dirty="0" smtClean="0"/>
              <a:t>implausible.  </a:t>
            </a:r>
            <a:r>
              <a:rPr lang="en-US" sz="1600" dirty="0"/>
              <a:t>M</a:t>
            </a:r>
            <a:r>
              <a:rPr lang="en-US" sz="1600" dirty="0" smtClean="0"/>
              <a:t>ost </a:t>
            </a:r>
            <a:r>
              <a:rPr lang="en-US" sz="1600" dirty="0"/>
              <a:t>offenders go to great lengths to avoid being </a:t>
            </a:r>
            <a:r>
              <a:rPr lang="en-US" sz="1600" dirty="0" smtClean="0"/>
              <a:t>caught.  Also, having </a:t>
            </a:r>
            <a:r>
              <a:rPr lang="en-US" sz="1600" dirty="0"/>
              <a:t>a strong sense of </a:t>
            </a:r>
            <a:r>
              <a:rPr lang="en-US" sz="1600" dirty="0" smtClean="0"/>
              <a:t>guilt should </a:t>
            </a:r>
            <a:r>
              <a:rPr lang="en-US" sz="1600" dirty="0"/>
              <a:t>mean the person is less likely to engage in criminal </a:t>
            </a:r>
            <a:r>
              <a:rPr lang="en-US" sz="1600" dirty="0" err="1"/>
              <a:t>behaviour</a:t>
            </a:r>
            <a:endParaRPr lang="en-GB" sz="1600" dirty="0"/>
          </a:p>
        </p:txBody>
      </p:sp>
      <p:sp>
        <p:nvSpPr>
          <p:cNvPr id="8" name="Rounded Rectangle 7"/>
          <p:cNvSpPr/>
          <p:nvPr/>
        </p:nvSpPr>
        <p:spPr>
          <a:xfrm>
            <a:off x="418011" y="3474714"/>
            <a:ext cx="3603171" cy="3152503"/>
          </a:xfrm>
          <a:prstGeom prst="roundRect">
            <a:avLst/>
          </a:prstGeom>
          <a:solidFill>
            <a:srgbClr val="FF7C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600" dirty="0"/>
              <a:t>There is </a:t>
            </a:r>
            <a:r>
              <a:rPr lang="en-US" sz="1600" dirty="0" smtClean="0"/>
              <a:t>some </a:t>
            </a:r>
            <a:r>
              <a:rPr lang="en-US" sz="1600" dirty="0"/>
              <a:t>evidence that children raised without a same-sex parent are less law-abiding as adults. The idea that someone would commit a crime because they feel large amounts of guilt and are thus seeking out punishment seems </a:t>
            </a:r>
            <a:r>
              <a:rPr lang="en-US" sz="1600" dirty="0" smtClean="0"/>
              <a:t>plausible</a:t>
            </a:r>
            <a:r>
              <a:rPr lang="en-US" sz="1600" dirty="0"/>
              <a:t>. </a:t>
            </a:r>
            <a:r>
              <a:rPr lang="en-US" sz="1600" dirty="0" smtClean="0"/>
              <a:t>Some </a:t>
            </a:r>
            <a:r>
              <a:rPr lang="en-US" sz="1600" dirty="0"/>
              <a:t>offenders </a:t>
            </a:r>
            <a:r>
              <a:rPr lang="en-US" sz="1600" dirty="0" smtClean="0"/>
              <a:t>behave in ways that make it more likely they will be caught</a:t>
            </a:r>
            <a:r>
              <a:rPr lang="en-US" sz="1600" dirty="0"/>
              <a:t> </a:t>
            </a:r>
            <a:r>
              <a:rPr lang="en-US" sz="1600" dirty="0" smtClean="0"/>
              <a:t>and it is logical that having </a:t>
            </a:r>
            <a:r>
              <a:rPr lang="en-US" sz="1600" dirty="0"/>
              <a:t>a strong sense of guilt </a:t>
            </a:r>
            <a:r>
              <a:rPr lang="en-US" sz="1600" dirty="0" smtClean="0"/>
              <a:t>would lead to the person engaging </a:t>
            </a:r>
            <a:r>
              <a:rPr lang="en-US" sz="1600" dirty="0"/>
              <a:t>in criminal </a:t>
            </a:r>
            <a:r>
              <a:rPr lang="en-US" sz="1600" dirty="0" err="1"/>
              <a:t>behaviour</a:t>
            </a:r>
            <a:endParaRPr lang="en-GB" sz="1600" dirty="0"/>
          </a:p>
        </p:txBody>
      </p:sp>
      <p:sp>
        <p:nvSpPr>
          <p:cNvPr id="9" name="TextBox 8"/>
          <p:cNvSpPr txBox="1"/>
          <p:nvPr/>
        </p:nvSpPr>
        <p:spPr>
          <a:xfrm>
            <a:off x="418011" y="3071959"/>
            <a:ext cx="426720" cy="461665"/>
          </a:xfrm>
          <a:prstGeom prst="rect">
            <a:avLst/>
          </a:prstGeom>
          <a:noFill/>
        </p:spPr>
        <p:txBody>
          <a:bodyPr wrap="square" rtlCol="0">
            <a:spAutoFit/>
          </a:bodyPr>
          <a:lstStyle/>
          <a:p>
            <a:r>
              <a:rPr lang="en-GB" sz="2400" b="1" dirty="0" smtClean="0"/>
              <a:t>1</a:t>
            </a:r>
            <a:endParaRPr lang="en-GB" sz="2400" b="1" dirty="0"/>
          </a:p>
        </p:txBody>
      </p:sp>
      <p:sp>
        <p:nvSpPr>
          <p:cNvPr id="10" name="TextBox 9"/>
          <p:cNvSpPr txBox="1"/>
          <p:nvPr/>
        </p:nvSpPr>
        <p:spPr>
          <a:xfrm>
            <a:off x="4116977" y="3143886"/>
            <a:ext cx="426720" cy="461665"/>
          </a:xfrm>
          <a:prstGeom prst="rect">
            <a:avLst/>
          </a:prstGeom>
          <a:noFill/>
        </p:spPr>
        <p:txBody>
          <a:bodyPr wrap="square" rtlCol="0">
            <a:spAutoFit/>
          </a:bodyPr>
          <a:lstStyle/>
          <a:p>
            <a:r>
              <a:rPr lang="en-GB" sz="2400" b="1" dirty="0"/>
              <a:t>2</a:t>
            </a:r>
          </a:p>
        </p:txBody>
      </p:sp>
      <p:sp>
        <p:nvSpPr>
          <p:cNvPr id="11" name="TextBox 10"/>
          <p:cNvSpPr txBox="1"/>
          <p:nvPr/>
        </p:nvSpPr>
        <p:spPr>
          <a:xfrm>
            <a:off x="7959634" y="3143887"/>
            <a:ext cx="426720" cy="461665"/>
          </a:xfrm>
          <a:prstGeom prst="rect">
            <a:avLst/>
          </a:prstGeom>
          <a:noFill/>
        </p:spPr>
        <p:txBody>
          <a:bodyPr wrap="square" rtlCol="0">
            <a:spAutoFit/>
          </a:bodyPr>
          <a:lstStyle/>
          <a:p>
            <a:r>
              <a:rPr lang="en-GB" sz="2400" b="1" dirty="0"/>
              <a:t>3</a:t>
            </a:r>
          </a:p>
        </p:txBody>
      </p:sp>
    </p:spTree>
    <p:extLst>
      <p:ext uri="{BB962C8B-B14F-4D97-AF65-F5344CB8AC3E}">
        <p14:creationId xmlns:p14="http://schemas.microsoft.com/office/powerpoint/2010/main" val="14257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1379129"/>
          </a:xfrm>
          <a:solidFill>
            <a:schemeClr val="accent3">
              <a:lumMod val="20000"/>
              <a:lumOff val="80000"/>
            </a:schemeClr>
          </a:solidFill>
        </p:spPr>
        <p:txBody>
          <a:bodyPr/>
          <a:lstStyle/>
          <a:p>
            <a:pPr marL="0" indent="0">
              <a:buNone/>
            </a:pPr>
            <a:r>
              <a:rPr lang="en-GB" dirty="0" smtClean="0"/>
              <a:t>For each evaluation point, in pairs, you need to decide which statement out of the three presented is correct. Write the number of that statement on MWBs</a:t>
            </a:r>
            <a:endParaRPr lang="en-GB" dirty="0"/>
          </a:p>
        </p:txBody>
      </p:sp>
      <p:sp>
        <p:nvSpPr>
          <p:cNvPr id="4" name="Title 1"/>
          <p:cNvSpPr>
            <a:spLocks noGrp="1"/>
          </p:cNvSpPr>
          <p:nvPr>
            <p:ph type="title"/>
          </p:nvPr>
        </p:nvSpPr>
        <p:spPr>
          <a:solidFill>
            <a:srgbClr val="9999FF"/>
          </a:solidFill>
        </p:spPr>
        <p:style>
          <a:lnRef idx="0">
            <a:schemeClr val="accent3"/>
          </a:lnRef>
          <a:fillRef idx="3">
            <a:schemeClr val="accent3"/>
          </a:fillRef>
          <a:effectRef idx="3">
            <a:schemeClr val="accent3"/>
          </a:effectRef>
          <a:fontRef idx="minor">
            <a:schemeClr val="lt1"/>
          </a:fontRef>
        </p:style>
        <p:txBody>
          <a:bodyPr/>
          <a:lstStyle/>
          <a:p>
            <a:r>
              <a:rPr lang="en-GB" dirty="0" smtClean="0"/>
              <a:t>Psychodynamic Explanations of Offending Behaviour:  </a:t>
            </a:r>
            <a:r>
              <a:rPr lang="en-GB" dirty="0" smtClean="0">
                <a:solidFill>
                  <a:schemeClr val="accent6">
                    <a:lumMod val="40000"/>
                    <a:lumOff val="60000"/>
                  </a:schemeClr>
                </a:solidFill>
              </a:rPr>
              <a:t>Evaluation</a:t>
            </a:r>
            <a:endParaRPr lang="en-GB" dirty="0">
              <a:solidFill>
                <a:schemeClr val="accent6">
                  <a:lumMod val="40000"/>
                  <a:lumOff val="60000"/>
                </a:schemeClr>
              </a:solidFill>
            </a:endParaRPr>
          </a:p>
        </p:txBody>
      </p:sp>
      <p:sp>
        <p:nvSpPr>
          <p:cNvPr id="5" name="Rounded Rectangle 4"/>
          <p:cNvSpPr/>
          <p:nvPr/>
        </p:nvSpPr>
        <p:spPr>
          <a:xfrm>
            <a:off x="4217125" y="3474714"/>
            <a:ext cx="3603171" cy="315250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600" dirty="0"/>
              <a:t>This explanation suggests individuals </a:t>
            </a:r>
            <a:r>
              <a:rPr lang="en-US" sz="1600" dirty="0" smtClean="0"/>
              <a:t>have some free will </a:t>
            </a:r>
            <a:r>
              <a:rPr lang="en-US" sz="1600" dirty="0"/>
              <a:t>over their offending</a:t>
            </a:r>
            <a:r>
              <a:rPr lang="en-GB" sz="1600" dirty="0"/>
              <a:t> behaviour as </a:t>
            </a:r>
            <a:r>
              <a:rPr lang="en-GB" sz="1600" dirty="0" smtClean="0"/>
              <a:t>they are able to choose which defence </a:t>
            </a:r>
            <a:r>
              <a:rPr lang="en-GB" sz="1600" dirty="0"/>
              <a:t>mechanisms </a:t>
            </a:r>
            <a:r>
              <a:rPr lang="en-GB" sz="1600" dirty="0" smtClean="0"/>
              <a:t>they use, and therefore do not have to engage in criminal behaviour.  This is a good thing, as it encourages the individual to take responsibility for their actions and makes them aware that it will be difficult to fall back on this as a defence in a criminal case</a:t>
            </a:r>
            <a:endParaRPr lang="en-GB" sz="1600" dirty="0"/>
          </a:p>
        </p:txBody>
      </p:sp>
      <p:sp>
        <p:nvSpPr>
          <p:cNvPr id="7" name="Rounded Rectangle 6"/>
          <p:cNvSpPr/>
          <p:nvPr/>
        </p:nvSpPr>
        <p:spPr>
          <a:xfrm>
            <a:off x="8055429" y="3474715"/>
            <a:ext cx="3603171" cy="3152503"/>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smtClean="0"/>
              <a:t>This explanation suggests that individuals have complete free will over their behaviour, as the Psychodynamic approach does not advocate determinism.  This approach suggests that the individual is in control over  the unconscious, as well as the conscious mind, and they have the ability to choose the how they behave.  This is a strength of the theory as it encourages the  individual to take responsibility for their actions</a:t>
            </a:r>
            <a:endParaRPr lang="en-GB" sz="1600" dirty="0"/>
          </a:p>
        </p:txBody>
      </p:sp>
      <p:sp>
        <p:nvSpPr>
          <p:cNvPr id="8" name="Rounded Rectangle 7"/>
          <p:cNvSpPr/>
          <p:nvPr/>
        </p:nvSpPr>
        <p:spPr>
          <a:xfrm>
            <a:off x="418011" y="3474714"/>
            <a:ext cx="3603171" cy="3152503"/>
          </a:xfrm>
          <a:prstGeom prst="roundRect">
            <a:avLst/>
          </a:prstGeom>
          <a:solidFill>
            <a:srgbClr val="FF7C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600" dirty="0"/>
              <a:t>This explanation suggests individuals have no control over their offending</a:t>
            </a:r>
            <a:r>
              <a:rPr lang="en-GB" sz="1600" dirty="0"/>
              <a:t> behaviour as the defence mechanisms that cause them to act the way they do are determined by </a:t>
            </a:r>
            <a:r>
              <a:rPr lang="en-GB" sz="1600" dirty="0" smtClean="0"/>
              <a:t>the unconscious which they have not control over. This </a:t>
            </a:r>
            <a:r>
              <a:rPr lang="en-GB" sz="1600" dirty="0"/>
              <a:t>raises the question as to whether individuals should be punished for a crime that they have no free will over however this viewpoint is not adopted by the criminal justice system</a:t>
            </a:r>
          </a:p>
        </p:txBody>
      </p:sp>
      <p:sp>
        <p:nvSpPr>
          <p:cNvPr id="9" name="TextBox 8"/>
          <p:cNvSpPr txBox="1"/>
          <p:nvPr/>
        </p:nvSpPr>
        <p:spPr>
          <a:xfrm>
            <a:off x="418011" y="3071959"/>
            <a:ext cx="426720" cy="461665"/>
          </a:xfrm>
          <a:prstGeom prst="rect">
            <a:avLst/>
          </a:prstGeom>
          <a:noFill/>
        </p:spPr>
        <p:txBody>
          <a:bodyPr wrap="square" rtlCol="0">
            <a:spAutoFit/>
          </a:bodyPr>
          <a:lstStyle/>
          <a:p>
            <a:r>
              <a:rPr lang="en-GB" sz="2400" b="1" dirty="0" smtClean="0"/>
              <a:t>1</a:t>
            </a:r>
            <a:endParaRPr lang="en-GB" sz="2400" b="1" dirty="0"/>
          </a:p>
        </p:txBody>
      </p:sp>
      <p:sp>
        <p:nvSpPr>
          <p:cNvPr id="10" name="TextBox 9"/>
          <p:cNvSpPr txBox="1"/>
          <p:nvPr/>
        </p:nvSpPr>
        <p:spPr>
          <a:xfrm>
            <a:off x="4116977" y="3143886"/>
            <a:ext cx="426720" cy="461665"/>
          </a:xfrm>
          <a:prstGeom prst="rect">
            <a:avLst/>
          </a:prstGeom>
          <a:noFill/>
        </p:spPr>
        <p:txBody>
          <a:bodyPr wrap="square" rtlCol="0">
            <a:spAutoFit/>
          </a:bodyPr>
          <a:lstStyle/>
          <a:p>
            <a:r>
              <a:rPr lang="en-GB" sz="2400" b="1" dirty="0"/>
              <a:t>2</a:t>
            </a:r>
          </a:p>
        </p:txBody>
      </p:sp>
      <p:sp>
        <p:nvSpPr>
          <p:cNvPr id="11" name="TextBox 10"/>
          <p:cNvSpPr txBox="1"/>
          <p:nvPr/>
        </p:nvSpPr>
        <p:spPr>
          <a:xfrm>
            <a:off x="7959634" y="3143887"/>
            <a:ext cx="426720" cy="461665"/>
          </a:xfrm>
          <a:prstGeom prst="rect">
            <a:avLst/>
          </a:prstGeom>
          <a:noFill/>
        </p:spPr>
        <p:txBody>
          <a:bodyPr wrap="square" rtlCol="0">
            <a:spAutoFit/>
          </a:bodyPr>
          <a:lstStyle/>
          <a:p>
            <a:r>
              <a:rPr lang="en-GB" sz="2400" b="1" dirty="0"/>
              <a:t>3</a:t>
            </a:r>
          </a:p>
        </p:txBody>
      </p:sp>
    </p:spTree>
    <p:extLst>
      <p:ext uri="{BB962C8B-B14F-4D97-AF65-F5344CB8AC3E}">
        <p14:creationId xmlns:p14="http://schemas.microsoft.com/office/powerpoint/2010/main" val="12281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GB" dirty="0" smtClean="0"/>
              <a:t>Exam Practice</a:t>
            </a:r>
            <a:endParaRPr lang="en-GB" dirty="0"/>
          </a:p>
        </p:txBody>
      </p:sp>
      <p:sp>
        <p:nvSpPr>
          <p:cNvPr id="3" name="Content Placeholder 2"/>
          <p:cNvSpPr>
            <a:spLocks noGrp="1"/>
          </p:cNvSpPr>
          <p:nvPr>
            <p:ph idx="1"/>
          </p:nvPr>
        </p:nvSpPr>
        <p:spPr/>
        <p:txBody>
          <a:bodyPr/>
          <a:lstStyle/>
          <a:p>
            <a:pPr marL="0" indent="0">
              <a:buNone/>
            </a:pPr>
            <a:r>
              <a:rPr lang="en-GB" b="1" i="1" dirty="0" smtClean="0">
                <a:solidFill>
                  <a:schemeClr val="accent4">
                    <a:lumMod val="75000"/>
                  </a:schemeClr>
                </a:solidFill>
              </a:rPr>
              <a:t>Work in pairs, but make an individual plan for the following essay:</a:t>
            </a:r>
          </a:p>
          <a:p>
            <a:pPr marL="0" indent="0">
              <a:buNone/>
            </a:pPr>
            <a:endParaRPr lang="en-GB" dirty="0"/>
          </a:p>
          <a:p>
            <a:pPr marL="0" indent="0">
              <a:buNone/>
            </a:pPr>
            <a:r>
              <a:rPr lang="en-GB" dirty="0" smtClean="0"/>
              <a:t>Discuss one or more psychological explanations of offending behaviour  (16 marks)</a:t>
            </a:r>
            <a:endParaRPr lang="en-GB" dirty="0"/>
          </a:p>
        </p:txBody>
      </p:sp>
    </p:spTree>
    <p:extLst>
      <p:ext uri="{BB962C8B-B14F-4D97-AF65-F5344CB8AC3E}">
        <p14:creationId xmlns:p14="http://schemas.microsoft.com/office/powerpoint/2010/main" val="418952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6">
                    <a:lumMod val="75000"/>
                  </a:schemeClr>
                </a:solidFill>
              </a:rPr>
              <a:t>Complete the worksheet in pairs</a:t>
            </a:r>
          </a:p>
          <a:p>
            <a:pPr marL="0" indent="0">
              <a:buNone/>
            </a:pPr>
            <a:endParaRPr lang="en-GB" b="1" i="1" dirty="0">
              <a:solidFill>
                <a:schemeClr val="accent6">
                  <a:lumMod val="75000"/>
                </a:schemeClr>
              </a:solidFill>
            </a:endParaRPr>
          </a:p>
          <a:p>
            <a:pPr marL="0" indent="0">
              <a:buNone/>
            </a:pPr>
            <a:endParaRPr lang="en-GB" b="1" i="1" dirty="0">
              <a:solidFill>
                <a:schemeClr val="accent6">
                  <a:lumMod val="75000"/>
                </a:schemeClr>
              </a:solidFill>
            </a:endParaRPr>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a:t>
            </a:r>
            <a:endParaRPr lang="en-GB" dirty="0">
              <a:solidFill>
                <a:schemeClr val="accent4">
                  <a:lumMod val="40000"/>
                  <a:lumOff val="60000"/>
                </a:scheme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396"/>
          <a:stretch/>
        </p:blipFill>
        <p:spPr>
          <a:xfrm>
            <a:off x="1027611" y="3065853"/>
            <a:ext cx="3371665" cy="212445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802"/>
          <a:stretch/>
        </p:blipFill>
        <p:spPr>
          <a:xfrm>
            <a:off x="4665436" y="3065853"/>
            <a:ext cx="3067775" cy="210607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240" r="10400"/>
          <a:stretch/>
        </p:blipFill>
        <p:spPr>
          <a:xfrm>
            <a:off x="7999371" y="3065853"/>
            <a:ext cx="2836479" cy="2106073"/>
          </a:xfrm>
          <a:prstGeom prst="rect">
            <a:avLst/>
          </a:prstGeom>
        </p:spPr>
      </p:pic>
      <p:sp>
        <p:nvSpPr>
          <p:cNvPr id="8" name="TextBox 7"/>
          <p:cNvSpPr txBox="1"/>
          <p:nvPr/>
        </p:nvSpPr>
        <p:spPr>
          <a:xfrm>
            <a:off x="2081348" y="2629053"/>
            <a:ext cx="1506583" cy="369332"/>
          </a:xfrm>
          <a:prstGeom prst="rect">
            <a:avLst/>
          </a:prstGeom>
          <a:noFill/>
        </p:spPr>
        <p:txBody>
          <a:bodyPr wrap="square" rtlCol="0">
            <a:spAutoFit/>
          </a:bodyPr>
          <a:lstStyle/>
          <a:p>
            <a:pPr algn="ctr"/>
            <a:r>
              <a:rPr lang="en-GB" dirty="0" smtClean="0"/>
              <a:t>Katie</a:t>
            </a:r>
            <a:endParaRPr lang="en-GB" dirty="0"/>
          </a:p>
        </p:txBody>
      </p:sp>
      <p:sp>
        <p:nvSpPr>
          <p:cNvPr id="10" name="TextBox 9"/>
          <p:cNvSpPr txBox="1"/>
          <p:nvPr/>
        </p:nvSpPr>
        <p:spPr>
          <a:xfrm>
            <a:off x="5446031" y="2629053"/>
            <a:ext cx="1506583" cy="369332"/>
          </a:xfrm>
          <a:prstGeom prst="rect">
            <a:avLst/>
          </a:prstGeom>
          <a:noFill/>
        </p:spPr>
        <p:txBody>
          <a:bodyPr wrap="square" rtlCol="0">
            <a:spAutoFit/>
          </a:bodyPr>
          <a:lstStyle/>
          <a:p>
            <a:pPr algn="ctr"/>
            <a:r>
              <a:rPr lang="en-GB" dirty="0" smtClean="0"/>
              <a:t>Cyril</a:t>
            </a:r>
            <a:endParaRPr lang="en-GB" dirty="0"/>
          </a:p>
        </p:txBody>
      </p:sp>
      <p:sp>
        <p:nvSpPr>
          <p:cNvPr id="11" name="TextBox 10"/>
          <p:cNvSpPr txBox="1"/>
          <p:nvPr/>
        </p:nvSpPr>
        <p:spPr>
          <a:xfrm>
            <a:off x="8664318" y="2629053"/>
            <a:ext cx="1506583" cy="369332"/>
          </a:xfrm>
          <a:prstGeom prst="rect">
            <a:avLst/>
          </a:prstGeom>
          <a:noFill/>
        </p:spPr>
        <p:txBody>
          <a:bodyPr wrap="square" rtlCol="0">
            <a:spAutoFit/>
          </a:bodyPr>
          <a:lstStyle/>
          <a:p>
            <a:pPr algn="ctr"/>
            <a:r>
              <a:rPr lang="en-GB" dirty="0" smtClean="0"/>
              <a:t>Kevin</a:t>
            </a:r>
            <a:endParaRPr lang="en-GB" dirty="0"/>
          </a:p>
        </p:txBody>
      </p:sp>
    </p:spTree>
    <p:extLst>
      <p:ext uri="{BB962C8B-B14F-4D97-AF65-F5344CB8AC3E}">
        <p14:creationId xmlns:p14="http://schemas.microsoft.com/office/powerpoint/2010/main" val="3560444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1913"/>
            <a:ext cx="10515600" cy="543106"/>
          </a:xfrm>
          <a:solidFill>
            <a:schemeClr val="accent4">
              <a:lumMod val="20000"/>
              <a:lumOff val="80000"/>
            </a:schemeClr>
          </a:solidFill>
        </p:spPr>
        <p:txBody>
          <a:bodyPr>
            <a:normAutofit fontScale="70000" lnSpcReduction="20000"/>
          </a:bodyPr>
          <a:lstStyle/>
          <a:p>
            <a:pPr marL="0" indent="0">
              <a:buNone/>
            </a:pPr>
            <a:r>
              <a:rPr lang="en-GB" b="1" i="1" dirty="0" smtClean="0">
                <a:solidFill>
                  <a:schemeClr val="accent4">
                    <a:lumMod val="50000"/>
                  </a:schemeClr>
                </a:solidFill>
              </a:rPr>
              <a:t>Look at the following case studies and explain each person’s behaviour knowing what you know about Eysenck’s Criminal Personality Theory</a:t>
            </a:r>
            <a:endParaRPr lang="en-GB" b="1" i="1" dirty="0">
              <a:solidFill>
                <a:schemeClr val="accent4">
                  <a:lumMod val="50000"/>
                </a:schemeClr>
              </a:solidFill>
            </a:endParaRPr>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a:t>
            </a:r>
            <a:endParaRPr lang="en-GB" dirty="0">
              <a:solidFill>
                <a:schemeClr val="accent4">
                  <a:lumMod val="40000"/>
                  <a:lumOff val="60000"/>
                </a:schemeClr>
              </a:solidFill>
            </a:endParaRPr>
          </a:p>
        </p:txBody>
      </p:sp>
      <p:sp>
        <p:nvSpPr>
          <p:cNvPr id="5" name="TextBox 4"/>
          <p:cNvSpPr txBox="1"/>
          <p:nvPr/>
        </p:nvSpPr>
        <p:spPr>
          <a:xfrm>
            <a:off x="838200" y="2235019"/>
            <a:ext cx="2479766" cy="4524315"/>
          </a:xfrm>
          <a:prstGeom prst="rect">
            <a:avLst/>
          </a:prstGeom>
          <a:solidFill>
            <a:schemeClr val="accent2">
              <a:lumMod val="20000"/>
              <a:lumOff val="80000"/>
            </a:schemeClr>
          </a:solidFill>
        </p:spPr>
        <p:txBody>
          <a:bodyPr wrap="square" rtlCol="0">
            <a:spAutoFit/>
          </a:bodyPr>
          <a:lstStyle/>
          <a:p>
            <a:r>
              <a:rPr lang="en-GB" b="1" dirty="0" smtClean="0"/>
              <a:t>Case 1:</a:t>
            </a:r>
            <a:r>
              <a:rPr lang="en-GB" dirty="0" smtClean="0"/>
              <a:t>  </a:t>
            </a:r>
            <a:r>
              <a:rPr lang="en-GB" dirty="0" smtClean="0">
                <a:solidFill>
                  <a:schemeClr val="accent4">
                    <a:lumMod val="50000"/>
                  </a:schemeClr>
                </a:solidFill>
              </a:rPr>
              <a:t>Sandra has been in a relationship with Henry for four years.  Last week, Henry announced that he was leaving Sandra for another woman.  Sandra began to scream and shout at him and then when Henry tried to leave the house, Sandra picked up a kitchen knife and stabbed him.  She is now being held in custody awaiting trial for GBH</a:t>
            </a:r>
            <a:endParaRPr lang="en-GB" dirty="0">
              <a:solidFill>
                <a:schemeClr val="accent4">
                  <a:lumMod val="50000"/>
                </a:schemeClr>
              </a:solidFill>
            </a:endParaRPr>
          </a:p>
        </p:txBody>
      </p:sp>
      <p:sp>
        <p:nvSpPr>
          <p:cNvPr id="6" name="TextBox 5"/>
          <p:cNvSpPr txBox="1"/>
          <p:nvPr/>
        </p:nvSpPr>
        <p:spPr>
          <a:xfrm>
            <a:off x="3317966" y="2233794"/>
            <a:ext cx="3161211" cy="4524315"/>
          </a:xfrm>
          <a:prstGeom prst="rect">
            <a:avLst/>
          </a:prstGeom>
          <a:solidFill>
            <a:schemeClr val="accent1">
              <a:lumMod val="20000"/>
              <a:lumOff val="80000"/>
            </a:schemeClr>
          </a:solidFill>
        </p:spPr>
        <p:txBody>
          <a:bodyPr wrap="square" rtlCol="0">
            <a:spAutoFit/>
          </a:bodyPr>
          <a:lstStyle/>
          <a:p>
            <a:r>
              <a:rPr lang="en-GB" b="1" dirty="0" smtClean="0"/>
              <a:t>Case 2:  </a:t>
            </a:r>
            <a:r>
              <a:rPr lang="en-GB" dirty="0" smtClean="0">
                <a:solidFill>
                  <a:schemeClr val="accent5">
                    <a:lumMod val="50000"/>
                  </a:schemeClr>
                </a:solidFill>
              </a:rPr>
              <a:t>David has been having financial problems lately.  He lost his job a few months ago and is struggling to pay the mortgage.  His wife has told him that she cannot cope with the situation and if he doesn’t get another job soon she will leave him.  David hatched a plan to rob his local post office.  He managed to get hold of a shotgun, covered his face with a balaclava, and demanded the young female cashier hand over the money in the safe, otherwise he would shoot her.  </a:t>
            </a:r>
            <a:endParaRPr lang="en-GB" dirty="0">
              <a:solidFill>
                <a:schemeClr val="accent5">
                  <a:lumMod val="50000"/>
                </a:schemeClr>
              </a:solidFill>
            </a:endParaRPr>
          </a:p>
        </p:txBody>
      </p:sp>
      <p:sp>
        <p:nvSpPr>
          <p:cNvPr id="7" name="TextBox 6"/>
          <p:cNvSpPr txBox="1"/>
          <p:nvPr/>
        </p:nvSpPr>
        <p:spPr>
          <a:xfrm>
            <a:off x="6479177" y="2232569"/>
            <a:ext cx="2586446" cy="4524315"/>
          </a:xfrm>
          <a:prstGeom prst="rect">
            <a:avLst/>
          </a:prstGeom>
          <a:solidFill>
            <a:schemeClr val="bg1">
              <a:lumMod val="95000"/>
            </a:schemeClr>
          </a:solidFill>
        </p:spPr>
        <p:txBody>
          <a:bodyPr wrap="square" rtlCol="0">
            <a:spAutoFit/>
          </a:bodyPr>
          <a:lstStyle/>
          <a:p>
            <a:r>
              <a:rPr lang="en-GB" b="1" dirty="0" smtClean="0"/>
              <a:t>Case 3:</a:t>
            </a:r>
            <a:r>
              <a:rPr lang="en-GB" dirty="0" smtClean="0"/>
              <a:t>  </a:t>
            </a:r>
            <a:r>
              <a:rPr lang="en-GB" dirty="0" smtClean="0">
                <a:solidFill>
                  <a:schemeClr val="accent6">
                    <a:lumMod val="50000"/>
                  </a:schemeClr>
                </a:solidFill>
              </a:rPr>
              <a:t>Wayne went to a party with his friends at the weekend.  He took cocaine and ecstasy, as well as drinking quite heavily.  The host’s father had a sports car, the keys of which were in the house.  Wayne and his friends decided to take the car out Wayne drove around the town at 70mph.  He knocked down a woman who was crossing the road and killed her</a:t>
            </a:r>
            <a:endParaRPr lang="en-GB" dirty="0">
              <a:solidFill>
                <a:schemeClr val="accent6">
                  <a:lumMod val="50000"/>
                </a:schemeClr>
              </a:solidFill>
            </a:endParaRPr>
          </a:p>
        </p:txBody>
      </p:sp>
      <p:pic>
        <p:nvPicPr>
          <p:cNvPr id="9" name="Picture 8"/>
          <p:cNvPicPr>
            <a:picLocks noChangeAspect="1"/>
          </p:cNvPicPr>
          <p:nvPr/>
        </p:nvPicPr>
        <p:blipFill rotWithShape="1">
          <a:blip r:embed="rId2"/>
          <a:srcRect l="20919" r="23479" b="7469"/>
          <a:stretch/>
        </p:blipFill>
        <p:spPr>
          <a:xfrm>
            <a:off x="9065623" y="2231343"/>
            <a:ext cx="1846217" cy="218900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5623" y="4420346"/>
            <a:ext cx="2867593" cy="1908144"/>
          </a:xfrm>
          <a:prstGeom prst="rect">
            <a:avLst/>
          </a:prstGeom>
        </p:spPr>
      </p:pic>
    </p:spTree>
    <p:extLst>
      <p:ext uri="{BB962C8B-B14F-4D97-AF65-F5344CB8AC3E}">
        <p14:creationId xmlns:p14="http://schemas.microsoft.com/office/powerpoint/2010/main" val="3567029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GB" b="1" i="1" dirty="0" smtClean="0">
                <a:solidFill>
                  <a:schemeClr val="accent6">
                    <a:lumMod val="75000"/>
                  </a:schemeClr>
                </a:solidFill>
              </a:rPr>
              <a:t>Answer the following question individually and without notes:</a:t>
            </a:r>
          </a:p>
          <a:p>
            <a:pPr marL="0" indent="0">
              <a:buNone/>
            </a:pPr>
            <a:endParaRPr lang="en-GB" b="1" i="1" dirty="0">
              <a:solidFill>
                <a:schemeClr val="accent6">
                  <a:lumMod val="75000"/>
                </a:schemeClr>
              </a:solidFill>
            </a:endParaRPr>
          </a:p>
          <a:p>
            <a:pPr marL="0" indent="0">
              <a:buNone/>
            </a:pPr>
            <a:r>
              <a:rPr lang="en-GB" i="1" dirty="0" smtClean="0"/>
              <a:t>Last week, Henry announced that he was leaving Sandra for another woman. Sandra picked up a kitchen knife and stabbed him.  After taking cocaine and ecstasy, Wayne took his friend’s father’s car without permission and drove round the town at 70mph, knocking someone down and killing them.</a:t>
            </a:r>
          </a:p>
          <a:p>
            <a:pPr marL="0" indent="0">
              <a:buNone/>
            </a:pPr>
            <a:endParaRPr lang="en-GB" b="1" i="1" dirty="0">
              <a:solidFill>
                <a:schemeClr val="accent4">
                  <a:lumMod val="50000"/>
                </a:schemeClr>
              </a:solidFill>
            </a:endParaRPr>
          </a:p>
          <a:p>
            <a:pPr marL="0" indent="0">
              <a:buNone/>
            </a:pPr>
            <a:r>
              <a:rPr lang="en-GB" dirty="0" smtClean="0"/>
              <a:t>Using what you know about Eysenck’s Criminal Personality Theory explain the behaviour of Sandra and Wayne  (6 marks)</a:t>
            </a:r>
          </a:p>
          <a:p>
            <a:pPr marL="0" indent="0">
              <a:buNone/>
            </a:pPr>
            <a:endParaRPr lang="en-GB" dirty="0"/>
          </a:p>
          <a:p>
            <a:pPr marL="0" indent="0">
              <a:buNone/>
            </a:pPr>
            <a:r>
              <a:rPr lang="en-GB" b="1" dirty="0" smtClean="0">
                <a:solidFill>
                  <a:schemeClr val="accent2">
                    <a:lumMod val="75000"/>
                  </a:schemeClr>
                </a:solidFill>
              </a:rPr>
              <a:t>Now swap your answer with someone on your table and give their answer a mark according to the guidance on the next slide</a:t>
            </a:r>
            <a:endParaRPr lang="en-GB" b="1" dirty="0">
              <a:solidFill>
                <a:schemeClr val="accent2">
                  <a:lumMod val="75000"/>
                </a:schemeClr>
              </a:solidFill>
            </a:endParaRPr>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Exam practice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14387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dirty="0" smtClean="0"/>
              <a:t>According to Eysenck, neuroticism results from high levels of arousal in the ANS and leads to a strong unpredictable reaction in an emotionally charged situation </a:t>
            </a:r>
            <a:r>
              <a:rPr lang="en-GB" dirty="0" smtClean="0">
                <a:solidFill>
                  <a:schemeClr val="accent4">
                    <a:lumMod val="75000"/>
                  </a:schemeClr>
                </a:solidFill>
              </a:rPr>
              <a:t>(1 mark)</a:t>
            </a:r>
            <a:r>
              <a:rPr lang="en-GB" dirty="0" smtClean="0"/>
              <a:t>.  This can explain Sandra’s behaviour, as when faced with an upsetting situation, she reacted in an unpredictable and violent way by stabbing her partner </a:t>
            </a:r>
            <a:r>
              <a:rPr lang="en-GB" dirty="0" smtClean="0">
                <a:solidFill>
                  <a:schemeClr val="accent4">
                    <a:lumMod val="75000"/>
                  </a:schemeClr>
                </a:solidFill>
              </a:rPr>
              <a:t>(1 mark)</a:t>
            </a:r>
            <a:r>
              <a:rPr lang="en-GB" dirty="0" smtClean="0"/>
              <a:t>.  High levels of extraversion result from low levels of arousal in the CNS and ANS </a:t>
            </a:r>
            <a:r>
              <a:rPr lang="en-GB" dirty="0" smtClean="0">
                <a:solidFill>
                  <a:schemeClr val="accent4">
                    <a:lumMod val="75000"/>
                  </a:schemeClr>
                </a:solidFill>
              </a:rPr>
              <a:t>(1 mark)</a:t>
            </a:r>
            <a:r>
              <a:rPr lang="en-GB" dirty="0" smtClean="0"/>
              <a:t>.  This leads to the individual seeking stimulation and excitement, which often results in risk-taking behaviour which is linked to crime </a:t>
            </a:r>
            <a:r>
              <a:rPr lang="en-GB" dirty="0" smtClean="0">
                <a:solidFill>
                  <a:schemeClr val="accent4">
                    <a:lumMod val="75000"/>
                  </a:schemeClr>
                </a:solidFill>
              </a:rPr>
              <a:t>(1 mark). </a:t>
            </a:r>
            <a:r>
              <a:rPr lang="en-GB" dirty="0" smtClean="0"/>
              <a:t>This can explain Wayne’s behaviour, as taking drugs and driving at high speed are risk-taking, criminal behaviours </a:t>
            </a:r>
            <a:r>
              <a:rPr lang="en-GB" dirty="0" smtClean="0">
                <a:solidFill>
                  <a:schemeClr val="accent4">
                    <a:lumMod val="75000"/>
                  </a:schemeClr>
                </a:solidFill>
              </a:rPr>
              <a:t>(1 mark) </a:t>
            </a:r>
            <a:r>
              <a:rPr lang="en-GB" dirty="0" smtClean="0"/>
              <a:t>which have led to him killing someone, demonstrating how these risk taking behaviours are further linked to crime </a:t>
            </a:r>
            <a:r>
              <a:rPr lang="en-GB" dirty="0" smtClean="0">
                <a:solidFill>
                  <a:schemeClr val="accent4">
                    <a:lumMod val="75000"/>
                  </a:schemeClr>
                </a:solidFill>
              </a:rPr>
              <a:t>(1 mark)</a:t>
            </a:r>
            <a:endParaRPr lang="en-GB" dirty="0">
              <a:solidFill>
                <a:schemeClr val="accent4">
                  <a:lumMod val="75000"/>
                </a:schemeClr>
              </a:solidFill>
            </a:endParaRPr>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Mark Scheme</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2075059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b="1" i="1" dirty="0" smtClean="0">
                <a:solidFill>
                  <a:schemeClr val="accent6">
                    <a:lumMod val="75000"/>
                  </a:schemeClr>
                </a:solidFill>
              </a:rPr>
              <a:t>In your groups, read the information and then answer the questions:</a:t>
            </a:r>
          </a:p>
          <a:p>
            <a:pPr marL="0" indent="0">
              <a:buNone/>
            </a:pPr>
            <a:endParaRPr lang="en-GB" b="1" i="1" dirty="0">
              <a:solidFill>
                <a:schemeClr val="accent6">
                  <a:lumMod val="75000"/>
                </a:schemeClr>
              </a:solidFill>
            </a:endParaRPr>
          </a:p>
          <a:p>
            <a:pPr marL="0" indent="0">
              <a:buNone/>
            </a:pPr>
            <a:r>
              <a:rPr lang="en-US" b="1" i="1" dirty="0"/>
              <a:t>Eysenck (1977)</a:t>
            </a:r>
            <a:r>
              <a:rPr lang="en-US" dirty="0"/>
              <a:t> compared 2070 male prisoners' scores on the EPQ with 2422 male controls. Groups were subdivided into age groups, ranging from 16 – 69 years. On measures of psychoticism, extroversion and </a:t>
            </a:r>
            <a:r>
              <a:rPr lang="en-US" dirty="0" smtClean="0"/>
              <a:t>neuroticism, </a:t>
            </a:r>
            <a:r>
              <a:rPr lang="en-US" dirty="0"/>
              <a:t>across all age </a:t>
            </a:r>
            <a:r>
              <a:rPr lang="en-US" dirty="0" smtClean="0"/>
              <a:t>groups, </a:t>
            </a:r>
            <a:r>
              <a:rPr lang="en-US" dirty="0"/>
              <a:t>prisoners recorded higher scores than the control </a:t>
            </a:r>
            <a:r>
              <a:rPr lang="en-US" dirty="0" smtClean="0"/>
              <a:t>group</a:t>
            </a:r>
          </a:p>
          <a:p>
            <a:pPr marL="0" indent="0">
              <a:buNone/>
            </a:pPr>
            <a:endParaRPr lang="en-US" b="1" i="1" dirty="0">
              <a:solidFill>
                <a:schemeClr val="accent6">
                  <a:lumMod val="75000"/>
                </a:schemeClr>
              </a:solidFill>
            </a:endParaRPr>
          </a:p>
          <a:p>
            <a:pPr marL="0" indent="0">
              <a:buNone/>
            </a:pPr>
            <a:r>
              <a:rPr lang="en-US" b="1" dirty="0" smtClean="0">
                <a:solidFill>
                  <a:schemeClr val="accent4">
                    <a:lumMod val="75000"/>
                  </a:schemeClr>
                </a:solidFill>
              </a:rPr>
              <a:t>What do the findings suggest about Eysenck’s theory?</a:t>
            </a:r>
          </a:p>
          <a:p>
            <a:pPr marL="0" indent="0">
              <a:buNone/>
            </a:pPr>
            <a:endParaRPr lang="en-US" b="1" dirty="0">
              <a:solidFill>
                <a:schemeClr val="accent4">
                  <a:lumMod val="75000"/>
                </a:schemeClr>
              </a:solidFill>
            </a:endParaRPr>
          </a:p>
          <a:p>
            <a:pPr marL="0" indent="0">
              <a:buNone/>
            </a:pPr>
            <a:r>
              <a:rPr lang="en-US" b="1" dirty="0" smtClean="0">
                <a:solidFill>
                  <a:schemeClr val="accent4">
                    <a:lumMod val="75000"/>
                  </a:schemeClr>
                </a:solidFill>
              </a:rPr>
              <a:t>Why may it not be possible to conclude from this research that personality type determines criminal </a:t>
            </a:r>
            <a:r>
              <a:rPr lang="en-US" b="1" dirty="0" err="1" smtClean="0">
                <a:solidFill>
                  <a:schemeClr val="accent4">
                    <a:lumMod val="75000"/>
                  </a:schemeClr>
                </a:solidFill>
              </a:rPr>
              <a:t>behaviour</a:t>
            </a:r>
            <a:r>
              <a:rPr lang="en-US" b="1" dirty="0" smtClean="0">
                <a:solidFill>
                  <a:schemeClr val="accent4">
                    <a:lumMod val="75000"/>
                  </a:schemeClr>
                </a:solidFill>
              </a:rPr>
              <a:t>?</a:t>
            </a:r>
            <a:endParaRPr lang="en-GB" b="1" dirty="0">
              <a:solidFill>
                <a:schemeClr val="accent4">
                  <a:lumMod val="75000"/>
                </a:schemeClr>
              </a:solidFill>
            </a:endParaRPr>
          </a:p>
        </p:txBody>
      </p:sp>
      <p:sp>
        <p:nvSpPr>
          <p:cNvPr id="4"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GB" dirty="0" smtClean="0"/>
              <a:t>Eysenck’s Criminal Personality Theory:  </a:t>
            </a:r>
            <a:r>
              <a:rPr lang="en-GB" dirty="0" smtClean="0">
                <a:solidFill>
                  <a:schemeClr val="accent4">
                    <a:lumMod val="40000"/>
                    <a:lumOff val="60000"/>
                  </a:schemeClr>
                </a:solidFill>
              </a:rPr>
              <a:t>Evaluation</a:t>
            </a:r>
            <a:endParaRPr lang="en-GB" dirty="0">
              <a:solidFill>
                <a:schemeClr val="accent4">
                  <a:lumMod val="40000"/>
                  <a:lumOff val="60000"/>
                </a:schemeClr>
              </a:solidFill>
            </a:endParaRPr>
          </a:p>
        </p:txBody>
      </p:sp>
    </p:spTree>
    <p:extLst>
      <p:ext uri="{BB962C8B-B14F-4D97-AF65-F5344CB8AC3E}">
        <p14:creationId xmlns:p14="http://schemas.microsoft.com/office/powerpoint/2010/main" val="31326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6425</Words>
  <Application>Microsoft Office PowerPoint</Application>
  <PresentationFormat>Widescreen</PresentationFormat>
  <Paragraphs>398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Psychological Explanations of Offending Behaviour</vt:lpstr>
      <vt:lpstr>Starter Activity</vt:lpstr>
      <vt:lpstr>Eysenck’s Criminal Personality Theory: Starter Questions</vt:lpstr>
      <vt:lpstr>Eysenck’s Criminal Personality Theory: Answers</vt:lpstr>
      <vt:lpstr>Eysenck’s Criminal Personality Theory</vt:lpstr>
      <vt:lpstr>Eysenck’s Criminal Personality Theory</vt:lpstr>
      <vt:lpstr>Eysenck’s Criminal Personality Theory:  Exam practice</vt:lpstr>
      <vt:lpstr>Eysenck’s Criminal Personality Theory:  Mark Scheme</vt:lpstr>
      <vt:lpstr>Eysenck’s Criminal Personality Theory:  Evaluation</vt:lpstr>
      <vt:lpstr>Eysenck’s Criminal Personality Theory:  Evaluation</vt:lpstr>
      <vt:lpstr>Eysenck’s Criminal Personality Theory:  Evaluation</vt:lpstr>
      <vt:lpstr>Cognitive Explanations of Offending Behaviour:  Level of Moral Reasoning Theory</vt:lpstr>
      <vt:lpstr>Cognitive Explanations of Offending Behaviour:  Level of Moral Reasoning Theory</vt:lpstr>
      <vt:lpstr>Cognitive Explanations of Offending Behaviour:  Level of Moral Reasoning Theory</vt:lpstr>
      <vt:lpstr>Cognitive Explanations of Offending Behaviour:  Level of Moral Reasoning Theory</vt:lpstr>
      <vt:lpstr>Cognitive Explanations of Offending Behaviour:  Level of Moral Reasoning Theory</vt:lpstr>
      <vt:lpstr>Level of Moral Reasoning Theory:  Evaluation</vt:lpstr>
      <vt:lpstr>Level of Moral Reasoning Theory:  Evaluation</vt:lpstr>
      <vt:lpstr>Level of Moral Reasoning Theory:  Evaluation</vt:lpstr>
      <vt:lpstr>Level of Moral Reasoning Theory:  Evaluation</vt:lpstr>
      <vt:lpstr>Cognitive Explanations of Offending Behaviour:  Cognitive Distortions</vt:lpstr>
      <vt:lpstr>Cognitive Explanations of Offending Behaviour:  Cognitive Distortions</vt:lpstr>
      <vt:lpstr>Cognitive Explanations of Offending Behaviour:  Cognitive Distortions</vt:lpstr>
      <vt:lpstr>Cognitive Explanations of Offending Behaviour:  Cognitive Distortions</vt:lpstr>
      <vt:lpstr>Cognitive Explanations of Offending Behaviour:  Cognitive Distortions</vt:lpstr>
      <vt:lpstr>Cognitive Explanations of Offending Behaviour:  Cognitive Distortions</vt:lpstr>
      <vt:lpstr>Cognitive Explanations of Offending Behaviour:  Cognitive Distortions</vt:lpstr>
      <vt:lpstr>Cognitive Distortions:  Exam Practice</vt:lpstr>
      <vt:lpstr>Cognitive Distortions:  Exam Practice</vt:lpstr>
      <vt:lpstr>Cognitive Distortions:  Evaluation exercise</vt:lpstr>
      <vt:lpstr>Differential Association Theory:  Recap of key features</vt:lpstr>
      <vt:lpstr>Differential Association Theory:  Exam practice</vt:lpstr>
      <vt:lpstr>Differential Association Theory:  Exam practice Mark Scheme</vt:lpstr>
      <vt:lpstr>Differential Association Theory:  Discussion</vt:lpstr>
      <vt:lpstr>Differential Association Theory:  Evaluation</vt:lpstr>
      <vt:lpstr>Differential Association Theory:  Evaluation</vt:lpstr>
      <vt:lpstr>Differential Association Theory:  Evaluation</vt:lpstr>
      <vt:lpstr>Psychodynamic Explanations of Offending Behaviour</vt:lpstr>
      <vt:lpstr>Psychodynamic Explanations of Offending Behaviour:  Starter Questions</vt:lpstr>
      <vt:lpstr>Psychodynamic Explanations of Offending Behaviour:  Starter Questions</vt:lpstr>
      <vt:lpstr>Psychodynamic Explanations of Offending Behaviour:  The Inadequate Superego</vt:lpstr>
      <vt:lpstr>The Inadequate Superego:  Did you get it right?</vt:lpstr>
      <vt:lpstr>Psychodynamic Explanations of Offending Behaviour:  Exam Practice</vt:lpstr>
      <vt:lpstr>Psychodynamic Explanations of Offending Behaviour:  Mark Scheme</vt:lpstr>
      <vt:lpstr>Psychodynamic Explanations of Offending Behaviour:  Defence Mechanisms</vt:lpstr>
      <vt:lpstr>Psychodynamic Explanations of Offending Behaviour:  Evaluation</vt:lpstr>
      <vt:lpstr>Psychodynamic Explanations of Offending Behaviour:  Evaluation</vt:lpstr>
      <vt:lpstr>Psychodynamic Explanations of Offending Behaviour:  Evaluation</vt:lpstr>
      <vt:lpstr>Exam 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Explanations of Offending</dc:title>
  <dc:creator>Stacey Marks</dc:creator>
  <cp:lastModifiedBy>Stacey</cp:lastModifiedBy>
  <cp:revision>216</cp:revision>
  <dcterms:created xsi:type="dcterms:W3CDTF">2020-02-13T10:30:10Z</dcterms:created>
  <dcterms:modified xsi:type="dcterms:W3CDTF">2021-02-04T10:53:15Z</dcterms:modified>
</cp:coreProperties>
</file>