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3366"/>
    <a:srgbClr val="666699"/>
    <a:srgbClr val="6666FF"/>
    <a:srgbClr val="008000"/>
    <a:srgbClr val="3366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64D2A0-0274-4B02-A1F9-A8C12D4A6FD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DDB909-ED66-43C9-B0D3-A06B2FB06EB7}" type="slidenum">
              <a:rPr lang="en-GB" smtClean="0"/>
              <a:t>‹#›</a:t>
            </a:fld>
            <a:endParaRPr lang="en-GB"/>
          </a:p>
        </p:txBody>
      </p:sp>
    </p:spTree>
    <p:extLst>
      <p:ext uri="{BB962C8B-B14F-4D97-AF65-F5344CB8AC3E}">
        <p14:creationId xmlns:p14="http://schemas.microsoft.com/office/powerpoint/2010/main" val="171572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64D2A0-0274-4B02-A1F9-A8C12D4A6FD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DDB909-ED66-43C9-B0D3-A06B2FB06EB7}" type="slidenum">
              <a:rPr lang="en-GB" smtClean="0"/>
              <a:t>‹#›</a:t>
            </a:fld>
            <a:endParaRPr lang="en-GB"/>
          </a:p>
        </p:txBody>
      </p:sp>
    </p:spTree>
    <p:extLst>
      <p:ext uri="{BB962C8B-B14F-4D97-AF65-F5344CB8AC3E}">
        <p14:creationId xmlns:p14="http://schemas.microsoft.com/office/powerpoint/2010/main" val="2065849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64D2A0-0274-4B02-A1F9-A8C12D4A6FD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DDB909-ED66-43C9-B0D3-A06B2FB06EB7}" type="slidenum">
              <a:rPr lang="en-GB" smtClean="0"/>
              <a:t>‹#›</a:t>
            </a:fld>
            <a:endParaRPr lang="en-GB"/>
          </a:p>
        </p:txBody>
      </p:sp>
    </p:spTree>
    <p:extLst>
      <p:ext uri="{BB962C8B-B14F-4D97-AF65-F5344CB8AC3E}">
        <p14:creationId xmlns:p14="http://schemas.microsoft.com/office/powerpoint/2010/main" val="424219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64D2A0-0274-4B02-A1F9-A8C12D4A6FD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DDB909-ED66-43C9-B0D3-A06B2FB06EB7}" type="slidenum">
              <a:rPr lang="en-GB" smtClean="0"/>
              <a:t>‹#›</a:t>
            </a:fld>
            <a:endParaRPr lang="en-GB"/>
          </a:p>
        </p:txBody>
      </p:sp>
    </p:spTree>
    <p:extLst>
      <p:ext uri="{BB962C8B-B14F-4D97-AF65-F5344CB8AC3E}">
        <p14:creationId xmlns:p14="http://schemas.microsoft.com/office/powerpoint/2010/main" val="308593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64D2A0-0274-4B02-A1F9-A8C12D4A6FD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DDB909-ED66-43C9-B0D3-A06B2FB06EB7}" type="slidenum">
              <a:rPr lang="en-GB" smtClean="0"/>
              <a:t>‹#›</a:t>
            </a:fld>
            <a:endParaRPr lang="en-GB"/>
          </a:p>
        </p:txBody>
      </p:sp>
    </p:spTree>
    <p:extLst>
      <p:ext uri="{BB962C8B-B14F-4D97-AF65-F5344CB8AC3E}">
        <p14:creationId xmlns:p14="http://schemas.microsoft.com/office/powerpoint/2010/main" val="297263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64D2A0-0274-4B02-A1F9-A8C12D4A6FD7}"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DDB909-ED66-43C9-B0D3-A06B2FB06EB7}" type="slidenum">
              <a:rPr lang="en-GB" smtClean="0"/>
              <a:t>‹#›</a:t>
            </a:fld>
            <a:endParaRPr lang="en-GB"/>
          </a:p>
        </p:txBody>
      </p:sp>
    </p:spTree>
    <p:extLst>
      <p:ext uri="{BB962C8B-B14F-4D97-AF65-F5344CB8AC3E}">
        <p14:creationId xmlns:p14="http://schemas.microsoft.com/office/powerpoint/2010/main" val="256107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64D2A0-0274-4B02-A1F9-A8C12D4A6FD7}"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DDB909-ED66-43C9-B0D3-A06B2FB06EB7}" type="slidenum">
              <a:rPr lang="en-GB" smtClean="0"/>
              <a:t>‹#›</a:t>
            </a:fld>
            <a:endParaRPr lang="en-GB"/>
          </a:p>
        </p:txBody>
      </p:sp>
    </p:spTree>
    <p:extLst>
      <p:ext uri="{BB962C8B-B14F-4D97-AF65-F5344CB8AC3E}">
        <p14:creationId xmlns:p14="http://schemas.microsoft.com/office/powerpoint/2010/main" val="116677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64D2A0-0274-4B02-A1F9-A8C12D4A6FD7}"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DDB909-ED66-43C9-B0D3-A06B2FB06EB7}" type="slidenum">
              <a:rPr lang="en-GB" smtClean="0"/>
              <a:t>‹#›</a:t>
            </a:fld>
            <a:endParaRPr lang="en-GB"/>
          </a:p>
        </p:txBody>
      </p:sp>
    </p:spTree>
    <p:extLst>
      <p:ext uri="{BB962C8B-B14F-4D97-AF65-F5344CB8AC3E}">
        <p14:creationId xmlns:p14="http://schemas.microsoft.com/office/powerpoint/2010/main" val="124590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4D2A0-0274-4B02-A1F9-A8C12D4A6FD7}"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DDB909-ED66-43C9-B0D3-A06B2FB06EB7}" type="slidenum">
              <a:rPr lang="en-GB" smtClean="0"/>
              <a:t>‹#›</a:t>
            </a:fld>
            <a:endParaRPr lang="en-GB"/>
          </a:p>
        </p:txBody>
      </p:sp>
    </p:spTree>
    <p:extLst>
      <p:ext uri="{BB962C8B-B14F-4D97-AF65-F5344CB8AC3E}">
        <p14:creationId xmlns:p14="http://schemas.microsoft.com/office/powerpoint/2010/main" val="348329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4D2A0-0274-4B02-A1F9-A8C12D4A6FD7}"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DDB909-ED66-43C9-B0D3-A06B2FB06EB7}" type="slidenum">
              <a:rPr lang="en-GB" smtClean="0"/>
              <a:t>‹#›</a:t>
            </a:fld>
            <a:endParaRPr lang="en-GB"/>
          </a:p>
        </p:txBody>
      </p:sp>
    </p:spTree>
    <p:extLst>
      <p:ext uri="{BB962C8B-B14F-4D97-AF65-F5344CB8AC3E}">
        <p14:creationId xmlns:p14="http://schemas.microsoft.com/office/powerpoint/2010/main" val="35895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4D2A0-0274-4B02-A1F9-A8C12D4A6FD7}"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DDB909-ED66-43C9-B0D3-A06B2FB06EB7}" type="slidenum">
              <a:rPr lang="en-GB" smtClean="0"/>
              <a:t>‹#›</a:t>
            </a:fld>
            <a:endParaRPr lang="en-GB"/>
          </a:p>
        </p:txBody>
      </p:sp>
    </p:spTree>
    <p:extLst>
      <p:ext uri="{BB962C8B-B14F-4D97-AF65-F5344CB8AC3E}">
        <p14:creationId xmlns:p14="http://schemas.microsoft.com/office/powerpoint/2010/main" val="91938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4D2A0-0274-4B02-A1F9-A8C12D4A6FD7}" type="datetimeFigureOut">
              <a:rPr lang="en-GB" smtClean="0"/>
              <a:t>27/04/2020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DB909-ED66-43C9-B0D3-A06B2FB06EB7}" type="slidenum">
              <a:rPr lang="en-GB" smtClean="0"/>
              <a:t>‹#›</a:t>
            </a:fld>
            <a:endParaRPr lang="en-GB"/>
          </a:p>
        </p:txBody>
      </p:sp>
    </p:spTree>
    <p:extLst>
      <p:ext uri="{BB962C8B-B14F-4D97-AF65-F5344CB8AC3E}">
        <p14:creationId xmlns:p14="http://schemas.microsoft.com/office/powerpoint/2010/main" val="2349307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bbc.co.uk/news/world-europe-1812191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Bdcd5bjlgj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351" y="1122363"/>
            <a:ext cx="6549081" cy="2387600"/>
          </a:xfr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lstStyle/>
          <a:p>
            <a:r>
              <a:rPr lang="en-GB" dirty="0" smtClean="0"/>
              <a:t>Dealing With Offending Behaviour</a:t>
            </a:r>
            <a:endParaRPr lang="en-GB" dirty="0"/>
          </a:p>
        </p:txBody>
      </p:sp>
      <p:sp>
        <p:nvSpPr>
          <p:cNvPr id="3" name="Subtitle 2"/>
          <p:cNvSpPr>
            <a:spLocks noGrp="1"/>
          </p:cNvSpPr>
          <p:nvPr>
            <p:ph type="subTitle" idx="1"/>
          </p:nvPr>
        </p:nvSpPr>
        <p:spPr>
          <a:xfrm>
            <a:off x="947350" y="3509963"/>
            <a:ext cx="6549081" cy="1655762"/>
          </a:xfrm>
        </p:spPr>
        <p:style>
          <a:lnRef idx="2">
            <a:schemeClr val="accent6"/>
          </a:lnRef>
          <a:fillRef idx="1">
            <a:schemeClr val="lt1"/>
          </a:fillRef>
          <a:effectRef idx="0">
            <a:schemeClr val="accent6"/>
          </a:effectRef>
          <a:fontRef idx="minor">
            <a:schemeClr val="dk1"/>
          </a:fontRef>
        </p:style>
        <p:txBody>
          <a:bodyPr/>
          <a:lstStyle/>
          <a:p>
            <a:r>
              <a:rPr lang="en-GB" dirty="0" smtClean="0">
                <a:solidFill>
                  <a:schemeClr val="accent6">
                    <a:lumMod val="75000"/>
                  </a:schemeClr>
                </a:solidFill>
              </a:rPr>
              <a:t>The aims of custodial sentencing, its psychological effects &amp; recidivism</a:t>
            </a:r>
            <a:endParaRPr lang="en-GB" dirty="0">
              <a:solidFill>
                <a:schemeClr val="accent6">
                  <a:lumMod val="75000"/>
                </a:schemeClr>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694" r="16211"/>
          <a:stretch/>
        </p:blipFill>
        <p:spPr>
          <a:xfrm>
            <a:off x="7496431" y="1122363"/>
            <a:ext cx="4069322" cy="4043362"/>
          </a:xfrm>
          <a:prstGeom prst="rect">
            <a:avLst/>
          </a:prstGeom>
        </p:spPr>
      </p:pic>
    </p:spTree>
    <p:extLst>
      <p:ext uri="{BB962C8B-B14F-4D97-AF65-F5344CB8AC3E}">
        <p14:creationId xmlns:p14="http://schemas.microsoft.com/office/powerpoint/2010/main" val="195791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254869" cy="3608021"/>
          </a:xfrm>
        </p:spPr>
        <p:txBody>
          <a:bodyPr>
            <a:normAutofit fontScale="77500" lnSpcReduction="20000"/>
          </a:bodyPr>
          <a:lstStyle/>
          <a:p>
            <a:pPr marL="118872" indent="0">
              <a:buNone/>
            </a:pPr>
            <a:r>
              <a:rPr lang="en-GB" dirty="0"/>
              <a:t>If rehabilitation is effective, then we would expect re-offending rates to be low</a:t>
            </a:r>
          </a:p>
          <a:p>
            <a:pPr marL="118872" indent="0">
              <a:buNone/>
            </a:pPr>
            <a:endParaRPr lang="en-GB" dirty="0"/>
          </a:p>
          <a:p>
            <a:pPr marL="118872" indent="0">
              <a:buNone/>
            </a:pPr>
            <a:r>
              <a:rPr lang="en-GB" b="1" i="1" dirty="0"/>
              <a:t>What percentage of offenders in the UK go on to re-offend within one year of leaving prison?</a:t>
            </a:r>
          </a:p>
          <a:p>
            <a:pPr marL="118872" indent="0">
              <a:buNone/>
            </a:pPr>
            <a:endParaRPr lang="en-GB" dirty="0"/>
          </a:p>
          <a:p>
            <a:pPr marL="118872" indent="0">
              <a:buNone/>
            </a:pPr>
            <a:r>
              <a:rPr lang="en-GB" b="1" dirty="0">
                <a:solidFill>
                  <a:schemeClr val="accent1">
                    <a:lumMod val="75000"/>
                  </a:schemeClr>
                </a:solidFill>
              </a:rPr>
              <a:t>57%</a:t>
            </a:r>
          </a:p>
          <a:p>
            <a:pPr marL="118872" indent="0">
              <a:buNone/>
            </a:pPr>
            <a:endParaRPr lang="en-GB" b="1" dirty="0">
              <a:solidFill>
                <a:srgbClr val="FF0000"/>
              </a:solidFill>
            </a:endParaRPr>
          </a:p>
          <a:p>
            <a:pPr marL="118872" indent="0">
              <a:buNone/>
            </a:pPr>
            <a:r>
              <a:rPr lang="en-GB" b="1" dirty="0"/>
              <a:t>What does this suggest about rehabilitation?</a:t>
            </a:r>
          </a:p>
          <a:p>
            <a:pPr marL="0" indent="0">
              <a:buNone/>
            </a:pPr>
            <a:endParaRPr lang="en-GB" dirty="0"/>
          </a:p>
        </p:txBody>
      </p:sp>
      <p:sp>
        <p:nvSpPr>
          <p:cNvPr id="4" name="Title 1"/>
          <p:cNvSpPr>
            <a:spLocks noGrp="1"/>
          </p:cNvSpPr>
          <p:nvPr>
            <p:ph type="title"/>
          </p:nvPr>
        </p:nvSpPr>
        <p:spPr>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lstStyle/>
          <a:p>
            <a:r>
              <a:rPr lang="en-GB" dirty="0" smtClean="0"/>
              <a:t>Custodial Sentencing:  </a:t>
            </a:r>
            <a:r>
              <a:rPr lang="en-GB" dirty="0" smtClean="0">
                <a:solidFill>
                  <a:schemeClr val="accent4">
                    <a:lumMod val="60000"/>
                    <a:lumOff val="40000"/>
                  </a:schemeClr>
                </a:solidFill>
              </a:rPr>
              <a:t>Evaluation</a:t>
            </a:r>
            <a:endParaRPr lang="en-GB" dirty="0"/>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0608" y="1825625"/>
            <a:ext cx="4239789" cy="2826526"/>
          </a:xfrm>
          <a:prstGeom prst="rect">
            <a:avLst/>
          </a:prstGeom>
          <a:effectLst>
            <a:outerShdw blurRad="50800" dist="38100" dir="5400000" algn="t" rotWithShape="0">
              <a:prstClr val="black">
                <a:alpha val="40000"/>
              </a:prstClr>
            </a:outerShdw>
          </a:effectLst>
        </p:spPr>
      </p:pic>
      <p:sp>
        <p:nvSpPr>
          <p:cNvPr id="6" name="TextBox 5"/>
          <p:cNvSpPr txBox="1"/>
          <p:nvPr/>
        </p:nvSpPr>
        <p:spPr>
          <a:xfrm>
            <a:off x="6620608" y="4652151"/>
            <a:ext cx="4239789" cy="646331"/>
          </a:xfrm>
          <a:prstGeom prst="rect">
            <a:avLst/>
          </a:prstGeom>
          <a:solidFill>
            <a:schemeClr val="accent6">
              <a:lumMod val="50000"/>
            </a:schemeClr>
          </a:solidFill>
          <a:effectLst>
            <a:outerShdw blurRad="50800" dist="38100" dir="5400000" algn="t" rotWithShape="0">
              <a:prstClr val="black">
                <a:alpha val="40000"/>
              </a:prstClr>
            </a:outerShdw>
          </a:effectLst>
        </p:spPr>
        <p:txBody>
          <a:bodyPr wrap="square" rtlCol="0">
            <a:spAutoFit/>
          </a:bodyPr>
          <a:lstStyle/>
          <a:p>
            <a:r>
              <a:rPr lang="en-GB" dirty="0" smtClean="0">
                <a:solidFill>
                  <a:schemeClr val="bg1"/>
                </a:solidFill>
              </a:rPr>
              <a:t>Watch the clip on Norway’s </a:t>
            </a:r>
            <a:r>
              <a:rPr lang="en-GB" dirty="0" err="1" smtClean="0">
                <a:solidFill>
                  <a:schemeClr val="bg1"/>
                </a:solidFill>
              </a:rPr>
              <a:t>Bastoy</a:t>
            </a:r>
            <a:r>
              <a:rPr lang="en-GB" dirty="0" smtClean="0">
                <a:solidFill>
                  <a:schemeClr val="bg1"/>
                </a:solidFill>
              </a:rPr>
              <a:t> Prison, where re-offending rates are 16%</a:t>
            </a:r>
            <a:endParaRPr lang="en-GB" dirty="0">
              <a:solidFill>
                <a:schemeClr val="bg1"/>
              </a:solidFill>
            </a:endParaRPr>
          </a:p>
        </p:txBody>
      </p:sp>
      <p:sp>
        <p:nvSpPr>
          <p:cNvPr id="7" name="Rounded Rectangle 6"/>
          <p:cNvSpPr/>
          <p:nvPr/>
        </p:nvSpPr>
        <p:spPr>
          <a:xfrm>
            <a:off x="975946" y="5539154"/>
            <a:ext cx="9988062" cy="1099038"/>
          </a:xfrm>
          <a:prstGeom prst="roundRect">
            <a:avLst/>
          </a:prstGeom>
          <a:solidFill>
            <a:schemeClr val="accent5">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4">
                    <a:lumMod val="20000"/>
                    <a:lumOff val="80000"/>
                  </a:schemeClr>
                </a:solidFill>
              </a:rPr>
              <a:t>Why do you think re-offending rates in </a:t>
            </a:r>
            <a:r>
              <a:rPr lang="en-GB" b="1" dirty="0" err="1">
                <a:solidFill>
                  <a:schemeClr val="accent4">
                    <a:lumMod val="20000"/>
                    <a:lumOff val="80000"/>
                  </a:schemeClr>
                </a:solidFill>
              </a:rPr>
              <a:t>Bastoy</a:t>
            </a:r>
            <a:r>
              <a:rPr lang="en-GB" b="1" dirty="0">
                <a:solidFill>
                  <a:schemeClr val="accent4">
                    <a:lumMod val="20000"/>
                    <a:lumOff val="80000"/>
                  </a:schemeClr>
                </a:solidFill>
              </a:rPr>
              <a:t> are so low in comparison to UK prisons? </a:t>
            </a:r>
          </a:p>
          <a:p>
            <a:endParaRPr lang="en-GB" b="1" dirty="0">
              <a:solidFill>
                <a:schemeClr val="accent4">
                  <a:lumMod val="20000"/>
                  <a:lumOff val="80000"/>
                </a:schemeClr>
              </a:solidFill>
            </a:endParaRPr>
          </a:p>
          <a:p>
            <a:r>
              <a:rPr lang="en-GB" b="1" dirty="0">
                <a:solidFill>
                  <a:schemeClr val="accent4">
                    <a:lumMod val="20000"/>
                    <a:lumOff val="80000"/>
                  </a:schemeClr>
                </a:solidFill>
              </a:rPr>
              <a:t>Why do you think the UK are not following the </a:t>
            </a:r>
            <a:r>
              <a:rPr lang="en-GB" b="1" dirty="0" err="1">
                <a:solidFill>
                  <a:schemeClr val="accent4">
                    <a:lumMod val="20000"/>
                    <a:lumOff val="80000"/>
                  </a:schemeClr>
                </a:solidFill>
              </a:rPr>
              <a:t>Bastoy</a:t>
            </a:r>
            <a:r>
              <a:rPr lang="en-GB" b="1" dirty="0">
                <a:solidFill>
                  <a:schemeClr val="accent4">
                    <a:lumMod val="20000"/>
                    <a:lumOff val="80000"/>
                  </a:schemeClr>
                </a:solidFill>
              </a:rPr>
              <a:t> model?</a:t>
            </a:r>
          </a:p>
        </p:txBody>
      </p:sp>
      <p:sp>
        <p:nvSpPr>
          <p:cNvPr id="8" name="16-Point Star 7"/>
          <p:cNvSpPr/>
          <p:nvPr/>
        </p:nvSpPr>
        <p:spPr>
          <a:xfrm rot="20980665">
            <a:off x="5184055" y="3519757"/>
            <a:ext cx="6116224" cy="2911119"/>
          </a:xfrm>
          <a:prstGeom prst="star16">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Apart from rehabilitation being at the forefront of the Norway system, what other reason may there be for low recidivism rates, that are not connected to the prison system?</a:t>
            </a:r>
            <a:endParaRPr lang="en-GB" dirty="0"/>
          </a:p>
        </p:txBody>
      </p:sp>
    </p:spTree>
    <p:extLst>
      <p:ext uri="{BB962C8B-B14F-4D97-AF65-F5344CB8AC3E}">
        <p14:creationId xmlns:p14="http://schemas.microsoft.com/office/powerpoint/2010/main" val="363035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118872" indent="0">
              <a:buNone/>
            </a:pPr>
            <a:r>
              <a:rPr lang="en-US" b="1" dirty="0">
                <a:solidFill>
                  <a:schemeClr val="accent5">
                    <a:lumMod val="50000"/>
                  </a:schemeClr>
                </a:solidFill>
              </a:rPr>
              <a:t>Answer the following question individually, without notes:</a:t>
            </a:r>
          </a:p>
          <a:p>
            <a:pPr marL="118872" indent="0">
              <a:buNone/>
            </a:pPr>
            <a:endParaRPr lang="en-US" dirty="0"/>
          </a:p>
          <a:p>
            <a:pPr marL="118872" indent="0">
              <a:buNone/>
            </a:pPr>
            <a:r>
              <a:rPr lang="en-US" dirty="0"/>
              <a:t>Following a series of riots in cities all over England, a politician was interviewed on the radio. He said, ‘Rioters and looters should be sent to prison. We must send a clear message that this sort of </a:t>
            </a:r>
            <a:r>
              <a:rPr lang="en-US" dirty="0" err="1"/>
              <a:t>behaviour</a:t>
            </a:r>
            <a:r>
              <a:rPr lang="en-US" dirty="0"/>
              <a:t> is not acceptable. Society expects such </a:t>
            </a:r>
            <a:r>
              <a:rPr lang="en-US" dirty="0" err="1"/>
              <a:t>behaviour</a:t>
            </a:r>
            <a:r>
              <a:rPr lang="en-US" dirty="0"/>
              <a:t> to be severely punished.’</a:t>
            </a:r>
          </a:p>
          <a:p>
            <a:pPr marL="118872" indent="0">
              <a:buNone/>
            </a:pPr>
            <a:endParaRPr lang="en-US" b="1" dirty="0"/>
          </a:p>
          <a:p>
            <a:pPr marL="118872" indent="0">
              <a:buNone/>
            </a:pPr>
            <a:r>
              <a:rPr lang="en-US" b="1" dirty="0"/>
              <a:t>Briefly discuss two roles of custodial sentencing identified in the politician’s statement.</a:t>
            </a:r>
          </a:p>
          <a:p>
            <a:pPr marL="118872" indent="0">
              <a:buNone/>
            </a:pPr>
            <a:r>
              <a:rPr lang="en-US" b="1" dirty="0"/>
              <a:t>(4 marks)</a:t>
            </a:r>
          </a:p>
          <a:p>
            <a:pPr marL="118872" indent="0">
              <a:buNone/>
            </a:pPr>
            <a:endParaRPr lang="en-US" b="1" dirty="0"/>
          </a:p>
          <a:p>
            <a:pPr marL="118872" indent="0">
              <a:buNone/>
            </a:pPr>
            <a:endParaRPr lang="en-US" b="1" dirty="0"/>
          </a:p>
          <a:p>
            <a:pPr marL="118872" indent="0">
              <a:buNone/>
            </a:pPr>
            <a:r>
              <a:rPr lang="en-US" sz="3600" b="1" dirty="0">
                <a:solidFill>
                  <a:schemeClr val="accent5">
                    <a:lumMod val="50000"/>
                  </a:schemeClr>
                </a:solidFill>
              </a:rPr>
              <a:t>Now swap with the person sitting next to you and give their answer a mark out of 4 using the guidance on the next slide</a:t>
            </a:r>
          </a:p>
          <a:p>
            <a:pPr marL="118872" indent="0">
              <a:buNone/>
            </a:pPr>
            <a:endParaRPr lang="en-US" sz="3600" b="1" dirty="0">
              <a:solidFill>
                <a:schemeClr val="accent5">
                  <a:lumMod val="50000"/>
                </a:schemeClr>
              </a:solidFill>
            </a:endParaRPr>
          </a:p>
          <a:p>
            <a:pPr marL="118872" indent="0">
              <a:buNone/>
            </a:pPr>
            <a:r>
              <a:rPr lang="en-US" sz="3600" b="1" i="1" dirty="0">
                <a:solidFill>
                  <a:schemeClr val="accent6">
                    <a:lumMod val="75000"/>
                  </a:schemeClr>
                </a:solidFill>
              </a:rPr>
              <a:t>Note that there is no application required in this question!</a:t>
            </a:r>
          </a:p>
          <a:p>
            <a:pPr marL="0" indent="0">
              <a:buNone/>
            </a:pPr>
            <a:endParaRPr lang="en-GB" dirty="0"/>
          </a:p>
        </p:txBody>
      </p:sp>
      <p:sp>
        <p:nvSpPr>
          <p:cNvPr id="4" name="Title 1"/>
          <p:cNvSpPr>
            <a:spLocks noGrp="1"/>
          </p:cNvSpPr>
          <p:nvPr>
            <p:ph type="title"/>
          </p:nvPr>
        </p:nvSpPr>
        <p:spPr>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lstStyle/>
          <a:p>
            <a:r>
              <a:rPr lang="en-GB" dirty="0" smtClean="0"/>
              <a:t>Custodial Sentencing:  </a:t>
            </a:r>
            <a:r>
              <a:rPr lang="en-GB" dirty="0" smtClean="0">
                <a:solidFill>
                  <a:schemeClr val="accent6">
                    <a:lumMod val="40000"/>
                    <a:lumOff val="60000"/>
                  </a:schemeClr>
                </a:solidFill>
              </a:rPr>
              <a:t>Exam Practice</a:t>
            </a:r>
            <a:endParaRPr lang="en-GB" dirty="0">
              <a:solidFill>
                <a:schemeClr val="accent6">
                  <a:lumMod val="40000"/>
                  <a:lumOff val="60000"/>
                </a:schemeClr>
              </a:solidFill>
            </a:endParaRPr>
          </a:p>
        </p:txBody>
      </p:sp>
    </p:spTree>
    <p:extLst>
      <p:ext uri="{BB962C8B-B14F-4D97-AF65-F5344CB8AC3E}">
        <p14:creationId xmlns:p14="http://schemas.microsoft.com/office/powerpoint/2010/main" val="2523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118872" indent="0">
              <a:buNone/>
            </a:pPr>
            <a:r>
              <a:rPr lang="en-US" sz="3800" b="1" dirty="0">
                <a:solidFill>
                  <a:schemeClr val="accent6">
                    <a:lumMod val="50000"/>
                  </a:schemeClr>
                </a:solidFill>
              </a:rPr>
              <a:t>AO1</a:t>
            </a:r>
          </a:p>
          <a:p>
            <a:pPr marL="118872" indent="0">
              <a:buNone/>
            </a:pPr>
            <a:endParaRPr lang="en-US" b="1" dirty="0"/>
          </a:p>
          <a:p>
            <a:pPr marL="118872" indent="0">
              <a:buNone/>
            </a:pPr>
            <a:r>
              <a:rPr lang="en-US" b="1" dirty="0"/>
              <a:t>Up to two marks for knowledge of relevant roles of custodial sentencing. Given the context, students are most likely to focus on deterrence (individual </a:t>
            </a:r>
            <a:r>
              <a:rPr lang="en-US" b="1" dirty="0" smtClean="0"/>
              <a:t>and/or </a:t>
            </a:r>
            <a:r>
              <a:rPr lang="en-US" b="1" dirty="0"/>
              <a:t>general), retribution or possibly incapacitation.</a:t>
            </a:r>
          </a:p>
          <a:p>
            <a:pPr marL="118872" indent="0">
              <a:buNone/>
            </a:pPr>
            <a:r>
              <a:rPr lang="en-US" b="1" dirty="0"/>
              <a:t> </a:t>
            </a:r>
            <a:br>
              <a:rPr lang="en-US" b="1" dirty="0"/>
            </a:br>
            <a:r>
              <a:rPr lang="en-US" b="1" dirty="0">
                <a:solidFill>
                  <a:schemeClr val="accent6">
                    <a:lumMod val="75000"/>
                  </a:schemeClr>
                </a:solidFill>
              </a:rPr>
              <a:t>Deterrence </a:t>
            </a:r>
            <a:r>
              <a:rPr lang="en-US" b="1" dirty="0"/>
              <a:t>- </a:t>
            </a:r>
            <a:r>
              <a:rPr lang="en-US" dirty="0"/>
              <a:t>seeing / experiencing the negative consequence means that the offending </a:t>
            </a:r>
            <a:r>
              <a:rPr lang="en-US" dirty="0" err="1"/>
              <a:t>behaviour</a:t>
            </a:r>
            <a:r>
              <a:rPr lang="en-US" dirty="0"/>
              <a:t> should be avoided in the future; prison as negative reinforcement; avoidance learning; vicarious learning - seeing peers go to prison; punishment acts such that negative consequences will be avoided in future. </a:t>
            </a:r>
            <a:br>
              <a:rPr lang="en-US" dirty="0"/>
            </a:br>
            <a:endParaRPr lang="en-US" dirty="0"/>
          </a:p>
          <a:p>
            <a:pPr marL="118872" indent="0">
              <a:buNone/>
            </a:pPr>
            <a:r>
              <a:rPr lang="en-US" b="1" dirty="0">
                <a:solidFill>
                  <a:schemeClr val="accent6">
                    <a:lumMod val="75000"/>
                  </a:schemeClr>
                </a:solidFill>
              </a:rPr>
              <a:t>Retribution</a:t>
            </a:r>
            <a:r>
              <a:rPr lang="en-US" b="1" dirty="0"/>
              <a:t> – </a:t>
            </a:r>
            <a:r>
              <a:rPr lang="en-US" dirty="0"/>
              <a:t>society exacting revenge for unacceptable conduct. </a:t>
            </a:r>
            <a:br>
              <a:rPr lang="en-US" dirty="0"/>
            </a:br>
            <a:endParaRPr lang="en-US" dirty="0"/>
          </a:p>
          <a:p>
            <a:pPr marL="118872" indent="0">
              <a:buNone/>
            </a:pPr>
            <a:r>
              <a:rPr lang="en-US" b="1" dirty="0">
                <a:solidFill>
                  <a:schemeClr val="accent6">
                    <a:lumMod val="75000"/>
                  </a:schemeClr>
                </a:solidFill>
              </a:rPr>
              <a:t>Incapacitation </a:t>
            </a:r>
            <a:r>
              <a:rPr lang="en-US" dirty="0"/>
              <a:t>– sending to prison removes the offender from society, putting the offender out of action. </a:t>
            </a:r>
            <a:br>
              <a:rPr lang="en-US" dirty="0"/>
            </a:br>
            <a:endParaRPr lang="en-US" dirty="0"/>
          </a:p>
          <a:p>
            <a:pPr marL="118872" indent="0">
              <a:buNone/>
            </a:pPr>
            <a:r>
              <a:rPr lang="en-US" b="1" dirty="0">
                <a:solidFill>
                  <a:schemeClr val="accent5">
                    <a:lumMod val="75000"/>
                  </a:schemeClr>
                </a:solidFill>
              </a:rPr>
              <a:t>Maximum 1 mark for simply naming two relevant roles</a:t>
            </a:r>
            <a:br>
              <a:rPr lang="en-US" b="1" dirty="0">
                <a:solidFill>
                  <a:schemeClr val="accent5">
                    <a:lumMod val="75000"/>
                  </a:schemeClr>
                </a:solidFill>
              </a:rPr>
            </a:br>
            <a:endParaRPr lang="en-GB" b="1" dirty="0">
              <a:solidFill>
                <a:schemeClr val="accent5">
                  <a:lumMod val="75000"/>
                </a:schemeClr>
              </a:solidFill>
            </a:endParaRPr>
          </a:p>
          <a:p>
            <a:pPr marL="0" indent="0">
              <a:buNone/>
            </a:pPr>
            <a:endParaRPr lang="en-GB" dirty="0"/>
          </a:p>
        </p:txBody>
      </p:sp>
      <p:sp>
        <p:nvSpPr>
          <p:cNvPr id="4" name="Title 1"/>
          <p:cNvSpPr>
            <a:spLocks noGrp="1"/>
          </p:cNvSpPr>
          <p:nvPr>
            <p:ph type="title"/>
          </p:nvPr>
        </p:nvSpPr>
        <p:spPr>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lstStyle/>
          <a:p>
            <a:r>
              <a:rPr lang="en-GB" dirty="0" smtClean="0"/>
              <a:t>Custodial Sentencing:  </a:t>
            </a:r>
            <a:r>
              <a:rPr lang="en-GB" dirty="0" smtClean="0">
                <a:solidFill>
                  <a:schemeClr val="accent6">
                    <a:lumMod val="40000"/>
                    <a:lumOff val="60000"/>
                  </a:schemeClr>
                </a:solidFill>
              </a:rPr>
              <a:t>Mark Scheme</a:t>
            </a:r>
            <a:endParaRPr lang="en-GB" dirty="0">
              <a:solidFill>
                <a:schemeClr val="accent6">
                  <a:lumMod val="40000"/>
                  <a:lumOff val="60000"/>
                </a:schemeClr>
              </a:solidFill>
            </a:endParaRPr>
          </a:p>
        </p:txBody>
      </p:sp>
    </p:spTree>
    <p:extLst>
      <p:ext uri="{BB962C8B-B14F-4D97-AF65-F5344CB8AC3E}">
        <p14:creationId xmlns:p14="http://schemas.microsoft.com/office/powerpoint/2010/main" val="4163885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118872" indent="0">
              <a:buNone/>
            </a:pPr>
            <a:r>
              <a:rPr lang="en-US" sz="4400" b="1" dirty="0">
                <a:solidFill>
                  <a:schemeClr val="accent6">
                    <a:lumMod val="50000"/>
                  </a:schemeClr>
                </a:solidFill>
              </a:rPr>
              <a:t>AO3</a:t>
            </a:r>
          </a:p>
          <a:p>
            <a:pPr marL="118872" indent="0">
              <a:buNone/>
            </a:pPr>
            <a:endParaRPr lang="en-US" b="1" dirty="0"/>
          </a:p>
          <a:p>
            <a:pPr marL="118872" indent="0">
              <a:buNone/>
            </a:pPr>
            <a:r>
              <a:rPr lang="en-US" b="1" dirty="0"/>
              <a:t>Up to two marks for brief discussion of the two roles presented</a:t>
            </a:r>
          </a:p>
          <a:p>
            <a:pPr marL="118872" indent="0">
              <a:buNone/>
            </a:pPr>
            <a:endParaRPr lang="en-US" b="1" dirty="0"/>
          </a:p>
          <a:p>
            <a:pPr marL="118872" indent="0">
              <a:buNone/>
            </a:pPr>
            <a:r>
              <a:rPr lang="en-US" b="1" dirty="0"/>
              <a:t>For full marks students must comment briefly on each role</a:t>
            </a:r>
          </a:p>
          <a:p>
            <a:pPr marL="118872" indent="0">
              <a:buNone/>
            </a:pPr>
            <a:endParaRPr lang="en-US" b="1" dirty="0"/>
          </a:p>
          <a:p>
            <a:pPr marL="118872" indent="0">
              <a:buNone/>
            </a:pPr>
            <a:r>
              <a:rPr lang="en-US" sz="3600" b="1" dirty="0">
                <a:solidFill>
                  <a:schemeClr val="accent6">
                    <a:lumMod val="75000"/>
                  </a:schemeClr>
                </a:solidFill>
              </a:rPr>
              <a:t>Relevant discussion points include: </a:t>
            </a:r>
          </a:p>
          <a:p>
            <a:pPr marL="118872" indent="0">
              <a:buNone/>
            </a:pPr>
            <a:endParaRPr lang="en-US" b="1" dirty="0"/>
          </a:p>
          <a:p>
            <a:r>
              <a:rPr lang="en-US" b="1" dirty="0"/>
              <a:t>Recidivism rates indicate prison does not deter (approximately 70% of young male offenders re-offend within two years); </a:t>
            </a:r>
          </a:p>
          <a:p>
            <a:r>
              <a:rPr lang="en-US" b="1" dirty="0"/>
              <a:t>Exacting retribution does not change the offender’s </a:t>
            </a:r>
            <a:r>
              <a:rPr lang="en-US" b="1" dirty="0" err="1"/>
              <a:t>behaviour</a:t>
            </a:r>
            <a:r>
              <a:rPr lang="en-US" b="1" dirty="0"/>
              <a:t> (alternatives to prison may be better than straightforward punishment, </a:t>
            </a:r>
            <a:r>
              <a:rPr lang="en-US" b="1" dirty="0" err="1"/>
              <a:t>eg</a:t>
            </a:r>
            <a:r>
              <a:rPr lang="en-US" b="1" dirty="0"/>
              <a:t> restorative justice) </a:t>
            </a:r>
          </a:p>
          <a:p>
            <a:r>
              <a:rPr lang="en-US" b="1" dirty="0"/>
              <a:t>Retribution often occurs as a result of the political imperative to appear to be tough on crime; We may consider that it has no place in a </a:t>
            </a:r>
            <a:r>
              <a:rPr lang="en-US" b="1" dirty="0" err="1"/>
              <a:t>civilised</a:t>
            </a:r>
            <a:r>
              <a:rPr lang="en-US" b="1" dirty="0"/>
              <a:t> society</a:t>
            </a:r>
          </a:p>
          <a:p>
            <a:r>
              <a:rPr lang="en-US" b="1" dirty="0"/>
              <a:t>Incapacitation is only temporary in most cases; even people in prison can continue to commit crime so incapacitation is not complete</a:t>
            </a:r>
          </a:p>
          <a:p>
            <a:pPr marL="0" indent="0">
              <a:buNone/>
            </a:pPr>
            <a:endParaRPr lang="en-GB" dirty="0"/>
          </a:p>
        </p:txBody>
      </p:sp>
      <p:sp>
        <p:nvSpPr>
          <p:cNvPr id="4" name="Title 1"/>
          <p:cNvSpPr>
            <a:spLocks noGrp="1"/>
          </p:cNvSpPr>
          <p:nvPr>
            <p:ph type="title"/>
          </p:nvPr>
        </p:nvSpPr>
        <p:spPr>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lstStyle/>
          <a:p>
            <a:r>
              <a:rPr lang="en-GB" dirty="0" smtClean="0"/>
              <a:t>Custodial Sentencing:  </a:t>
            </a:r>
            <a:r>
              <a:rPr lang="en-GB" dirty="0" smtClean="0">
                <a:solidFill>
                  <a:schemeClr val="accent6">
                    <a:lumMod val="40000"/>
                    <a:lumOff val="60000"/>
                  </a:schemeClr>
                </a:solidFill>
              </a:rPr>
              <a:t>Mark Scheme</a:t>
            </a:r>
            <a:endParaRPr lang="en-GB" dirty="0">
              <a:solidFill>
                <a:schemeClr val="accent6">
                  <a:lumMod val="40000"/>
                  <a:lumOff val="60000"/>
                </a:schemeClr>
              </a:solidFill>
            </a:endParaRPr>
          </a:p>
        </p:txBody>
      </p:sp>
    </p:spTree>
    <p:extLst>
      <p:ext uri="{BB962C8B-B14F-4D97-AF65-F5344CB8AC3E}">
        <p14:creationId xmlns:p14="http://schemas.microsoft.com/office/powerpoint/2010/main" val="628381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3366"/>
          </a:solidFill>
        </p:spPr>
        <p:style>
          <a:lnRef idx="0">
            <a:schemeClr val="accent4"/>
          </a:lnRef>
          <a:fillRef idx="3">
            <a:schemeClr val="accent4"/>
          </a:fillRef>
          <a:effectRef idx="3">
            <a:schemeClr val="accent4"/>
          </a:effectRef>
          <a:fontRef idx="minor">
            <a:schemeClr val="lt1"/>
          </a:fontRef>
        </p:style>
        <p:txBody>
          <a:bodyPr/>
          <a:lstStyle/>
          <a:p>
            <a:r>
              <a:rPr lang="en-GB" dirty="0" smtClean="0"/>
              <a:t>Reasons for Recidivism (Re-offending)</a:t>
            </a:r>
            <a:endParaRPr lang="en-GB" dirty="0"/>
          </a:p>
        </p:txBody>
      </p:sp>
      <p:sp>
        <p:nvSpPr>
          <p:cNvPr id="3" name="Content Placeholder 2"/>
          <p:cNvSpPr>
            <a:spLocks noGrp="1"/>
          </p:cNvSpPr>
          <p:nvPr>
            <p:ph idx="1"/>
          </p:nvPr>
        </p:nvSpPr>
        <p:spPr>
          <a:xfrm>
            <a:off x="838200" y="1897001"/>
            <a:ext cx="4753708" cy="1392360"/>
          </a:xfrm>
        </p:spPr>
        <p:txBody>
          <a:bodyPr>
            <a:normAutofit fontScale="85000" lnSpcReduction="10000"/>
          </a:bodyPr>
          <a:lstStyle/>
          <a:p>
            <a:pPr marL="0" indent="0">
              <a:buNone/>
            </a:pPr>
            <a:r>
              <a:rPr lang="en-GB" dirty="0" smtClean="0"/>
              <a:t>In groups, on MWBs, list all of the reasons why someone might re-offend (try to remember what you read about as part of the prep)</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365" y="3289361"/>
            <a:ext cx="4587377" cy="3059723"/>
          </a:xfrm>
          <a:prstGeom prst="rect">
            <a:avLst/>
          </a:prstGeom>
        </p:spPr>
      </p:pic>
      <p:sp>
        <p:nvSpPr>
          <p:cNvPr id="5" name="TextBox 4"/>
          <p:cNvSpPr txBox="1"/>
          <p:nvPr/>
        </p:nvSpPr>
        <p:spPr>
          <a:xfrm>
            <a:off x="6172200" y="2013438"/>
            <a:ext cx="4457700" cy="4154984"/>
          </a:xfrm>
          <a:prstGeom prst="rect">
            <a:avLst/>
          </a:prstGeom>
          <a:solidFill>
            <a:schemeClr val="accent2">
              <a:lumMod val="20000"/>
              <a:lumOff val="80000"/>
            </a:schemeClr>
          </a:solidFill>
        </p:spPr>
        <p:txBody>
          <a:bodyPr wrap="square" rtlCol="0">
            <a:spAutoFit/>
          </a:bodyPr>
          <a:lstStyle/>
          <a:p>
            <a:pPr marL="514350" indent="-514350">
              <a:buFont typeface="+mj-lt"/>
              <a:buAutoNum type="arabicPeriod"/>
            </a:pPr>
            <a:r>
              <a:rPr lang="en-GB" sz="2400" dirty="0">
                <a:solidFill>
                  <a:srgbClr val="993366"/>
                </a:solidFill>
              </a:rPr>
              <a:t>Psychological Effects: Stress and </a:t>
            </a:r>
            <a:r>
              <a:rPr lang="en-GB" sz="2400" dirty="0" smtClean="0">
                <a:solidFill>
                  <a:srgbClr val="993366"/>
                </a:solidFill>
              </a:rPr>
              <a:t>Depression</a:t>
            </a:r>
          </a:p>
          <a:p>
            <a:pPr marL="514350" indent="-514350">
              <a:buFont typeface="+mj-lt"/>
              <a:buAutoNum type="arabicPeriod"/>
            </a:pPr>
            <a:endParaRPr lang="en-GB" sz="2400" dirty="0">
              <a:solidFill>
                <a:srgbClr val="993366"/>
              </a:solidFill>
            </a:endParaRPr>
          </a:p>
          <a:p>
            <a:pPr marL="514350" indent="-514350">
              <a:buFont typeface="+mj-lt"/>
              <a:buAutoNum type="arabicPeriod"/>
            </a:pPr>
            <a:r>
              <a:rPr lang="en-GB" sz="2400" dirty="0" smtClean="0">
                <a:solidFill>
                  <a:srgbClr val="993366"/>
                </a:solidFill>
              </a:rPr>
              <a:t>Institutionalisation</a:t>
            </a:r>
          </a:p>
          <a:p>
            <a:pPr marL="514350" indent="-514350">
              <a:buFont typeface="+mj-lt"/>
              <a:buAutoNum type="arabicPeriod"/>
            </a:pPr>
            <a:endParaRPr lang="en-GB" sz="2400" dirty="0">
              <a:solidFill>
                <a:srgbClr val="993366"/>
              </a:solidFill>
            </a:endParaRPr>
          </a:p>
          <a:p>
            <a:pPr marL="514350" indent="-514350">
              <a:buFont typeface="+mj-lt"/>
              <a:buAutoNum type="arabicPeriod"/>
            </a:pPr>
            <a:r>
              <a:rPr lang="en-GB" sz="2400" dirty="0" err="1" smtClean="0">
                <a:solidFill>
                  <a:srgbClr val="993366"/>
                </a:solidFill>
              </a:rPr>
              <a:t>Prisonisation</a:t>
            </a:r>
            <a:endParaRPr lang="en-GB" sz="2400" dirty="0" smtClean="0">
              <a:solidFill>
                <a:srgbClr val="993366"/>
              </a:solidFill>
            </a:endParaRPr>
          </a:p>
          <a:p>
            <a:pPr marL="514350" indent="-514350">
              <a:buFont typeface="+mj-lt"/>
              <a:buAutoNum type="arabicPeriod"/>
            </a:pPr>
            <a:endParaRPr lang="en-GB" sz="2400" dirty="0">
              <a:solidFill>
                <a:srgbClr val="993366"/>
              </a:solidFill>
            </a:endParaRPr>
          </a:p>
          <a:p>
            <a:pPr marL="514350" indent="-514350">
              <a:buFont typeface="+mj-lt"/>
              <a:buAutoNum type="arabicPeriod"/>
            </a:pPr>
            <a:r>
              <a:rPr lang="en-GB" sz="2400" dirty="0">
                <a:solidFill>
                  <a:srgbClr val="993366"/>
                </a:solidFill>
              </a:rPr>
              <a:t>Mental Health and Addiction </a:t>
            </a:r>
            <a:r>
              <a:rPr lang="en-GB" sz="2400" dirty="0" smtClean="0">
                <a:solidFill>
                  <a:srgbClr val="993366"/>
                </a:solidFill>
              </a:rPr>
              <a:t>issues</a:t>
            </a:r>
          </a:p>
          <a:p>
            <a:pPr marL="514350" indent="-514350">
              <a:buFont typeface="+mj-lt"/>
              <a:buAutoNum type="arabicPeriod"/>
            </a:pPr>
            <a:endParaRPr lang="en-GB" sz="2400" dirty="0">
              <a:solidFill>
                <a:srgbClr val="993366"/>
              </a:solidFill>
            </a:endParaRPr>
          </a:p>
          <a:p>
            <a:pPr marL="514350" indent="-514350">
              <a:buFont typeface="+mj-lt"/>
              <a:buAutoNum type="arabicPeriod"/>
            </a:pPr>
            <a:r>
              <a:rPr lang="en-GB" sz="2400" dirty="0">
                <a:solidFill>
                  <a:srgbClr val="993366"/>
                </a:solidFill>
              </a:rPr>
              <a:t>Labelling</a:t>
            </a:r>
          </a:p>
        </p:txBody>
      </p:sp>
    </p:spTree>
    <p:extLst>
      <p:ext uri="{BB962C8B-B14F-4D97-AF65-F5344CB8AC3E}">
        <p14:creationId xmlns:p14="http://schemas.microsoft.com/office/powerpoint/2010/main" val="213786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606562" cy="3819037"/>
          </a:xfrm>
        </p:spPr>
        <p:txBody>
          <a:bodyPr>
            <a:normAutofit fontScale="85000" lnSpcReduction="20000"/>
          </a:bodyPr>
          <a:lstStyle/>
          <a:p>
            <a:pPr marL="0" indent="0">
              <a:buNone/>
            </a:pPr>
            <a:r>
              <a:rPr lang="en-GB" b="1" dirty="0" smtClean="0"/>
              <a:t>Each member of the group will be given a different case study</a:t>
            </a:r>
          </a:p>
          <a:p>
            <a:pPr marL="0" indent="0">
              <a:buNone/>
            </a:pPr>
            <a:endParaRPr lang="en-GB" dirty="0"/>
          </a:p>
          <a:p>
            <a:pPr marL="0" indent="0">
              <a:buNone/>
            </a:pPr>
            <a:r>
              <a:rPr lang="en-GB" dirty="0" smtClean="0"/>
              <a:t>Read pages </a:t>
            </a:r>
            <a:r>
              <a:rPr lang="en-GB" b="1" dirty="0" smtClean="0"/>
              <a:t>25 &amp; 26</a:t>
            </a:r>
            <a:r>
              <a:rPr lang="en-GB" dirty="0" smtClean="0"/>
              <a:t> in the information pack and then answer the following questions about your case (jot your answers down):</a:t>
            </a:r>
          </a:p>
          <a:p>
            <a:pPr marL="0" indent="0">
              <a:buNone/>
            </a:pPr>
            <a:endParaRPr lang="en-GB" dirty="0"/>
          </a:p>
          <a:p>
            <a:pPr marL="514350" indent="-514350">
              <a:buFont typeface="+mj-lt"/>
              <a:buAutoNum type="arabicPeriod"/>
            </a:pPr>
            <a:r>
              <a:rPr lang="en-GB" dirty="0">
                <a:solidFill>
                  <a:srgbClr val="993366"/>
                </a:solidFill>
              </a:rPr>
              <a:t>What reasons for reoffending are evident in the case study? Support </a:t>
            </a:r>
            <a:r>
              <a:rPr lang="en-GB" dirty="0" smtClean="0">
                <a:solidFill>
                  <a:srgbClr val="993366"/>
                </a:solidFill>
              </a:rPr>
              <a:t>your answer with a quotation from the pack</a:t>
            </a:r>
            <a:endParaRPr lang="en-GB" dirty="0">
              <a:solidFill>
                <a:srgbClr val="993366"/>
              </a:solidFill>
            </a:endParaRPr>
          </a:p>
          <a:p>
            <a:pPr marL="514350" indent="-514350">
              <a:buFont typeface="+mj-lt"/>
              <a:buAutoNum type="arabicPeriod"/>
            </a:pPr>
            <a:r>
              <a:rPr lang="en-GB" dirty="0">
                <a:solidFill>
                  <a:srgbClr val="993366"/>
                </a:solidFill>
              </a:rPr>
              <a:t>What research is there to support this? </a:t>
            </a:r>
            <a:r>
              <a:rPr lang="en-GB" b="1" i="1" dirty="0" smtClean="0">
                <a:solidFill>
                  <a:srgbClr val="993366"/>
                </a:solidFill>
              </a:rPr>
              <a:t>(write down brief details)</a:t>
            </a:r>
            <a:endParaRPr lang="en-GB" b="1" i="1" dirty="0">
              <a:solidFill>
                <a:srgbClr val="993366"/>
              </a:solidFill>
            </a:endParaRPr>
          </a:p>
          <a:p>
            <a:pPr marL="0" indent="0">
              <a:buNone/>
            </a:pPr>
            <a:endParaRPr lang="en-GB" dirty="0"/>
          </a:p>
        </p:txBody>
      </p:sp>
      <p:sp>
        <p:nvSpPr>
          <p:cNvPr id="4" name="Title 1"/>
          <p:cNvSpPr>
            <a:spLocks noGrp="1"/>
          </p:cNvSpPr>
          <p:nvPr>
            <p:ph type="title"/>
          </p:nvPr>
        </p:nvSpPr>
        <p:spPr>
          <a:solidFill>
            <a:srgbClr val="993366"/>
          </a:solidFill>
        </p:spPr>
        <p:style>
          <a:lnRef idx="0">
            <a:schemeClr val="accent4"/>
          </a:lnRef>
          <a:fillRef idx="3">
            <a:schemeClr val="accent4"/>
          </a:fillRef>
          <a:effectRef idx="3">
            <a:schemeClr val="accent4"/>
          </a:effectRef>
          <a:fontRef idx="minor">
            <a:schemeClr val="lt1"/>
          </a:fontRef>
        </p:style>
        <p:txBody>
          <a:bodyPr/>
          <a:lstStyle/>
          <a:p>
            <a:r>
              <a:rPr lang="en-GB" dirty="0" smtClean="0"/>
              <a:t>Reasons for Recidivism (Re-offending)</a:t>
            </a:r>
            <a:endParaRPr lang="en-GB" dirty="0"/>
          </a:p>
        </p:txBody>
      </p:sp>
      <p:sp>
        <p:nvSpPr>
          <p:cNvPr id="5" name="Rounded Rectangle 4"/>
          <p:cNvSpPr/>
          <p:nvPr/>
        </p:nvSpPr>
        <p:spPr>
          <a:xfrm>
            <a:off x="838200" y="5779599"/>
            <a:ext cx="10600592" cy="876178"/>
          </a:xfrm>
          <a:prstGeom prst="roundRect">
            <a:avLst/>
          </a:prstGeom>
          <a:solidFill>
            <a:srgbClr val="6633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4">
                    <a:lumMod val="20000"/>
                    <a:lumOff val="80000"/>
                  </a:schemeClr>
                </a:solidFill>
              </a:rPr>
              <a:t>Now </a:t>
            </a:r>
            <a:r>
              <a:rPr lang="en-GB" sz="2000" b="1" dirty="0" smtClean="0">
                <a:solidFill>
                  <a:schemeClr val="accent4">
                    <a:lumMod val="20000"/>
                    <a:lumOff val="80000"/>
                  </a:schemeClr>
                </a:solidFill>
              </a:rPr>
              <a:t>take it in turns to present your </a:t>
            </a:r>
            <a:r>
              <a:rPr lang="en-GB" sz="2000" b="1" dirty="0">
                <a:solidFill>
                  <a:schemeClr val="accent4">
                    <a:lumMod val="20000"/>
                    <a:lumOff val="80000"/>
                  </a:schemeClr>
                </a:solidFill>
              </a:rPr>
              <a:t>case to your peers, giving </a:t>
            </a:r>
            <a:r>
              <a:rPr lang="en-GB" sz="2000" b="1" dirty="0" smtClean="0">
                <a:solidFill>
                  <a:schemeClr val="accent4">
                    <a:lumMod val="20000"/>
                    <a:lumOff val="80000"/>
                  </a:schemeClr>
                </a:solidFill>
              </a:rPr>
              <a:t>details of the case and the </a:t>
            </a:r>
            <a:r>
              <a:rPr lang="en-GB" sz="2000" b="1" dirty="0">
                <a:solidFill>
                  <a:schemeClr val="accent4">
                    <a:lumMod val="20000"/>
                    <a:lumOff val="80000"/>
                  </a:schemeClr>
                </a:solidFill>
              </a:rPr>
              <a:t>reasons why reoffending is likely</a:t>
            </a:r>
          </a:p>
        </p:txBody>
      </p:sp>
      <p:sp>
        <p:nvSpPr>
          <p:cNvPr id="6" name="AutoShape 2" descr="Does Crying Help or Hurt Depres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6615112" y="1825626"/>
            <a:ext cx="2449081" cy="162975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7278" y="2041667"/>
            <a:ext cx="2321838" cy="154864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3700" y="3358662"/>
            <a:ext cx="3005668" cy="1690688"/>
          </a:xfrm>
          <a:prstGeom prst="rect">
            <a:avLst/>
          </a:prstGeom>
        </p:spPr>
      </p:pic>
      <p:pic>
        <p:nvPicPr>
          <p:cNvPr id="11" name="Picture 10"/>
          <p:cNvPicPr>
            <a:picLocks noChangeAspect="1"/>
          </p:cNvPicPr>
          <p:nvPr/>
        </p:nvPicPr>
        <p:blipFill rotWithShape="1">
          <a:blip r:embed="rId5"/>
          <a:srcRect l="8914" r="16812"/>
          <a:stretch/>
        </p:blipFill>
        <p:spPr>
          <a:xfrm>
            <a:off x="9627576" y="3455378"/>
            <a:ext cx="2033811" cy="1821778"/>
          </a:xfrm>
          <a:prstGeom prst="rect">
            <a:avLst/>
          </a:prstGeom>
        </p:spPr>
      </p:pic>
    </p:spTree>
    <p:extLst>
      <p:ext uri="{BB962C8B-B14F-4D97-AF65-F5344CB8AC3E}">
        <p14:creationId xmlns:p14="http://schemas.microsoft.com/office/powerpoint/2010/main" val="1652878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Write a snap plan for the following essay title.  Try to do it individually without looking at your notes.  If you get stuck, look at your notes/the pack and then close them again before you write your plan</a:t>
            </a:r>
          </a:p>
          <a:p>
            <a:pPr marL="0" indent="0">
              <a:buNone/>
            </a:pPr>
            <a:endParaRPr lang="en-GB" dirty="0"/>
          </a:p>
          <a:p>
            <a:pPr marL="0" indent="0">
              <a:buNone/>
            </a:pPr>
            <a:r>
              <a:rPr lang="en-GB" b="1" dirty="0"/>
              <a:t>Outline and evaluate the aims of custodial sentencing (16 marks)</a:t>
            </a:r>
            <a:r>
              <a:rPr lang="en-GB" dirty="0"/>
              <a:t> </a:t>
            </a:r>
          </a:p>
          <a:p>
            <a:pPr marL="0" indent="0">
              <a:buNone/>
            </a:pPr>
            <a:endParaRPr lang="en-GB" dirty="0"/>
          </a:p>
        </p:txBody>
      </p:sp>
      <p:sp>
        <p:nvSpPr>
          <p:cNvPr id="4" name="Title 1"/>
          <p:cNvSpPr>
            <a:spLocks noGrp="1"/>
          </p:cNvSpPr>
          <p:nvPr>
            <p:ph type="title"/>
          </p:nvPr>
        </p:nvSpPr>
        <p:spPr>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a:lstStyle/>
          <a:p>
            <a:r>
              <a:rPr lang="en-GB" dirty="0" smtClean="0"/>
              <a:t>Exam Practice:  Snap pla</a:t>
            </a:r>
            <a:r>
              <a:rPr lang="en-GB" dirty="0"/>
              <a:t>n</a:t>
            </a:r>
            <a:endParaRPr lang="en-GB" dirty="0"/>
          </a:p>
        </p:txBody>
      </p:sp>
    </p:spTree>
    <p:extLst>
      <p:ext uri="{BB962C8B-B14F-4D97-AF65-F5344CB8AC3E}">
        <p14:creationId xmlns:p14="http://schemas.microsoft.com/office/powerpoint/2010/main" val="129771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lstStyle/>
          <a:p>
            <a:r>
              <a:rPr lang="en-GB" dirty="0" smtClean="0"/>
              <a:t>Custodial Sentencing</a:t>
            </a:r>
            <a:endParaRPr lang="en-GB" dirty="0"/>
          </a:p>
        </p:txBody>
      </p:sp>
      <p:sp>
        <p:nvSpPr>
          <p:cNvPr id="3" name="Content Placeholder 2"/>
          <p:cNvSpPr>
            <a:spLocks noGrp="1"/>
          </p:cNvSpPr>
          <p:nvPr>
            <p:ph idx="1"/>
          </p:nvPr>
        </p:nvSpPr>
        <p:spPr>
          <a:xfrm>
            <a:off x="838200" y="1825625"/>
            <a:ext cx="5782408" cy="4351338"/>
          </a:xfrm>
        </p:spPr>
        <p:txBody>
          <a:bodyPr>
            <a:normAutofit fontScale="92500" lnSpcReduction="10000"/>
          </a:bodyPr>
          <a:lstStyle/>
          <a:p>
            <a:pPr marL="0" indent="0">
              <a:buNone/>
            </a:pPr>
            <a:r>
              <a:rPr lang="en-GB" b="1" i="1" dirty="0" smtClean="0">
                <a:solidFill>
                  <a:schemeClr val="accent1">
                    <a:lumMod val="75000"/>
                  </a:schemeClr>
                </a:solidFill>
              </a:rPr>
              <a:t>Answer this question, in groups, on MWBs:</a:t>
            </a:r>
          </a:p>
          <a:p>
            <a:pPr marL="0" indent="0">
              <a:buNone/>
            </a:pPr>
            <a:endParaRPr lang="en-GB" b="1" i="1" dirty="0">
              <a:solidFill>
                <a:srgbClr val="6666FF"/>
              </a:solidFill>
            </a:endParaRPr>
          </a:p>
          <a:p>
            <a:pPr marL="0" indent="0">
              <a:buNone/>
            </a:pPr>
            <a:r>
              <a:rPr lang="en-GB" dirty="0" smtClean="0"/>
              <a:t>What do we mean by custodial sentencing?</a:t>
            </a:r>
          </a:p>
          <a:p>
            <a:pPr marL="0" indent="0">
              <a:buNone/>
            </a:pPr>
            <a:endParaRPr lang="en-GB" dirty="0"/>
          </a:p>
          <a:p>
            <a:pPr marL="0" indent="0">
              <a:buNone/>
            </a:pPr>
            <a:r>
              <a:rPr lang="en-GB" dirty="0">
                <a:solidFill>
                  <a:schemeClr val="accent6">
                    <a:lumMod val="50000"/>
                  </a:schemeClr>
                </a:solidFill>
              </a:rPr>
              <a:t>Custodial Sentencing involves a convicted offender spending time in prison or another closed institution </a:t>
            </a:r>
            <a:r>
              <a:rPr lang="en-GB" i="1" dirty="0" smtClean="0">
                <a:solidFill>
                  <a:schemeClr val="accent6">
                    <a:lumMod val="50000"/>
                  </a:schemeClr>
                </a:solidFill>
              </a:rPr>
              <a:t>(</a:t>
            </a:r>
            <a:r>
              <a:rPr lang="en-GB" i="1" dirty="0" err="1" smtClean="0">
                <a:solidFill>
                  <a:schemeClr val="accent6">
                    <a:lumMod val="50000"/>
                  </a:schemeClr>
                </a:solidFill>
              </a:rPr>
              <a:t>e.g</a:t>
            </a:r>
            <a:r>
              <a:rPr lang="en-GB" i="1" dirty="0" smtClean="0">
                <a:solidFill>
                  <a:schemeClr val="accent6">
                    <a:lumMod val="50000"/>
                  </a:schemeClr>
                </a:solidFill>
              </a:rPr>
              <a:t> a young offenders institution </a:t>
            </a:r>
            <a:r>
              <a:rPr lang="en-GB" i="1" dirty="0">
                <a:solidFill>
                  <a:schemeClr val="accent6">
                    <a:lumMod val="50000"/>
                  </a:schemeClr>
                </a:solidFill>
              </a:rPr>
              <a:t>or </a:t>
            </a:r>
            <a:r>
              <a:rPr lang="en-GB" i="1" dirty="0" smtClean="0">
                <a:solidFill>
                  <a:schemeClr val="accent6">
                    <a:lumMod val="50000"/>
                  </a:schemeClr>
                </a:solidFill>
              </a:rPr>
              <a:t>secure psychiatric hospital)</a:t>
            </a:r>
            <a:endParaRPr lang="en-GB" i="1" dirty="0">
              <a:solidFill>
                <a:schemeClr val="accent6">
                  <a:lumMod val="50000"/>
                </a:schemeClr>
              </a:solidFill>
            </a:endParaRPr>
          </a:p>
          <a:p>
            <a:pPr marL="0" indent="0">
              <a:buNone/>
            </a:pP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902" r="6188"/>
          <a:stretch/>
        </p:blipFill>
        <p:spPr>
          <a:xfrm>
            <a:off x="6752492" y="1825625"/>
            <a:ext cx="4436709" cy="3335460"/>
          </a:xfrm>
          <a:prstGeom prst="rect">
            <a:avLst/>
          </a:prstGeom>
        </p:spPr>
      </p:pic>
    </p:spTree>
    <p:extLst>
      <p:ext uri="{BB962C8B-B14F-4D97-AF65-F5344CB8AC3E}">
        <p14:creationId xmlns:p14="http://schemas.microsoft.com/office/powerpoint/2010/main" val="343405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580185" cy="3335460"/>
          </a:xfrm>
        </p:spPr>
        <p:txBody>
          <a:bodyPr>
            <a:normAutofit/>
          </a:bodyPr>
          <a:lstStyle/>
          <a:p>
            <a:pPr marL="0" indent="0">
              <a:buNone/>
            </a:pPr>
            <a:r>
              <a:rPr lang="en-GB" dirty="0" smtClean="0"/>
              <a:t>There are </a:t>
            </a:r>
            <a:r>
              <a:rPr lang="en-GB" b="1" dirty="0" smtClean="0">
                <a:solidFill>
                  <a:schemeClr val="accent1">
                    <a:lumMod val="75000"/>
                  </a:schemeClr>
                </a:solidFill>
              </a:rPr>
              <a:t>four</a:t>
            </a:r>
            <a:r>
              <a:rPr lang="en-GB" dirty="0" smtClean="0"/>
              <a:t> main reasons why society uses custodial sentencing</a:t>
            </a:r>
          </a:p>
          <a:p>
            <a:pPr marL="0" indent="0">
              <a:buNone/>
            </a:pPr>
            <a:endParaRPr lang="en-GB" dirty="0"/>
          </a:p>
          <a:p>
            <a:pPr marL="0" indent="0">
              <a:buNone/>
            </a:pPr>
            <a:r>
              <a:rPr lang="en-GB" i="1" dirty="0" smtClean="0">
                <a:solidFill>
                  <a:schemeClr val="accent5">
                    <a:lumMod val="75000"/>
                  </a:schemeClr>
                </a:solidFill>
              </a:rPr>
              <a:t>Using what you remember from your preparation homework, but without looking at your notes, write down on MWB what you think they are</a:t>
            </a:r>
          </a:p>
          <a:p>
            <a:pPr marL="0" indent="0">
              <a:buNone/>
            </a:pPr>
            <a:endParaRPr lang="en-GB" i="1" dirty="0">
              <a:solidFill>
                <a:schemeClr val="accent5">
                  <a:lumMod val="75000"/>
                </a:schemeClr>
              </a:solidFill>
            </a:endParaRPr>
          </a:p>
          <a:p>
            <a:pPr marL="0" indent="0">
              <a:buNone/>
            </a:pPr>
            <a:endParaRPr lang="en-GB" i="1" dirty="0">
              <a:solidFill>
                <a:schemeClr val="accent5">
                  <a:lumMod val="75000"/>
                </a:schemeClr>
              </a:solidFill>
            </a:endParaRPr>
          </a:p>
        </p:txBody>
      </p:sp>
      <p:sp>
        <p:nvSpPr>
          <p:cNvPr id="4" name="Title 1"/>
          <p:cNvSpPr>
            <a:spLocks noGrp="1"/>
          </p:cNvSpPr>
          <p:nvPr>
            <p:ph type="title"/>
          </p:nvPr>
        </p:nvSpPr>
        <p:spPr>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lstStyle/>
          <a:p>
            <a:r>
              <a:rPr lang="en-GB" dirty="0" smtClean="0"/>
              <a:t>Custodial Sentencing</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902" r="6188"/>
          <a:stretch/>
        </p:blipFill>
        <p:spPr>
          <a:xfrm>
            <a:off x="6752492" y="1825625"/>
            <a:ext cx="4436709" cy="3335460"/>
          </a:xfrm>
          <a:prstGeom prst="rect">
            <a:avLst/>
          </a:prstGeom>
        </p:spPr>
      </p:pic>
      <p:sp>
        <p:nvSpPr>
          <p:cNvPr id="6" name="Rounded Rectangle 5"/>
          <p:cNvSpPr/>
          <p:nvPr/>
        </p:nvSpPr>
        <p:spPr>
          <a:xfrm>
            <a:off x="838200" y="5380892"/>
            <a:ext cx="10442331" cy="1081454"/>
          </a:xfrm>
          <a:prstGeom prst="round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accent4">
                    <a:lumMod val="40000"/>
                    <a:lumOff val="60000"/>
                  </a:schemeClr>
                </a:solidFill>
              </a:rPr>
              <a:t>Did you get: </a:t>
            </a:r>
            <a:r>
              <a:rPr lang="en-GB" sz="2800" dirty="0" smtClean="0"/>
              <a:t> Deterrence; Incapacitation; Retribution; Rehabilitation</a:t>
            </a:r>
            <a:endParaRPr lang="en-GB" sz="2800" dirty="0"/>
          </a:p>
        </p:txBody>
      </p:sp>
      <p:sp>
        <p:nvSpPr>
          <p:cNvPr id="7" name="12-Point Star 6"/>
          <p:cNvSpPr/>
          <p:nvPr/>
        </p:nvSpPr>
        <p:spPr>
          <a:xfrm rot="21057993">
            <a:off x="3682512" y="3261946"/>
            <a:ext cx="4826977" cy="2206869"/>
          </a:xfrm>
          <a:prstGeom prst="star12">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accent4">
                    <a:lumMod val="20000"/>
                    <a:lumOff val="80000"/>
                  </a:schemeClr>
                </a:solidFill>
              </a:rPr>
              <a:t>What do each of these terms mean?</a:t>
            </a:r>
            <a:endParaRPr lang="en-GB" sz="2400" dirty="0">
              <a:solidFill>
                <a:schemeClr val="accent4">
                  <a:lumMod val="20000"/>
                  <a:lumOff val="80000"/>
                </a:schemeClr>
              </a:solidFill>
            </a:endParaRPr>
          </a:p>
        </p:txBody>
      </p:sp>
    </p:spTree>
    <p:extLst>
      <p:ext uri="{BB962C8B-B14F-4D97-AF65-F5344CB8AC3E}">
        <p14:creationId xmlns:p14="http://schemas.microsoft.com/office/powerpoint/2010/main" val="1492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5756031" cy="3889376"/>
          </a:xfrm>
        </p:spPr>
        <p:txBody>
          <a:bodyPr>
            <a:normAutofit lnSpcReduction="10000"/>
          </a:bodyPr>
          <a:lstStyle/>
          <a:p>
            <a:pPr marL="0" indent="0">
              <a:buNone/>
            </a:pPr>
            <a:r>
              <a:rPr lang="en-GB" dirty="0" smtClean="0"/>
              <a:t>In order to evaluate the use of custodial sentencing, we may look at how </a:t>
            </a:r>
            <a:r>
              <a:rPr lang="en-GB" b="1" i="1" dirty="0" smtClean="0">
                <a:solidFill>
                  <a:schemeClr val="accent5">
                    <a:lumMod val="75000"/>
                  </a:schemeClr>
                </a:solidFill>
              </a:rPr>
              <a:t>effective</a:t>
            </a:r>
            <a:r>
              <a:rPr lang="en-GB" dirty="0" smtClean="0"/>
              <a:t> it is</a:t>
            </a:r>
          </a:p>
          <a:p>
            <a:pPr marL="0" indent="0">
              <a:buNone/>
            </a:pPr>
            <a:endParaRPr lang="en-GB" dirty="0"/>
          </a:p>
          <a:p>
            <a:pPr marL="0" indent="0">
              <a:buNone/>
            </a:pPr>
            <a:r>
              <a:rPr lang="en-GB" dirty="0" smtClean="0"/>
              <a:t>What do you think </a:t>
            </a:r>
            <a:r>
              <a:rPr lang="en-GB" b="1" i="1" dirty="0" smtClean="0">
                <a:solidFill>
                  <a:schemeClr val="accent5">
                    <a:lumMod val="75000"/>
                  </a:schemeClr>
                </a:solidFill>
              </a:rPr>
              <a:t>effectiveness</a:t>
            </a:r>
            <a:r>
              <a:rPr lang="en-GB" dirty="0" smtClean="0"/>
              <a:t> might mean in this context? </a:t>
            </a:r>
            <a:r>
              <a:rPr lang="en-GB" b="1" i="1" dirty="0"/>
              <a:t>In your groups on MWBs, write down what </a:t>
            </a:r>
            <a:r>
              <a:rPr lang="en-GB" b="1" i="1" dirty="0" smtClean="0"/>
              <a:t>we might </a:t>
            </a:r>
            <a:r>
              <a:rPr lang="en-GB" b="1" i="1" dirty="0"/>
              <a:t>expect to find if custodial sentencing is an effective way of dealing with crime</a:t>
            </a:r>
          </a:p>
          <a:p>
            <a:pPr marL="0" indent="0">
              <a:buNone/>
            </a:pPr>
            <a:endParaRPr lang="en-GB" dirty="0">
              <a:solidFill>
                <a:schemeClr val="accent2">
                  <a:lumMod val="50000"/>
                </a:schemeClr>
              </a:solidFill>
            </a:endParaRPr>
          </a:p>
          <a:p>
            <a:pPr marL="0" indent="0">
              <a:buNone/>
            </a:pPr>
            <a:endParaRPr lang="en-GB" dirty="0">
              <a:solidFill>
                <a:schemeClr val="accent2">
                  <a:lumMod val="50000"/>
                </a:schemeClr>
              </a:solidFill>
            </a:endParaRPr>
          </a:p>
        </p:txBody>
      </p:sp>
      <p:sp>
        <p:nvSpPr>
          <p:cNvPr id="4" name="Title 1"/>
          <p:cNvSpPr>
            <a:spLocks noGrp="1"/>
          </p:cNvSpPr>
          <p:nvPr>
            <p:ph type="title"/>
          </p:nvPr>
        </p:nvSpPr>
        <p:spPr>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lstStyle/>
          <a:p>
            <a:r>
              <a:rPr lang="en-GB" dirty="0" smtClean="0"/>
              <a:t>Custodial Sentencing:  </a:t>
            </a:r>
            <a:r>
              <a:rPr lang="en-GB" dirty="0" smtClean="0">
                <a:solidFill>
                  <a:schemeClr val="accent4">
                    <a:lumMod val="60000"/>
                    <a:lumOff val="40000"/>
                  </a:schemeClr>
                </a:solidFill>
              </a:rPr>
              <a:t>Evaluation</a:t>
            </a:r>
            <a:endParaRPr lang="en-GB" dirty="0">
              <a:solidFill>
                <a:schemeClr val="accent4">
                  <a:lumMod val="60000"/>
                  <a:lumOff val="4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2078" y="5302037"/>
            <a:ext cx="1957754" cy="1376546"/>
          </a:xfrm>
          <a:prstGeom prst="rect">
            <a:avLst/>
          </a:prstGeom>
        </p:spPr>
      </p:pic>
      <p:sp>
        <p:nvSpPr>
          <p:cNvPr id="6" name="TextBox 5"/>
          <p:cNvSpPr txBox="1"/>
          <p:nvPr/>
        </p:nvSpPr>
        <p:spPr>
          <a:xfrm>
            <a:off x="6726115" y="1825624"/>
            <a:ext cx="4342667" cy="2431435"/>
          </a:xfrm>
          <a:prstGeom prst="rect">
            <a:avLst/>
          </a:prstGeom>
          <a:solidFill>
            <a:schemeClr val="accent2">
              <a:lumMod val="20000"/>
              <a:lumOff val="80000"/>
            </a:schemeClr>
          </a:solidFill>
        </p:spPr>
        <p:txBody>
          <a:bodyPr wrap="square" rtlCol="0">
            <a:spAutoFit/>
          </a:bodyPr>
          <a:lstStyle/>
          <a:p>
            <a:r>
              <a:rPr lang="en-GB" sz="2400" b="1" dirty="0" smtClean="0">
                <a:solidFill>
                  <a:schemeClr val="accent2">
                    <a:lumMod val="75000"/>
                  </a:schemeClr>
                </a:solidFill>
              </a:rPr>
              <a:t>Did you get:</a:t>
            </a:r>
          </a:p>
          <a:p>
            <a:endParaRPr lang="en-GB" sz="2800" b="1" dirty="0">
              <a:solidFill>
                <a:schemeClr val="accent2">
                  <a:lumMod val="75000"/>
                </a:schemeClr>
              </a:solidFill>
            </a:endParaRPr>
          </a:p>
          <a:p>
            <a:pPr marL="457200" indent="-457200">
              <a:buFont typeface="Arial" panose="020B0604020202020204" pitchFamily="34" charset="0"/>
              <a:buChar char="•"/>
            </a:pPr>
            <a:r>
              <a:rPr lang="en-GB" sz="2400" dirty="0" smtClean="0">
                <a:solidFill>
                  <a:schemeClr val="accent1">
                    <a:lumMod val="50000"/>
                  </a:schemeClr>
                </a:solidFill>
              </a:rPr>
              <a:t>A general reduction in crime rates</a:t>
            </a:r>
          </a:p>
          <a:p>
            <a:pPr marL="457200" indent="-457200">
              <a:buFont typeface="Arial" panose="020B0604020202020204" pitchFamily="34" charset="0"/>
              <a:buChar char="•"/>
            </a:pPr>
            <a:endParaRPr lang="en-GB" sz="2400" dirty="0">
              <a:solidFill>
                <a:schemeClr val="accent1">
                  <a:lumMod val="50000"/>
                </a:schemeClr>
              </a:solidFill>
            </a:endParaRPr>
          </a:p>
          <a:p>
            <a:pPr marL="457200" indent="-457200">
              <a:buFont typeface="Arial" panose="020B0604020202020204" pitchFamily="34" charset="0"/>
              <a:buChar char="•"/>
            </a:pPr>
            <a:r>
              <a:rPr lang="en-GB" sz="2400" dirty="0" smtClean="0">
                <a:solidFill>
                  <a:schemeClr val="accent1">
                    <a:lumMod val="50000"/>
                  </a:schemeClr>
                </a:solidFill>
              </a:rPr>
              <a:t>Low rates of reoffend</a:t>
            </a:r>
            <a:r>
              <a:rPr lang="en-GB" sz="2800" dirty="0" smtClean="0">
                <a:solidFill>
                  <a:schemeClr val="accent1">
                    <a:lumMod val="50000"/>
                  </a:schemeClr>
                </a:solidFill>
              </a:rPr>
              <a:t>ing</a:t>
            </a:r>
            <a:endParaRPr lang="en-GB" sz="2800" dirty="0">
              <a:solidFill>
                <a:schemeClr val="accent1">
                  <a:lumMod val="50000"/>
                </a:scheme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2397"/>
          <a:stretch/>
        </p:blipFill>
        <p:spPr>
          <a:xfrm>
            <a:off x="6726115" y="4257059"/>
            <a:ext cx="4342667" cy="2536184"/>
          </a:xfrm>
          <a:prstGeom prst="rect">
            <a:avLst/>
          </a:prstGeom>
        </p:spPr>
      </p:pic>
      <p:sp>
        <p:nvSpPr>
          <p:cNvPr id="8" name="12-Point Star 7"/>
          <p:cNvSpPr/>
          <p:nvPr/>
        </p:nvSpPr>
        <p:spPr>
          <a:xfrm rot="20720041">
            <a:off x="5438041" y="4269432"/>
            <a:ext cx="4404947" cy="2536184"/>
          </a:xfrm>
          <a:prstGeom prst="star12">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What is it about custodial sentencing that might make re-offending less likely?</a:t>
            </a:r>
            <a:endParaRPr lang="en-GB" dirty="0"/>
          </a:p>
        </p:txBody>
      </p:sp>
    </p:spTree>
    <p:extLst>
      <p:ext uri="{BB962C8B-B14F-4D97-AF65-F5344CB8AC3E}">
        <p14:creationId xmlns:p14="http://schemas.microsoft.com/office/powerpoint/2010/main" val="217102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958254" cy="4351338"/>
          </a:xfrm>
        </p:spPr>
        <p:txBody>
          <a:bodyPr>
            <a:normAutofit fontScale="77500" lnSpcReduction="20000"/>
          </a:bodyPr>
          <a:lstStyle/>
          <a:p>
            <a:pPr marL="0" indent="0">
              <a:buNone/>
            </a:pPr>
            <a:r>
              <a:rPr lang="en-GB" b="1" dirty="0" smtClean="0"/>
              <a:t>Task:  </a:t>
            </a:r>
            <a:r>
              <a:rPr lang="en-GB" dirty="0" smtClean="0"/>
              <a:t>Each group will be allocated one reason for custodial sentencing:  </a:t>
            </a:r>
            <a:r>
              <a:rPr lang="en-GB" b="1" i="1" dirty="0" smtClean="0">
                <a:solidFill>
                  <a:schemeClr val="accent1">
                    <a:lumMod val="50000"/>
                  </a:schemeClr>
                </a:solidFill>
              </a:rPr>
              <a:t>Deterrence, Incapacitation, Retribution or Rehabilitation</a:t>
            </a:r>
          </a:p>
          <a:p>
            <a:pPr marL="118872" indent="0">
              <a:buNone/>
            </a:pPr>
            <a:endParaRPr lang="en-GB" dirty="0" smtClean="0"/>
          </a:p>
          <a:p>
            <a:r>
              <a:rPr lang="en-GB" dirty="0" smtClean="0"/>
              <a:t>Split your group into two.  On BWBs, one half are going to be arguing for why custodial sentencing is an effective strategy, linked specifically to that reason, and one half are going to argue against it being effective </a:t>
            </a:r>
            <a:r>
              <a:rPr lang="en-GB" i="1" dirty="0" smtClean="0">
                <a:solidFill>
                  <a:schemeClr val="accent1">
                    <a:lumMod val="50000"/>
                  </a:schemeClr>
                </a:solidFill>
              </a:rPr>
              <a:t>(you will need to split your BWB into two)</a:t>
            </a:r>
          </a:p>
          <a:p>
            <a:endParaRPr lang="en-GB" i="1" dirty="0" smtClean="0"/>
          </a:p>
          <a:p>
            <a:r>
              <a:rPr lang="en-GB" dirty="0" smtClean="0"/>
              <a:t>You will then feed back to the class</a:t>
            </a:r>
          </a:p>
          <a:p>
            <a:pPr marL="118872" indent="0">
              <a:buNone/>
            </a:pPr>
            <a:endParaRPr lang="en-GB" dirty="0" smtClean="0"/>
          </a:p>
          <a:p>
            <a:pPr marL="118872" indent="0">
              <a:buNone/>
            </a:pPr>
            <a:r>
              <a:rPr lang="en-GB" sz="3600" b="1" i="1" dirty="0" smtClean="0">
                <a:solidFill>
                  <a:schemeClr val="accent6">
                    <a:lumMod val="75000"/>
                  </a:schemeClr>
                </a:solidFill>
              </a:rPr>
              <a:t>You have two minutes</a:t>
            </a:r>
          </a:p>
          <a:p>
            <a:pPr marL="0" indent="0">
              <a:buNone/>
            </a:pPr>
            <a:endParaRPr lang="en-GB" dirty="0"/>
          </a:p>
        </p:txBody>
      </p:sp>
      <p:sp>
        <p:nvSpPr>
          <p:cNvPr id="4" name="Title 1"/>
          <p:cNvSpPr>
            <a:spLocks noGrp="1"/>
          </p:cNvSpPr>
          <p:nvPr>
            <p:ph type="title"/>
          </p:nvPr>
        </p:nvSpPr>
        <p:spPr>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lstStyle/>
          <a:p>
            <a:r>
              <a:rPr lang="en-GB" dirty="0" smtClean="0"/>
              <a:t>Custodial Sentencing:  </a:t>
            </a:r>
            <a:r>
              <a:rPr lang="en-GB" dirty="0" smtClean="0">
                <a:solidFill>
                  <a:schemeClr val="accent4">
                    <a:lumMod val="60000"/>
                    <a:lumOff val="40000"/>
                  </a:schemeClr>
                </a:solidFill>
              </a:rPr>
              <a:t>Evaluation</a:t>
            </a:r>
            <a:endParaRPr lang="en-GB" dirty="0"/>
          </a:p>
        </p:txBody>
      </p:sp>
      <p:pic>
        <p:nvPicPr>
          <p:cNvPr id="6" name="Picture 5"/>
          <p:cNvPicPr>
            <a:picLocks noChangeAspect="1"/>
          </p:cNvPicPr>
          <p:nvPr/>
        </p:nvPicPr>
        <p:blipFill rotWithShape="1">
          <a:blip r:embed="rId2"/>
          <a:srcRect b="8132"/>
          <a:stretch/>
        </p:blipFill>
        <p:spPr>
          <a:xfrm>
            <a:off x="7301644" y="1825625"/>
            <a:ext cx="3743325" cy="245012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139" r="16615"/>
          <a:stretch/>
        </p:blipFill>
        <p:spPr>
          <a:xfrm>
            <a:off x="7301644" y="4410685"/>
            <a:ext cx="3743325" cy="2185089"/>
          </a:xfrm>
          <a:prstGeom prst="rect">
            <a:avLst/>
          </a:prstGeom>
        </p:spPr>
      </p:pic>
    </p:spTree>
    <p:extLst>
      <p:ext uri="{BB962C8B-B14F-4D97-AF65-F5344CB8AC3E}">
        <p14:creationId xmlns:p14="http://schemas.microsoft.com/office/powerpoint/2010/main" val="861785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lstStyle/>
          <a:p>
            <a:r>
              <a:rPr lang="en-GB" dirty="0" smtClean="0"/>
              <a:t>Custodial Sentencing:  </a:t>
            </a:r>
            <a:r>
              <a:rPr lang="en-GB" dirty="0" smtClean="0">
                <a:solidFill>
                  <a:schemeClr val="accent4">
                    <a:lumMod val="60000"/>
                    <a:lumOff val="40000"/>
                  </a:schemeClr>
                </a:solidFill>
              </a:rPr>
              <a:t>Evaluation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108633188"/>
              </p:ext>
            </p:extLst>
          </p:nvPr>
        </p:nvGraphicFramePr>
        <p:xfrm>
          <a:off x="2209800" y="1817053"/>
          <a:ext cx="8856985" cy="4954136"/>
        </p:xfrm>
        <a:graphic>
          <a:graphicData uri="http://schemas.openxmlformats.org/drawingml/2006/table">
            <a:tbl>
              <a:tblPr firstRow="1" bandRow="1">
                <a:tableStyleId>{5C22544A-7EE6-4342-B048-85BDC9FD1C3A}</a:tableStyleId>
              </a:tblPr>
              <a:tblGrid>
                <a:gridCol w="1771397">
                  <a:extLst>
                    <a:ext uri="{9D8B030D-6E8A-4147-A177-3AD203B41FA5}">
                      <a16:colId xmlns:a16="http://schemas.microsoft.com/office/drawing/2014/main" xmlns="" val="2975726234"/>
                    </a:ext>
                  </a:extLst>
                </a:gridCol>
                <a:gridCol w="1771397">
                  <a:extLst>
                    <a:ext uri="{9D8B030D-6E8A-4147-A177-3AD203B41FA5}">
                      <a16:colId xmlns:a16="http://schemas.microsoft.com/office/drawing/2014/main" xmlns="" val="1826639074"/>
                    </a:ext>
                  </a:extLst>
                </a:gridCol>
                <a:gridCol w="1771397">
                  <a:extLst>
                    <a:ext uri="{9D8B030D-6E8A-4147-A177-3AD203B41FA5}">
                      <a16:colId xmlns:a16="http://schemas.microsoft.com/office/drawing/2014/main" xmlns="" val="3916746175"/>
                    </a:ext>
                  </a:extLst>
                </a:gridCol>
                <a:gridCol w="1771397">
                  <a:extLst>
                    <a:ext uri="{9D8B030D-6E8A-4147-A177-3AD203B41FA5}">
                      <a16:colId xmlns:a16="http://schemas.microsoft.com/office/drawing/2014/main" xmlns="" val="518314684"/>
                    </a:ext>
                  </a:extLst>
                </a:gridCol>
                <a:gridCol w="1771397">
                  <a:extLst>
                    <a:ext uri="{9D8B030D-6E8A-4147-A177-3AD203B41FA5}">
                      <a16:colId xmlns:a16="http://schemas.microsoft.com/office/drawing/2014/main" xmlns="" val="1646115710"/>
                    </a:ext>
                  </a:extLst>
                </a:gridCol>
              </a:tblGrid>
              <a:tr h="504056">
                <a:tc>
                  <a:txBody>
                    <a:bodyPr/>
                    <a:lstStyle/>
                    <a:p>
                      <a:endParaRPr lang="en-GB" dirty="0"/>
                    </a:p>
                  </a:txBody>
                  <a:tcPr/>
                </a:tc>
                <a:tc>
                  <a:txBody>
                    <a:bodyPr/>
                    <a:lstStyle/>
                    <a:p>
                      <a:r>
                        <a:rPr lang="en-GB" sz="1800" dirty="0" smtClean="0"/>
                        <a:t>Deterrence</a:t>
                      </a:r>
                      <a:endParaRPr lang="en-GB" sz="1800" dirty="0"/>
                    </a:p>
                  </a:txBody>
                  <a:tcPr/>
                </a:tc>
                <a:tc>
                  <a:txBody>
                    <a:bodyPr/>
                    <a:lstStyle/>
                    <a:p>
                      <a:r>
                        <a:rPr lang="en-GB" sz="1800" dirty="0" smtClean="0"/>
                        <a:t>Incapacitation</a:t>
                      </a:r>
                      <a:endParaRPr lang="en-GB" sz="1800" dirty="0"/>
                    </a:p>
                  </a:txBody>
                  <a:tcPr/>
                </a:tc>
                <a:tc>
                  <a:txBody>
                    <a:bodyPr/>
                    <a:lstStyle/>
                    <a:p>
                      <a:r>
                        <a:rPr lang="en-GB" sz="1800" dirty="0" smtClean="0"/>
                        <a:t>Retribution</a:t>
                      </a:r>
                      <a:endParaRPr lang="en-GB" sz="1800" dirty="0"/>
                    </a:p>
                  </a:txBody>
                  <a:tcPr/>
                </a:tc>
                <a:tc>
                  <a:txBody>
                    <a:bodyPr/>
                    <a:lstStyle/>
                    <a:p>
                      <a:r>
                        <a:rPr lang="en-GB" sz="1800" dirty="0" smtClean="0"/>
                        <a:t>Rehabilitation</a:t>
                      </a:r>
                      <a:endParaRPr lang="en-GB" sz="1800" dirty="0"/>
                    </a:p>
                  </a:txBody>
                  <a:tcPr/>
                </a:tc>
                <a:extLst>
                  <a:ext uri="{0D108BD9-81ED-4DB2-BD59-A6C34878D82A}">
                    <a16:rowId xmlns:a16="http://schemas.microsoft.com/office/drawing/2014/main" xmlns="" val="2339663791"/>
                  </a:ext>
                </a:extLst>
              </a:tr>
              <a:tr h="2114754">
                <a:tc>
                  <a:txBody>
                    <a:bodyPr/>
                    <a:lstStyle/>
                    <a:p>
                      <a:r>
                        <a:rPr lang="en-GB" b="1" dirty="0" smtClean="0">
                          <a:solidFill>
                            <a:schemeClr val="accent5">
                              <a:lumMod val="50000"/>
                            </a:schemeClr>
                          </a:solidFill>
                        </a:rPr>
                        <a:t>Effective</a:t>
                      </a:r>
                      <a:endParaRPr lang="en-GB" b="1" dirty="0">
                        <a:solidFill>
                          <a:schemeClr val="accent5">
                            <a:lumMod val="50000"/>
                          </a:schemeClr>
                        </a:solidFill>
                      </a:endParaRPr>
                    </a:p>
                  </a:txBody>
                  <a:tcPr/>
                </a:tc>
                <a:tc>
                  <a:txBody>
                    <a:bodyPr/>
                    <a:lstStyle/>
                    <a:p>
                      <a:r>
                        <a:rPr lang="en-GB" sz="1400" dirty="0" smtClean="0"/>
                        <a:t>Clearly</a:t>
                      </a:r>
                      <a:r>
                        <a:rPr lang="en-GB" sz="1400" baseline="0" dirty="0" smtClean="0"/>
                        <a:t> some offenders are deterred by prison, as not all go on to reoffend</a:t>
                      </a:r>
                      <a:endParaRPr lang="en-GB" sz="1400" dirty="0"/>
                    </a:p>
                  </a:txBody>
                  <a:tcPr/>
                </a:tc>
                <a:tc>
                  <a:txBody>
                    <a:bodyPr/>
                    <a:lstStyle/>
                    <a:p>
                      <a:r>
                        <a:rPr kumimoji="0" lang="en-US" sz="1400" kern="1200" dirty="0" smtClean="0">
                          <a:solidFill>
                            <a:schemeClr val="dk1"/>
                          </a:solidFill>
                          <a:effectLst/>
                          <a:latin typeface="+mn-lt"/>
                          <a:ea typeface="+mn-ea"/>
                          <a:cs typeface="+mn-cs"/>
                        </a:rPr>
                        <a:t>Ensures that the offender cannot commit more crimes while they are in prison</a:t>
                      </a:r>
                      <a:endParaRPr lang="en-GB" sz="1400" dirty="0"/>
                    </a:p>
                  </a:txBody>
                  <a:tcPr/>
                </a:tc>
                <a:tc>
                  <a:txBody>
                    <a:bodyPr/>
                    <a:lstStyle/>
                    <a:p>
                      <a:r>
                        <a:rPr lang="en-GB" sz="1400" dirty="0" smtClean="0"/>
                        <a:t>It provides ‘closure’ for the family</a:t>
                      </a:r>
                    </a:p>
                    <a:p>
                      <a:endParaRPr lang="en-GB" sz="1400" dirty="0" smtClean="0"/>
                    </a:p>
                  </a:txBody>
                  <a:tcPr/>
                </a:tc>
                <a:tc>
                  <a:txBody>
                    <a:bodyPr/>
                    <a:lstStyle/>
                    <a:p>
                      <a:pPr marL="0" indent="0">
                        <a:buFont typeface="Arial" panose="020B0604020202020204" pitchFamily="34" charset="0"/>
                        <a:buNone/>
                      </a:pPr>
                      <a:r>
                        <a:rPr kumimoji="0" lang="en-US" sz="1400" kern="1200" dirty="0" smtClean="0">
                          <a:solidFill>
                            <a:schemeClr val="dk1"/>
                          </a:solidFill>
                          <a:effectLst/>
                          <a:latin typeface="+mn-lt"/>
                          <a:ea typeface="+mn-ea"/>
                          <a:cs typeface="+mn-cs"/>
                        </a:rPr>
                        <a:t>Many prisoners access education and training whilst in prison</a:t>
                      </a:r>
                    </a:p>
                    <a:p>
                      <a:pPr marL="0" indent="0">
                        <a:buFont typeface="Arial" panose="020B0604020202020204" pitchFamily="34" charset="0"/>
                        <a:buNone/>
                      </a:pPr>
                      <a:endParaRPr kumimoji="0" lang="en-US" sz="1400" kern="1200" dirty="0" smtClean="0">
                        <a:solidFill>
                          <a:schemeClr val="dk1"/>
                        </a:solidFill>
                        <a:effectLst/>
                        <a:latin typeface="+mn-lt"/>
                        <a:ea typeface="+mn-ea"/>
                        <a:cs typeface="+mn-cs"/>
                      </a:endParaRPr>
                    </a:p>
                    <a:p>
                      <a:pPr marL="0" indent="0">
                        <a:buFont typeface="Arial" panose="020B0604020202020204" pitchFamily="34" charset="0"/>
                        <a:buNone/>
                      </a:pPr>
                      <a:r>
                        <a:rPr kumimoji="0" lang="en-US" sz="1400" kern="1200" dirty="0" smtClean="0">
                          <a:solidFill>
                            <a:schemeClr val="dk1"/>
                          </a:solidFill>
                          <a:effectLst/>
                          <a:latin typeface="+mn-lt"/>
                          <a:ea typeface="+mn-ea"/>
                          <a:cs typeface="+mn-cs"/>
                        </a:rPr>
                        <a:t>There</a:t>
                      </a:r>
                      <a:r>
                        <a:rPr kumimoji="0" lang="en-US" sz="1400" kern="1200" baseline="0" dirty="0" smtClean="0">
                          <a:solidFill>
                            <a:schemeClr val="dk1"/>
                          </a:solidFill>
                          <a:effectLst/>
                          <a:latin typeface="+mn-lt"/>
                          <a:ea typeface="+mn-ea"/>
                          <a:cs typeface="+mn-cs"/>
                        </a:rPr>
                        <a:t> are also t</a:t>
                      </a:r>
                      <a:r>
                        <a:rPr kumimoji="0" lang="en-US" sz="1400" kern="1200" dirty="0" smtClean="0">
                          <a:solidFill>
                            <a:schemeClr val="dk1"/>
                          </a:solidFill>
                          <a:effectLst/>
                          <a:latin typeface="+mn-lt"/>
                          <a:ea typeface="+mn-ea"/>
                          <a:cs typeface="+mn-cs"/>
                        </a:rPr>
                        <a:t>reatment programs such as anger management and social skills training</a:t>
                      </a:r>
                      <a:endParaRPr lang="en-GB" sz="1400" dirty="0"/>
                    </a:p>
                  </a:txBody>
                  <a:tcPr/>
                </a:tc>
                <a:extLst>
                  <a:ext uri="{0D108BD9-81ED-4DB2-BD59-A6C34878D82A}">
                    <a16:rowId xmlns:a16="http://schemas.microsoft.com/office/drawing/2014/main" xmlns="" val="1869073835"/>
                  </a:ext>
                </a:extLst>
              </a:tr>
              <a:tr h="2114754">
                <a:tc>
                  <a:txBody>
                    <a:bodyPr/>
                    <a:lstStyle/>
                    <a:p>
                      <a:r>
                        <a:rPr lang="en-GB" b="1" dirty="0" smtClean="0">
                          <a:solidFill>
                            <a:schemeClr val="accent5">
                              <a:lumMod val="50000"/>
                            </a:schemeClr>
                          </a:solidFill>
                        </a:rPr>
                        <a:t>Ineffective</a:t>
                      </a:r>
                      <a:endParaRPr lang="en-GB" b="1" dirty="0">
                        <a:solidFill>
                          <a:schemeClr val="accent5">
                            <a:lumMod val="50000"/>
                          </a:schemeClr>
                        </a:solidFill>
                      </a:endParaRPr>
                    </a:p>
                  </a:txBody>
                  <a:tcPr/>
                </a:tc>
                <a:tc>
                  <a:txBody>
                    <a:bodyPr/>
                    <a:lstStyle/>
                    <a:p>
                      <a:r>
                        <a:rPr kumimoji="0" lang="en-US" sz="1400" kern="1200" dirty="0" smtClean="0">
                          <a:solidFill>
                            <a:schemeClr val="dk1"/>
                          </a:solidFill>
                          <a:effectLst/>
                          <a:latin typeface="+mn-lt"/>
                          <a:ea typeface="+mn-ea"/>
                          <a:cs typeface="+mn-cs"/>
                        </a:rPr>
                        <a:t>High recidivism rates suggest that offenders are not deterred by the punishment of custodial sentencing</a:t>
                      </a:r>
                    </a:p>
                    <a:p>
                      <a:endParaRPr kumimoji="0" lang="en-US" sz="1400" kern="1200" dirty="0" smtClean="0">
                        <a:solidFill>
                          <a:schemeClr val="dk1"/>
                        </a:solidFill>
                        <a:effectLst/>
                        <a:latin typeface="+mn-lt"/>
                        <a:ea typeface="+mn-ea"/>
                        <a:cs typeface="+mn-cs"/>
                      </a:endParaRPr>
                    </a:p>
                    <a:p>
                      <a:r>
                        <a:rPr kumimoji="0" lang="en-US" sz="1400" kern="1200" dirty="0" smtClean="0">
                          <a:solidFill>
                            <a:schemeClr val="dk1"/>
                          </a:solidFill>
                          <a:effectLst/>
                          <a:latin typeface="+mn-lt"/>
                          <a:ea typeface="+mn-ea"/>
                          <a:cs typeface="+mn-cs"/>
                        </a:rPr>
                        <a:t>prison became ‘home’ to some prisoners (</a:t>
                      </a:r>
                      <a:r>
                        <a:rPr kumimoji="0" lang="en-US" sz="1400" kern="1200" dirty="0" err="1" smtClean="0">
                          <a:solidFill>
                            <a:schemeClr val="dk1"/>
                          </a:solidFill>
                          <a:effectLst/>
                          <a:latin typeface="+mn-lt"/>
                          <a:ea typeface="+mn-ea"/>
                          <a:cs typeface="+mn-cs"/>
                        </a:rPr>
                        <a:t>Hollin</a:t>
                      </a:r>
                      <a:r>
                        <a:rPr kumimoji="0" lang="en-US" sz="1400" kern="1200" baseline="0" dirty="0" smtClean="0">
                          <a:solidFill>
                            <a:schemeClr val="dk1"/>
                          </a:solidFill>
                          <a:effectLst/>
                          <a:latin typeface="+mn-lt"/>
                          <a:ea typeface="+mn-ea"/>
                          <a:cs typeface="+mn-cs"/>
                        </a:rPr>
                        <a:t>)</a:t>
                      </a:r>
                      <a:r>
                        <a:rPr kumimoji="0" lang="en-US" sz="1400" kern="1200" dirty="0" smtClean="0">
                          <a:solidFill>
                            <a:schemeClr val="dk1"/>
                          </a:solidFill>
                          <a:effectLst/>
                          <a:latin typeface="+mn-lt"/>
                          <a:ea typeface="+mn-ea"/>
                          <a:cs typeface="+mn-cs"/>
                        </a:rPr>
                        <a:t>.</a:t>
                      </a:r>
                      <a:endParaRPr lang="en-GB" sz="1400" dirty="0"/>
                    </a:p>
                  </a:txBody>
                  <a:tcPr/>
                </a:tc>
                <a:tc>
                  <a:txBody>
                    <a:bodyPr/>
                    <a:lstStyle/>
                    <a:p>
                      <a:r>
                        <a:rPr lang="en-GB" sz="1400" dirty="0" smtClean="0"/>
                        <a:t>They may commit crimes within the prison</a:t>
                      </a:r>
                      <a:endParaRPr lang="en-GB" sz="1400" dirty="0"/>
                    </a:p>
                  </a:txBody>
                  <a:tcPr/>
                </a:tc>
                <a:tc>
                  <a:txBody>
                    <a:bodyPr/>
                    <a:lstStyle/>
                    <a:p>
                      <a:r>
                        <a:rPr lang="en-GB" sz="1400" dirty="0" smtClean="0"/>
                        <a:t>We might argue that retribution</a:t>
                      </a:r>
                      <a:r>
                        <a:rPr lang="en-GB" sz="1400" baseline="0" dirty="0" smtClean="0"/>
                        <a:t> has no place in a civilised society, and that the sole aim of custodial sentencing should be to rehabilitate</a:t>
                      </a:r>
                      <a:endParaRPr lang="en-GB" sz="1400" dirty="0"/>
                    </a:p>
                  </a:txBody>
                  <a:tcPr/>
                </a:tc>
                <a:tc>
                  <a:txBody>
                    <a:bodyPr/>
                    <a:lstStyle/>
                    <a:p>
                      <a:r>
                        <a:rPr kumimoji="0" lang="en-US" sz="1400" kern="1200" dirty="0" smtClean="0">
                          <a:solidFill>
                            <a:schemeClr val="dk1"/>
                          </a:solidFill>
                          <a:effectLst/>
                          <a:latin typeface="+mn-lt"/>
                          <a:ea typeface="+mn-ea"/>
                          <a:cs typeface="+mn-cs"/>
                        </a:rPr>
                        <a:t>Prison could serve as a place in which inmates learn how to commit crimes from one another</a:t>
                      </a:r>
                    </a:p>
                    <a:p>
                      <a:endParaRPr kumimoji="0" lang="en-US" sz="1400" kern="1200" dirty="0" smtClean="0">
                        <a:solidFill>
                          <a:schemeClr val="dk1"/>
                        </a:solidFill>
                        <a:effectLst/>
                        <a:latin typeface="+mn-lt"/>
                        <a:ea typeface="+mn-ea"/>
                        <a:cs typeface="+mn-cs"/>
                      </a:endParaRPr>
                    </a:p>
                    <a:p>
                      <a:r>
                        <a:rPr kumimoji="0" lang="en-US" sz="1400" kern="1200" dirty="0" smtClean="0">
                          <a:solidFill>
                            <a:schemeClr val="dk1"/>
                          </a:solidFill>
                          <a:effectLst/>
                          <a:latin typeface="+mn-lt"/>
                          <a:ea typeface="+mn-ea"/>
                          <a:cs typeface="+mn-cs"/>
                        </a:rPr>
                        <a:t>Rehabilitation is expensive and many prisons do</a:t>
                      </a:r>
                      <a:r>
                        <a:rPr kumimoji="0" lang="en-US" sz="1400" kern="1200" baseline="0" dirty="0" smtClean="0">
                          <a:solidFill>
                            <a:schemeClr val="dk1"/>
                          </a:solidFill>
                          <a:effectLst/>
                          <a:latin typeface="+mn-lt"/>
                          <a:ea typeface="+mn-ea"/>
                          <a:cs typeface="+mn-cs"/>
                        </a:rPr>
                        <a:t> not have effective programs</a:t>
                      </a:r>
                      <a:endParaRPr lang="en-GB" sz="1400" dirty="0"/>
                    </a:p>
                  </a:txBody>
                  <a:tcPr/>
                </a:tc>
                <a:extLst>
                  <a:ext uri="{0D108BD9-81ED-4DB2-BD59-A6C34878D82A}">
                    <a16:rowId xmlns:a16="http://schemas.microsoft.com/office/drawing/2014/main" xmlns="" val="3784692531"/>
                  </a:ext>
                </a:extLst>
              </a:tr>
            </a:tbl>
          </a:graphicData>
        </a:graphic>
      </p:graphicFrame>
      <p:sp>
        <p:nvSpPr>
          <p:cNvPr id="6" name="16-Point Star 5"/>
          <p:cNvSpPr/>
          <p:nvPr/>
        </p:nvSpPr>
        <p:spPr>
          <a:xfrm rot="20977196">
            <a:off x="379757" y="1484229"/>
            <a:ext cx="2557979" cy="1207446"/>
          </a:xfrm>
          <a:prstGeom prst="star16">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accent4">
                    <a:lumMod val="40000"/>
                    <a:lumOff val="60000"/>
                  </a:schemeClr>
                </a:solidFill>
              </a:rPr>
              <a:t>Did you get these?</a:t>
            </a:r>
            <a:endParaRPr lang="en-GB" sz="2000" b="1" dirty="0">
              <a:solidFill>
                <a:schemeClr val="accent4">
                  <a:lumMod val="40000"/>
                  <a:lumOff val="60000"/>
                </a:schemeClr>
              </a:solidFill>
            </a:endParaRPr>
          </a:p>
        </p:txBody>
      </p:sp>
    </p:spTree>
    <p:extLst>
      <p:ext uri="{BB962C8B-B14F-4D97-AF65-F5344CB8AC3E}">
        <p14:creationId xmlns:p14="http://schemas.microsoft.com/office/powerpoint/2010/main" val="3995359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213908"/>
            <a:ext cx="7058074" cy="4087278"/>
          </a:xfrm>
          <a:solidFill>
            <a:schemeClr val="accent4">
              <a:lumMod val="20000"/>
              <a:lumOff val="80000"/>
            </a:schemeClr>
          </a:solidFill>
        </p:spPr>
        <p:txBody>
          <a:bodyPr/>
          <a:lstStyle/>
          <a:p>
            <a:pPr marL="514350" indent="-514350">
              <a:buFont typeface="+mj-lt"/>
              <a:buAutoNum type="arabicPeriod"/>
            </a:pPr>
            <a:endParaRPr lang="en-GB" dirty="0" smtClean="0"/>
          </a:p>
          <a:p>
            <a:pPr marL="514350" indent="-514350">
              <a:buFont typeface="+mj-lt"/>
              <a:buAutoNum type="arabicPeriod"/>
            </a:pPr>
            <a:r>
              <a:rPr lang="en-GB" dirty="0" smtClean="0">
                <a:solidFill>
                  <a:schemeClr val="accent6">
                    <a:lumMod val="50000"/>
                  </a:schemeClr>
                </a:solidFill>
              </a:rPr>
              <a:t>Examples of support for Custodial Sentencing</a:t>
            </a:r>
          </a:p>
          <a:p>
            <a:pPr marL="514350" indent="-514350">
              <a:buFont typeface="+mj-lt"/>
              <a:buAutoNum type="arabicPeriod"/>
            </a:pPr>
            <a:r>
              <a:rPr lang="en-GB" dirty="0" smtClean="0">
                <a:solidFill>
                  <a:schemeClr val="accent6">
                    <a:lumMod val="50000"/>
                  </a:schemeClr>
                </a:solidFill>
              </a:rPr>
              <a:t>Examples of challenge to Custodial Sentencing</a:t>
            </a:r>
          </a:p>
          <a:p>
            <a:pPr marL="514350" indent="-514350">
              <a:buFont typeface="+mj-lt"/>
              <a:buAutoNum type="arabicPeriod"/>
            </a:pPr>
            <a:r>
              <a:rPr lang="en-GB" dirty="0" smtClean="0">
                <a:solidFill>
                  <a:schemeClr val="accent6">
                    <a:lumMod val="50000"/>
                  </a:schemeClr>
                </a:solidFill>
              </a:rPr>
              <a:t>Suggestions that other method(s) might be more effective</a:t>
            </a:r>
            <a:r>
              <a:rPr lang="en-GB" dirty="0" smtClean="0"/>
              <a:t> </a:t>
            </a:r>
          </a:p>
          <a:p>
            <a:pPr marL="0" indent="0">
              <a:buNone/>
            </a:pPr>
            <a:endParaRPr lang="en-GB" dirty="0"/>
          </a:p>
        </p:txBody>
      </p:sp>
      <p:sp>
        <p:nvSpPr>
          <p:cNvPr id="4" name="Title 1"/>
          <p:cNvSpPr>
            <a:spLocks noGrp="1"/>
          </p:cNvSpPr>
          <p:nvPr>
            <p:ph type="title"/>
          </p:nvPr>
        </p:nvSpPr>
        <p:spPr>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lstStyle/>
          <a:p>
            <a:r>
              <a:rPr lang="en-GB" dirty="0" smtClean="0"/>
              <a:t>Custodial Sentencing:  </a:t>
            </a:r>
            <a:r>
              <a:rPr lang="en-GB" dirty="0" smtClean="0">
                <a:solidFill>
                  <a:schemeClr val="accent4">
                    <a:lumMod val="60000"/>
                    <a:lumOff val="40000"/>
                  </a:schemeClr>
                </a:solidFill>
              </a:rPr>
              <a:t>Evaluation</a:t>
            </a:r>
            <a:endParaRPr lang="en-GB" dirty="0"/>
          </a:p>
        </p:txBody>
      </p:sp>
      <p:sp>
        <p:nvSpPr>
          <p:cNvPr id="5" name="TextBox 4"/>
          <p:cNvSpPr txBox="1"/>
          <p:nvPr/>
        </p:nvSpPr>
        <p:spPr>
          <a:xfrm>
            <a:off x="838200" y="1690688"/>
            <a:ext cx="10515600" cy="523220"/>
          </a:xfrm>
          <a:prstGeom prst="rect">
            <a:avLst/>
          </a:prstGeom>
          <a:solidFill>
            <a:schemeClr val="accent6">
              <a:lumMod val="75000"/>
            </a:schemeClr>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2800" dirty="0" smtClean="0"/>
              <a:t>    </a:t>
            </a:r>
            <a:r>
              <a:rPr lang="en-GB" sz="2800" dirty="0" smtClean="0">
                <a:solidFill>
                  <a:schemeClr val="accent4">
                    <a:lumMod val="20000"/>
                    <a:lumOff val="80000"/>
                  </a:schemeClr>
                </a:solidFill>
              </a:rPr>
              <a:t>Watch the video and note down the following on MWBs:</a:t>
            </a:r>
            <a:endParaRPr lang="en-GB" sz="2800" dirty="0">
              <a:solidFill>
                <a:schemeClr val="accent4">
                  <a:lumMod val="20000"/>
                  <a:lumOff val="80000"/>
                </a:schemeClr>
              </a:solidFill>
            </a:endParaRPr>
          </a:p>
        </p:txBody>
      </p:sp>
      <p:pic>
        <p:nvPicPr>
          <p:cNvPr id="6" name="Picture 5">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7896273" y="2213908"/>
            <a:ext cx="3072954" cy="4087278"/>
          </a:xfrm>
          <a:prstGeom prst="rect">
            <a:avLst/>
          </a:prstGeom>
        </p:spPr>
      </p:pic>
    </p:spTree>
    <p:extLst>
      <p:ext uri="{BB962C8B-B14F-4D97-AF65-F5344CB8AC3E}">
        <p14:creationId xmlns:p14="http://schemas.microsoft.com/office/powerpoint/2010/main" val="2965938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051854" cy="2046159"/>
          </a:xfrm>
        </p:spPr>
        <p:txBody>
          <a:bodyPr>
            <a:normAutofit fontScale="70000" lnSpcReduction="20000"/>
          </a:bodyPr>
          <a:lstStyle/>
          <a:p>
            <a:pPr marL="0" indent="0">
              <a:buNone/>
            </a:pPr>
            <a:r>
              <a:rPr lang="en-GB" dirty="0"/>
              <a:t>The concept of </a:t>
            </a:r>
            <a:r>
              <a:rPr lang="en-GB" sz="3600" b="1" dirty="0">
                <a:solidFill>
                  <a:schemeClr val="accent6">
                    <a:lumMod val="75000"/>
                  </a:schemeClr>
                </a:solidFill>
              </a:rPr>
              <a:t>deterrence</a:t>
            </a:r>
            <a:r>
              <a:rPr lang="en-GB" dirty="0">
                <a:solidFill>
                  <a:schemeClr val="accent6">
                    <a:lumMod val="75000"/>
                  </a:schemeClr>
                </a:solidFill>
              </a:rPr>
              <a:t> </a:t>
            </a:r>
            <a:r>
              <a:rPr lang="en-GB" dirty="0"/>
              <a:t>is based on the </a:t>
            </a:r>
            <a:r>
              <a:rPr lang="en-GB" b="1" dirty="0"/>
              <a:t>Behaviourist approach,</a:t>
            </a:r>
            <a:r>
              <a:rPr lang="en-GB" dirty="0">
                <a:solidFill>
                  <a:srgbClr val="FF0000"/>
                </a:solidFill>
              </a:rPr>
              <a:t> </a:t>
            </a:r>
            <a:r>
              <a:rPr lang="en-GB" dirty="0" smtClean="0"/>
              <a:t>which</a:t>
            </a:r>
            <a:r>
              <a:rPr lang="en-GB" dirty="0" smtClean="0">
                <a:solidFill>
                  <a:srgbClr val="FF0000"/>
                </a:solidFill>
              </a:rPr>
              <a:t> </a:t>
            </a:r>
            <a:r>
              <a:rPr lang="en-GB" dirty="0" smtClean="0"/>
              <a:t>suggests </a:t>
            </a:r>
            <a:r>
              <a:rPr lang="en-GB" dirty="0"/>
              <a:t>that if offending behaviour is punished it is less likely to be repeated</a:t>
            </a:r>
          </a:p>
          <a:p>
            <a:pPr marL="0" indent="0">
              <a:buNone/>
            </a:pPr>
            <a:endParaRPr lang="en-GB" b="1" i="1" dirty="0" smtClean="0"/>
          </a:p>
          <a:p>
            <a:pPr marL="0" indent="0">
              <a:buNone/>
            </a:pPr>
            <a:r>
              <a:rPr lang="en-GB" b="1" i="1" dirty="0" smtClean="0">
                <a:solidFill>
                  <a:schemeClr val="accent6">
                    <a:lumMod val="50000"/>
                  </a:schemeClr>
                </a:solidFill>
              </a:rPr>
              <a:t>Which </a:t>
            </a:r>
            <a:r>
              <a:rPr lang="en-GB" b="1" i="1" dirty="0">
                <a:solidFill>
                  <a:schemeClr val="accent6">
                    <a:lumMod val="50000"/>
                  </a:schemeClr>
                </a:solidFill>
              </a:rPr>
              <a:t>behaviourist theory is </a:t>
            </a:r>
            <a:r>
              <a:rPr lang="en-GB" b="1" i="1" dirty="0" smtClean="0">
                <a:solidFill>
                  <a:schemeClr val="accent6">
                    <a:lumMod val="50000"/>
                  </a:schemeClr>
                </a:solidFill>
              </a:rPr>
              <a:t>being described?</a:t>
            </a:r>
            <a:endParaRPr lang="en-GB" b="1" i="1" dirty="0">
              <a:solidFill>
                <a:schemeClr val="accent6">
                  <a:lumMod val="50000"/>
                </a:schemeClr>
              </a:solidFill>
            </a:endParaRPr>
          </a:p>
          <a:p>
            <a:pPr marL="0" indent="0">
              <a:buNone/>
            </a:pPr>
            <a:endParaRPr lang="en-GB" dirty="0"/>
          </a:p>
        </p:txBody>
      </p:sp>
      <p:sp>
        <p:nvSpPr>
          <p:cNvPr id="4" name="Title 1"/>
          <p:cNvSpPr>
            <a:spLocks noGrp="1"/>
          </p:cNvSpPr>
          <p:nvPr>
            <p:ph type="title"/>
          </p:nvPr>
        </p:nvSpPr>
        <p:spPr>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lstStyle/>
          <a:p>
            <a:r>
              <a:rPr lang="en-GB" dirty="0" smtClean="0"/>
              <a:t>Custodial Sentencing:  </a:t>
            </a:r>
            <a:r>
              <a:rPr lang="en-GB" dirty="0" smtClean="0">
                <a:solidFill>
                  <a:schemeClr val="accent4">
                    <a:lumMod val="60000"/>
                    <a:lumOff val="40000"/>
                  </a:schemeClr>
                </a:solidFill>
              </a:rPr>
              <a:t>Evaluation</a:t>
            </a:r>
            <a:endParaRPr lang="en-GB"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9141" b="22044"/>
          <a:stretch/>
        </p:blipFill>
        <p:spPr>
          <a:xfrm>
            <a:off x="954279" y="3739978"/>
            <a:ext cx="4819696" cy="2817342"/>
          </a:xfrm>
          <a:prstGeom prst="rect">
            <a:avLst/>
          </a:prstGeom>
        </p:spPr>
      </p:pic>
      <p:sp>
        <p:nvSpPr>
          <p:cNvPr id="5" name="12-Point Star 4"/>
          <p:cNvSpPr/>
          <p:nvPr/>
        </p:nvSpPr>
        <p:spPr>
          <a:xfrm rot="20720041">
            <a:off x="3483467" y="5333401"/>
            <a:ext cx="2604471" cy="1277878"/>
          </a:xfrm>
          <a:prstGeom prst="star12">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Operant conditioning</a:t>
            </a:r>
            <a:endParaRPr lang="en-GB" dirty="0"/>
          </a:p>
        </p:txBody>
      </p:sp>
      <p:sp>
        <p:nvSpPr>
          <p:cNvPr id="6" name="TextBox 5"/>
          <p:cNvSpPr txBox="1"/>
          <p:nvPr/>
        </p:nvSpPr>
        <p:spPr>
          <a:xfrm>
            <a:off x="6816969" y="1864884"/>
            <a:ext cx="3878873" cy="2985433"/>
          </a:xfrm>
          <a:prstGeom prst="rect">
            <a:avLst/>
          </a:prstGeom>
          <a:solidFill>
            <a:schemeClr val="accent4">
              <a:lumMod val="20000"/>
              <a:lumOff val="80000"/>
            </a:schemeClr>
          </a:solidFill>
        </p:spPr>
        <p:txBody>
          <a:bodyPr wrap="square" rtlCol="0">
            <a:spAutoFit/>
          </a:bodyPr>
          <a:lstStyle/>
          <a:p>
            <a:r>
              <a:rPr lang="en-GB" sz="2000" b="1" dirty="0" smtClean="0">
                <a:solidFill>
                  <a:schemeClr val="accent6">
                    <a:lumMod val="50000"/>
                  </a:schemeClr>
                </a:solidFill>
              </a:rPr>
              <a:t>From what you saw in the clip:</a:t>
            </a:r>
            <a:endParaRPr lang="en-GB" sz="2000" dirty="0">
              <a:solidFill>
                <a:schemeClr val="accent6">
                  <a:lumMod val="50000"/>
                </a:schemeClr>
              </a:solidFill>
            </a:endParaRPr>
          </a:p>
          <a:p>
            <a:endParaRPr lang="en-GB" sz="2000" dirty="0" smtClean="0"/>
          </a:p>
          <a:p>
            <a:pPr marL="285750" indent="-285750">
              <a:buFont typeface="Arial" panose="020B0604020202020204" pitchFamily="34" charset="0"/>
              <a:buChar char="•"/>
            </a:pPr>
            <a:r>
              <a:rPr lang="en-GB" dirty="0" smtClean="0">
                <a:solidFill>
                  <a:schemeClr val="accent5">
                    <a:lumMod val="50000"/>
                  </a:schemeClr>
                </a:solidFill>
              </a:rPr>
              <a:t>Was there evidence that prison acts as a deterrent?</a:t>
            </a:r>
          </a:p>
          <a:p>
            <a:pPr marL="285750" indent="-285750">
              <a:buFont typeface="Arial" panose="020B0604020202020204" pitchFamily="34" charset="0"/>
              <a:buChar char="•"/>
            </a:pPr>
            <a:r>
              <a:rPr lang="en-GB" dirty="0" smtClean="0">
                <a:solidFill>
                  <a:schemeClr val="accent5">
                    <a:lumMod val="50000"/>
                  </a:schemeClr>
                </a:solidFill>
              </a:rPr>
              <a:t>How </a:t>
            </a:r>
            <a:r>
              <a:rPr lang="en-GB" dirty="0">
                <a:solidFill>
                  <a:schemeClr val="accent5">
                    <a:lumMod val="50000"/>
                  </a:schemeClr>
                </a:solidFill>
              </a:rPr>
              <a:t>could the principles of </a:t>
            </a:r>
            <a:r>
              <a:rPr lang="en-GB" dirty="0" smtClean="0">
                <a:solidFill>
                  <a:schemeClr val="accent5">
                    <a:lumMod val="50000"/>
                  </a:schemeClr>
                </a:solidFill>
              </a:rPr>
              <a:t>learning theory </a:t>
            </a:r>
            <a:r>
              <a:rPr lang="en-GB" dirty="0">
                <a:solidFill>
                  <a:schemeClr val="accent5">
                    <a:lumMod val="50000"/>
                  </a:schemeClr>
                </a:solidFill>
              </a:rPr>
              <a:t>counteract the </a:t>
            </a:r>
            <a:r>
              <a:rPr lang="en-GB" dirty="0" smtClean="0">
                <a:solidFill>
                  <a:schemeClr val="accent5">
                    <a:lumMod val="50000"/>
                  </a:schemeClr>
                </a:solidFill>
              </a:rPr>
              <a:t>argument that prison is a deterrent?</a:t>
            </a:r>
            <a:endParaRPr lang="en-GB" dirty="0">
              <a:solidFill>
                <a:schemeClr val="accent5">
                  <a:lumMod val="50000"/>
                </a:schemeClr>
              </a:solidFill>
            </a:endParaRPr>
          </a:p>
          <a:p>
            <a:pPr marL="285750" indent="-285750">
              <a:buFont typeface="Arial" panose="020B0604020202020204" pitchFamily="34" charset="0"/>
              <a:buChar char="•"/>
            </a:pPr>
            <a:r>
              <a:rPr lang="en-GB" dirty="0">
                <a:solidFill>
                  <a:schemeClr val="accent5">
                    <a:lumMod val="50000"/>
                  </a:schemeClr>
                </a:solidFill>
              </a:rPr>
              <a:t>How could Learning theory explain reoffending?</a:t>
            </a:r>
          </a:p>
          <a:p>
            <a:endParaRPr lang="en-GB" dirty="0">
              <a:solidFill>
                <a:schemeClr val="accent5">
                  <a:lumMod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969" y="4499967"/>
            <a:ext cx="3878873" cy="2180397"/>
          </a:xfrm>
          <a:prstGeom prst="rect">
            <a:avLst/>
          </a:prstGeom>
        </p:spPr>
      </p:pic>
    </p:spTree>
    <p:extLst>
      <p:ext uri="{BB962C8B-B14F-4D97-AF65-F5344CB8AC3E}">
        <p14:creationId xmlns:p14="http://schemas.microsoft.com/office/powerpoint/2010/main" val="240409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237286" cy="1902313"/>
          </a:xfrm>
        </p:spPr>
        <p:txBody>
          <a:bodyPr>
            <a:normAutofit lnSpcReduction="10000"/>
          </a:bodyPr>
          <a:lstStyle/>
          <a:p>
            <a:pPr marL="0" indent="0">
              <a:buNone/>
            </a:pPr>
            <a:r>
              <a:rPr lang="en-GB" dirty="0"/>
              <a:t>Removing an individual from society prevents the offender from committing more crimes while they are in prison.  This relates to the concept of </a:t>
            </a:r>
            <a:r>
              <a:rPr lang="en-GB" sz="3200" b="1" dirty="0">
                <a:solidFill>
                  <a:schemeClr val="accent6">
                    <a:lumMod val="50000"/>
                  </a:schemeClr>
                </a:solidFill>
              </a:rPr>
              <a:t>incapacitation</a:t>
            </a:r>
          </a:p>
          <a:p>
            <a:pPr marL="0" indent="0">
              <a:buNone/>
            </a:pPr>
            <a:endParaRPr lang="en-GB" dirty="0"/>
          </a:p>
        </p:txBody>
      </p:sp>
      <p:sp>
        <p:nvSpPr>
          <p:cNvPr id="4" name="Title 1"/>
          <p:cNvSpPr>
            <a:spLocks noGrp="1"/>
          </p:cNvSpPr>
          <p:nvPr>
            <p:ph type="title"/>
          </p:nvPr>
        </p:nvSpPr>
        <p:spPr>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lstStyle/>
          <a:p>
            <a:r>
              <a:rPr lang="en-GB" dirty="0" smtClean="0"/>
              <a:t>Custodial Sentencing:  </a:t>
            </a:r>
            <a:r>
              <a:rPr lang="en-GB" dirty="0" smtClean="0">
                <a:solidFill>
                  <a:schemeClr val="accent4">
                    <a:lumMod val="60000"/>
                    <a:lumOff val="40000"/>
                  </a:schemeClr>
                </a:solidFill>
              </a:rPr>
              <a:t>Evaluation</a:t>
            </a:r>
            <a:endParaRPr lang="en-GB" dirty="0"/>
          </a:p>
        </p:txBody>
      </p:sp>
      <p:sp>
        <p:nvSpPr>
          <p:cNvPr id="5" name="TextBox 4"/>
          <p:cNvSpPr txBox="1"/>
          <p:nvPr/>
        </p:nvSpPr>
        <p:spPr>
          <a:xfrm>
            <a:off x="6669133" y="1857617"/>
            <a:ext cx="3842607" cy="2246769"/>
          </a:xfrm>
          <a:prstGeom prst="rect">
            <a:avLst/>
          </a:prstGeom>
          <a:solidFill>
            <a:schemeClr val="accent4">
              <a:lumMod val="20000"/>
              <a:lumOff val="80000"/>
            </a:schemeClr>
          </a:solidFill>
        </p:spPr>
        <p:txBody>
          <a:bodyPr wrap="square" rtlCol="0">
            <a:spAutoFit/>
          </a:bodyPr>
          <a:lstStyle/>
          <a:p>
            <a:r>
              <a:rPr lang="en-GB" sz="2400" b="1" dirty="0" smtClean="0">
                <a:solidFill>
                  <a:schemeClr val="accent6">
                    <a:lumMod val="50000"/>
                  </a:schemeClr>
                </a:solidFill>
              </a:rPr>
              <a:t>From what you saw in the clip:</a:t>
            </a:r>
          </a:p>
          <a:p>
            <a:endParaRPr lang="en-GB" sz="2000" dirty="0"/>
          </a:p>
          <a:p>
            <a:r>
              <a:rPr lang="en-GB" sz="2400" dirty="0" smtClean="0">
                <a:solidFill>
                  <a:schemeClr val="accent1">
                    <a:lumMod val="50000"/>
                  </a:schemeClr>
                </a:solidFill>
              </a:rPr>
              <a:t>Was there any evidence against the idea that offenders are incapacitated?</a:t>
            </a:r>
            <a:endParaRPr lang="en-GB" sz="2400" dirty="0">
              <a:solidFill>
                <a:schemeClr val="accent1">
                  <a:lumMod val="50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86" y="3964275"/>
            <a:ext cx="3381521" cy="2472737"/>
          </a:xfrm>
          <a:prstGeom prst="rect">
            <a:avLst/>
          </a:prstGeom>
        </p:spPr>
      </p:pic>
      <p:sp>
        <p:nvSpPr>
          <p:cNvPr id="8" name="AutoShape 2" descr="Three prisoners die from taking Spice drug smuggled into prison i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a:stretch>
            <a:fillRect/>
          </a:stretch>
        </p:blipFill>
        <p:spPr>
          <a:xfrm>
            <a:off x="6669133" y="4104386"/>
            <a:ext cx="3842607" cy="2501841"/>
          </a:xfrm>
          <a:prstGeom prst="rect">
            <a:avLst/>
          </a:prstGeom>
        </p:spPr>
      </p:pic>
    </p:spTree>
    <p:extLst>
      <p:ext uri="{BB962C8B-B14F-4D97-AF65-F5344CB8AC3E}">
        <p14:creationId xmlns:p14="http://schemas.microsoft.com/office/powerpoint/2010/main" val="19626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1237</Words>
  <Application>Microsoft Office PowerPoint</Application>
  <PresentationFormat>Widescreen</PresentationFormat>
  <Paragraphs>144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Dealing With Offending Behaviour</vt:lpstr>
      <vt:lpstr>Custodial Sentencing</vt:lpstr>
      <vt:lpstr>Custodial Sentencing</vt:lpstr>
      <vt:lpstr>Custodial Sentencing:  Evaluation</vt:lpstr>
      <vt:lpstr>Custodial Sentencing:  Evaluation</vt:lpstr>
      <vt:lpstr>Custodial Sentencing:  Evaluation</vt:lpstr>
      <vt:lpstr>Custodial Sentencing:  Evaluation</vt:lpstr>
      <vt:lpstr>Custodial Sentencing:  Evaluation</vt:lpstr>
      <vt:lpstr>Custodial Sentencing:  Evaluation</vt:lpstr>
      <vt:lpstr>Custodial Sentencing:  Evaluation</vt:lpstr>
      <vt:lpstr>Custodial Sentencing:  Exam Practice</vt:lpstr>
      <vt:lpstr>Custodial Sentencing:  Mark Scheme</vt:lpstr>
      <vt:lpstr>Custodial Sentencing:  Mark Scheme</vt:lpstr>
      <vt:lpstr>Reasons for Recidivism (Re-offending)</vt:lpstr>
      <vt:lpstr>Reasons for Recidivism (Re-offending)</vt:lpstr>
      <vt:lpstr>Exam Practice:  Snap plan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Offending Behaviour</dc:title>
  <dc:creator>Stacey</dc:creator>
  <cp:lastModifiedBy>Stacey</cp:lastModifiedBy>
  <cp:revision>74</cp:revision>
  <dcterms:created xsi:type="dcterms:W3CDTF">2020-04-20T11:17:36Z</dcterms:created>
  <dcterms:modified xsi:type="dcterms:W3CDTF">2020-04-27T13:18:36Z</dcterms:modified>
</cp:coreProperties>
</file>